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2" autoAdjust="0"/>
    <p:restoredTop sz="88073" autoAdjust="0"/>
  </p:normalViewPr>
  <p:slideViewPr>
    <p:cSldViewPr snapToGrid="0">
      <p:cViewPr varScale="1">
        <p:scale>
          <a:sx n="64" d="100"/>
          <a:sy n="64" d="100"/>
        </p:scale>
        <p:origin x="97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Pomnožné podstatné mená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400425" y="8331201"/>
            <a:ext cx="8791575" cy="1655762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1026" name="Picture 2" descr="dievčenské spoločenské šaty ED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3509963"/>
            <a:ext cx="17907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dtatranské noviny dnes vstúpili do 60. ročníka | Podtatranské novi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457" y="3624263"/>
            <a:ext cx="4876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6253" y="4214813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08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Pomnožné podstatné mená nemajú jednotné číslo. Označujú 1 kus alebo viac kusov.</a:t>
            </a:r>
            <a:br>
              <a:rPr lang="sk-SK" dirty="0"/>
            </a:br>
            <a:r>
              <a:rPr lang="sk-SK" dirty="0"/>
              <a:t>       </a:t>
            </a:r>
            <a:br>
              <a:rPr lang="sk-SK" dirty="0"/>
            </a:br>
            <a:r>
              <a:rPr lang="sk-SK" dirty="0"/>
              <a:t>         Sánky -1 kus                        sánky – 3 kusy</a:t>
            </a:r>
          </a:p>
        </p:txBody>
      </p:sp>
      <p:pic>
        <p:nvPicPr>
          <p:cNvPr id="2050" name="Picture 2" descr="Drevené sánky: Drevené sánky s operadlom DS2 120c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858" y="2842701"/>
            <a:ext cx="4066802" cy="305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ky nove bazár, predaj a inzercia | Bazar.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235" y="2842701"/>
            <a:ext cx="3629959" cy="305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78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Pomnožné podstatné mená.</a:t>
            </a:r>
            <a:br>
              <a:rPr lang="sk-SK" dirty="0"/>
            </a:br>
            <a:r>
              <a:rPr lang="sk-SK" dirty="0"/>
              <a:t>Pomenujte veci na obrázkoch.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91" y="2097088"/>
            <a:ext cx="1971675" cy="2314575"/>
          </a:xfrm>
          <a:prstGeom prst="rect">
            <a:avLst/>
          </a:prstGeom>
        </p:spPr>
      </p:pic>
      <p:pic>
        <p:nvPicPr>
          <p:cNvPr id="3076" name="Picture 4" descr="Športové náradie | Mužské bradlá JUNIOR bez pojazdu, bez spodnej dosky |  Výroba športového vybaven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518" y="2097088"/>
            <a:ext cx="3270623" cy="231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094" y="2097088"/>
            <a:ext cx="2203542" cy="231457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0590" y="2097088"/>
            <a:ext cx="2465588" cy="2179076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5143" y="4604777"/>
            <a:ext cx="2190750" cy="2085975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6315" y="4614302"/>
            <a:ext cx="2209800" cy="2076450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6537" y="4614302"/>
            <a:ext cx="183919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8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Niektoré pomnožné podstatné mená nemôžu pomenovať viac rovnakých vecí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/>
              <a:t>Tie Tatry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k-SK" dirty="0"/>
              <a:t>Tie Piešťany</a:t>
            </a: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0" y="2965056"/>
            <a:ext cx="4419102" cy="282614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791" y="2965056"/>
            <a:ext cx="4375965" cy="282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41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FF0000"/>
                </a:solidFill>
              </a:rPr>
              <a:t>Rod pomnožných podstatných mien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Podstatné mená zakončené na </a:t>
            </a:r>
            <a:r>
              <a:rPr lang="sk-SK" dirty="0">
                <a:solidFill>
                  <a:srgbClr val="FF0000"/>
                </a:solidFill>
              </a:rPr>
              <a:t>y</a:t>
            </a:r>
            <a:r>
              <a:rPr lang="sk-SK" dirty="0"/>
              <a:t>:</a:t>
            </a:r>
          </a:p>
          <a:p>
            <a:r>
              <a:rPr lang="sk-SK" dirty="0"/>
              <a:t>N – pretek</a:t>
            </a:r>
            <a:r>
              <a:rPr lang="sk-SK" dirty="0">
                <a:solidFill>
                  <a:srgbClr val="FF0000"/>
                </a:solidFill>
              </a:rPr>
              <a:t>y       </a:t>
            </a:r>
            <a:r>
              <a:rPr lang="sk-SK" dirty="0"/>
              <a:t>dub</a:t>
            </a:r>
            <a:r>
              <a:rPr lang="sk-SK" dirty="0">
                <a:solidFill>
                  <a:srgbClr val="FF0000"/>
                </a:solidFill>
              </a:rPr>
              <a:t>y             </a:t>
            </a:r>
            <a:endParaRPr lang="sk-SK" dirty="0"/>
          </a:p>
          <a:p>
            <a:r>
              <a:rPr lang="sk-SK" dirty="0"/>
              <a:t>D – pretek</a:t>
            </a:r>
            <a:r>
              <a:rPr lang="sk-SK" dirty="0">
                <a:solidFill>
                  <a:srgbClr val="FF0000"/>
                </a:solidFill>
              </a:rPr>
              <a:t>om     </a:t>
            </a:r>
            <a:r>
              <a:rPr lang="sk-SK" dirty="0"/>
              <a:t>dub</a:t>
            </a:r>
            <a:r>
              <a:rPr lang="sk-SK" dirty="0">
                <a:solidFill>
                  <a:srgbClr val="FF0000"/>
                </a:solidFill>
              </a:rPr>
              <a:t>om</a:t>
            </a:r>
            <a:endParaRPr lang="sk-SK" dirty="0"/>
          </a:p>
          <a:p>
            <a:r>
              <a:rPr lang="sk-SK" dirty="0"/>
              <a:t>L – pretek</a:t>
            </a:r>
            <a:r>
              <a:rPr lang="sk-SK" dirty="0">
                <a:solidFill>
                  <a:srgbClr val="FF0000"/>
                </a:solidFill>
              </a:rPr>
              <a:t>och</a:t>
            </a:r>
            <a:r>
              <a:rPr lang="sk-SK" dirty="0"/>
              <a:t>     dub</a:t>
            </a:r>
            <a:r>
              <a:rPr lang="sk-SK" dirty="0">
                <a:solidFill>
                  <a:srgbClr val="FF0000"/>
                </a:solidFill>
              </a:rPr>
              <a:t>och</a:t>
            </a:r>
          </a:p>
          <a:p>
            <a:r>
              <a:rPr lang="sk-SK" dirty="0">
                <a:solidFill>
                  <a:srgbClr val="FF0000"/>
                </a:solidFill>
              </a:rPr>
              <a:t>Preteky – muž. rod, vzor dub </a:t>
            </a:r>
            <a:endParaRPr lang="sk-SK" dirty="0"/>
          </a:p>
          <a:p>
            <a:r>
              <a:rPr lang="sk-SK" dirty="0"/>
              <a:t>N – Tatr</a:t>
            </a:r>
            <a:r>
              <a:rPr lang="sk-SK" dirty="0">
                <a:solidFill>
                  <a:srgbClr val="FF0000"/>
                </a:solidFill>
              </a:rPr>
              <a:t>y         </a:t>
            </a:r>
            <a:r>
              <a:rPr lang="sk-SK" dirty="0"/>
              <a:t>žen</a:t>
            </a:r>
            <a:r>
              <a:rPr lang="sk-SK" dirty="0">
                <a:solidFill>
                  <a:srgbClr val="FF0000"/>
                </a:solidFill>
              </a:rPr>
              <a:t>y </a:t>
            </a:r>
            <a:endParaRPr lang="sk-SK" dirty="0"/>
          </a:p>
          <a:p>
            <a:r>
              <a:rPr lang="sk-SK" dirty="0"/>
              <a:t>D – Tatr</a:t>
            </a:r>
            <a:r>
              <a:rPr lang="sk-SK" dirty="0">
                <a:solidFill>
                  <a:srgbClr val="FF0000"/>
                </a:solidFill>
              </a:rPr>
              <a:t>ám</a:t>
            </a:r>
            <a:r>
              <a:rPr lang="sk-SK" dirty="0"/>
              <a:t>       žen</a:t>
            </a:r>
            <a:r>
              <a:rPr lang="sk-SK" dirty="0">
                <a:solidFill>
                  <a:srgbClr val="FF0000"/>
                </a:solidFill>
              </a:rPr>
              <a:t>ám </a:t>
            </a:r>
            <a:endParaRPr lang="sk-SK" dirty="0"/>
          </a:p>
          <a:p>
            <a:r>
              <a:rPr lang="sk-SK" dirty="0"/>
              <a:t>L – Tatr</a:t>
            </a:r>
            <a:r>
              <a:rPr lang="sk-SK" dirty="0">
                <a:solidFill>
                  <a:srgbClr val="FF0000"/>
                </a:solidFill>
              </a:rPr>
              <a:t>ách       </a:t>
            </a:r>
            <a:r>
              <a:rPr lang="sk-SK" dirty="0"/>
              <a:t>žen</a:t>
            </a:r>
            <a:r>
              <a:rPr lang="sk-SK" dirty="0">
                <a:solidFill>
                  <a:srgbClr val="FF0000"/>
                </a:solidFill>
              </a:rPr>
              <a:t>ách</a:t>
            </a:r>
          </a:p>
          <a:p>
            <a:pPr marL="0" indent="0">
              <a:buNone/>
            </a:pPr>
            <a:r>
              <a:rPr lang="sk-SK" dirty="0">
                <a:solidFill>
                  <a:srgbClr val="FF0000"/>
                </a:solidFill>
              </a:rPr>
              <a:t>  Tatry – ženský rod, vzor žena       </a:t>
            </a: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k-SK" dirty="0">
                <a:solidFill>
                  <a:schemeClr val="bg1"/>
                </a:solidFill>
              </a:rPr>
              <a:t>Rod pomnožných podstatných mien určujeme podľa zakončenia v 3 pádoch: v nominatíve, datíve a lokáli.</a:t>
            </a:r>
          </a:p>
          <a:p>
            <a:r>
              <a:rPr lang="sk-SK" dirty="0">
                <a:solidFill>
                  <a:schemeClr val="bg1"/>
                </a:solidFill>
              </a:rPr>
              <a:t>Nominatív: Kto? Čo?</a:t>
            </a:r>
          </a:p>
          <a:p>
            <a:r>
              <a:rPr lang="sk-SK" dirty="0">
                <a:solidFill>
                  <a:schemeClr val="bg1"/>
                </a:solidFill>
              </a:rPr>
              <a:t>Datív: Komu? Čomu?</a:t>
            </a:r>
          </a:p>
          <a:p>
            <a:r>
              <a:rPr lang="sk-SK" dirty="0">
                <a:solidFill>
                  <a:schemeClr val="bg1"/>
                </a:solidFill>
              </a:rPr>
              <a:t>Lokál : O kom? O </a:t>
            </a:r>
            <a:r>
              <a:rPr lang="sk-SK" dirty="0" err="1">
                <a:solidFill>
                  <a:schemeClr val="bg1"/>
                </a:solidFill>
              </a:rPr>
              <a:t>čom?P</a:t>
            </a:r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123" y="1221229"/>
            <a:ext cx="1624744" cy="189519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5196" y="3480513"/>
            <a:ext cx="1946598" cy="194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05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FF0000"/>
                </a:solidFill>
              </a:rPr>
              <a:t>Rod pomnožných podstatných mien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9754" y="1660849"/>
            <a:ext cx="5180045" cy="4130351"/>
          </a:xfrm>
        </p:spPr>
        <p:txBody>
          <a:bodyPr/>
          <a:lstStyle/>
          <a:p>
            <a:r>
              <a:rPr lang="sk-SK" dirty="0"/>
              <a:t>Zakončené na </a:t>
            </a:r>
            <a:r>
              <a:rPr lang="sk-SK" dirty="0">
                <a:solidFill>
                  <a:srgbClr val="FF0000"/>
                </a:solidFill>
              </a:rPr>
              <a:t>e:</a:t>
            </a:r>
          </a:p>
          <a:p>
            <a:r>
              <a:rPr lang="sk-SK" dirty="0"/>
              <a:t>N – kúpel</a:t>
            </a:r>
            <a:r>
              <a:rPr lang="sk-SK" dirty="0">
                <a:solidFill>
                  <a:srgbClr val="FF0000"/>
                </a:solidFill>
              </a:rPr>
              <a:t>e       </a:t>
            </a:r>
            <a:r>
              <a:rPr lang="sk-SK" dirty="0"/>
              <a:t>stroj</a:t>
            </a:r>
            <a:r>
              <a:rPr lang="sk-SK" dirty="0">
                <a:solidFill>
                  <a:srgbClr val="FF0000"/>
                </a:solidFill>
              </a:rPr>
              <a:t>e</a:t>
            </a:r>
          </a:p>
          <a:p>
            <a:r>
              <a:rPr lang="sk-SK" dirty="0"/>
              <a:t>D – kúpeľ</a:t>
            </a:r>
            <a:r>
              <a:rPr lang="sk-SK" dirty="0">
                <a:solidFill>
                  <a:srgbClr val="FF0000"/>
                </a:solidFill>
              </a:rPr>
              <a:t>om    </a:t>
            </a:r>
            <a:r>
              <a:rPr lang="sk-SK" dirty="0"/>
              <a:t>stroj</a:t>
            </a:r>
            <a:r>
              <a:rPr lang="sk-SK" dirty="0">
                <a:solidFill>
                  <a:srgbClr val="FF0000"/>
                </a:solidFill>
              </a:rPr>
              <a:t>om</a:t>
            </a:r>
          </a:p>
          <a:p>
            <a:r>
              <a:rPr lang="sk-SK" dirty="0"/>
              <a:t>L – kúpeľ</a:t>
            </a:r>
            <a:r>
              <a:rPr lang="sk-SK" dirty="0">
                <a:solidFill>
                  <a:srgbClr val="FF0000"/>
                </a:solidFill>
              </a:rPr>
              <a:t>och    </a:t>
            </a:r>
            <a:r>
              <a:rPr lang="sk-SK" dirty="0"/>
              <a:t>stroj</a:t>
            </a:r>
            <a:r>
              <a:rPr lang="sk-SK" dirty="0">
                <a:solidFill>
                  <a:srgbClr val="FF0000"/>
                </a:solidFill>
              </a:rPr>
              <a:t>och</a:t>
            </a:r>
          </a:p>
          <a:p>
            <a:r>
              <a:rPr lang="sk-SK" dirty="0">
                <a:solidFill>
                  <a:srgbClr val="FF0000"/>
                </a:solidFill>
              </a:rPr>
              <a:t>Kúpele – muž. rod, vzor stroj</a:t>
            </a:r>
            <a:endParaRPr lang="sk-SK" dirty="0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660849"/>
            <a:ext cx="4875211" cy="4130351"/>
          </a:xfrm>
        </p:spPr>
        <p:txBody>
          <a:bodyPr/>
          <a:lstStyle/>
          <a:p>
            <a:endParaRPr lang="sk-SK" dirty="0"/>
          </a:p>
          <a:p>
            <a:r>
              <a:rPr lang="sk-SK" dirty="0"/>
              <a:t>N – Vianoc</a:t>
            </a:r>
            <a:r>
              <a:rPr lang="sk-SK" dirty="0">
                <a:solidFill>
                  <a:srgbClr val="FF0000"/>
                </a:solidFill>
              </a:rPr>
              <a:t>e</a:t>
            </a:r>
            <a:r>
              <a:rPr lang="sk-SK" dirty="0"/>
              <a:t>        ulic</a:t>
            </a:r>
            <a:r>
              <a:rPr lang="sk-SK" dirty="0">
                <a:solidFill>
                  <a:srgbClr val="FF0000"/>
                </a:solidFill>
              </a:rPr>
              <a:t>e</a:t>
            </a:r>
          </a:p>
          <a:p>
            <a:r>
              <a:rPr lang="sk-SK" dirty="0"/>
              <a:t>D – Vianoc</a:t>
            </a:r>
            <a:r>
              <a:rPr lang="sk-SK" dirty="0">
                <a:solidFill>
                  <a:srgbClr val="FF0000"/>
                </a:solidFill>
              </a:rPr>
              <a:t>iam</a:t>
            </a:r>
            <a:r>
              <a:rPr lang="sk-SK" dirty="0"/>
              <a:t>    ulic</a:t>
            </a:r>
            <a:r>
              <a:rPr lang="sk-SK" dirty="0">
                <a:solidFill>
                  <a:srgbClr val="FF0000"/>
                </a:solidFill>
              </a:rPr>
              <a:t>iam</a:t>
            </a:r>
          </a:p>
          <a:p>
            <a:r>
              <a:rPr lang="sk-SK" dirty="0"/>
              <a:t>L – Vianoc</a:t>
            </a:r>
            <a:r>
              <a:rPr lang="sk-SK" dirty="0">
                <a:solidFill>
                  <a:srgbClr val="FF0000"/>
                </a:solidFill>
              </a:rPr>
              <a:t>iach </a:t>
            </a:r>
            <a:r>
              <a:rPr lang="sk-SK" dirty="0"/>
              <a:t>   ulic</a:t>
            </a:r>
            <a:r>
              <a:rPr lang="sk-SK" dirty="0">
                <a:solidFill>
                  <a:srgbClr val="FF0000"/>
                </a:solidFill>
              </a:rPr>
              <a:t>iach</a:t>
            </a:r>
          </a:p>
          <a:p>
            <a:r>
              <a:rPr lang="sk-SK" dirty="0"/>
              <a:t> </a:t>
            </a:r>
            <a:r>
              <a:rPr lang="sk-SK" dirty="0">
                <a:solidFill>
                  <a:srgbClr val="FF0000"/>
                </a:solidFill>
              </a:rPr>
              <a:t>Vianoce – ženský rod, vzor ulica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776" y="4451924"/>
            <a:ext cx="2066925" cy="22098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4280" y="4531438"/>
            <a:ext cx="1847850" cy="230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24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FF0000"/>
                </a:solidFill>
              </a:rPr>
              <a:t>Rod pomnožných podstatných mien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/>
              <a:t>Zakončené na </a:t>
            </a:r>
            <a:r>
              <a:rPr lang="sk-SK" dirty="0">
                <a:solidFill>
                  <a:srgbClr val="FF0000"/>
                </a:solidFill>
              </a:rPr>
              <a:t>a, á:</a:t>
            </a:r>
          </a:p>
          <a:p>
            <a:r>
              <a:rPr lang="sk-SK" dirty="0"/>
              <a:t>N – bradl</a:t>
            </a:r>
            <a:r>
              <a:rPr lang="sk-SK" dirty="0">
                <a:solidFill>
                  <a:srgbClr val="FF0000"/>
                </a:solidFill>
              </a:rPr>
              <a:t>á</a:t>
            </a:r>
            <a:r>
              <a:rPr lang="sk-SK" dirty="0"/>
              <a:t>        mest</a:t>
            </a:r>
            <a:r>
              <a:rPr lang="sk-SK" dirty="0">
                <a:solidFill>
                  <a:srgbClr val="FF0000"/>
                </a:solidFill>
              </a:rPr>
              <a:t>á</a:t>
            </a:r>
          </a:p>
          <a:p>
            <a:r>
              <a:rPr lang="sk-SK" dirty="0"/>
              <a:t>D – bradl</a:t>
            </a:r>
            <a:r>
              <a:rPr lang="sk-SK" dirty="0">
                <a:solidFill>
                  <a:srgbClr val="FF0000"/>
                </a:solidFill>
              </a:rPr>
              <a:t>ám</a:t>
            </a:r>
            <a:r>
              <a:rPr lang="sk-SK" dirty="0"/>
              <a:t>      mest</a:t>
            </a:r>
            <a:r>
              <a:rPr lang="sk-SK" dirty="0">
                <a:solidFill>
                  <a:srgbClr val="FF0000"/>
                </a:solidFill>
              </a:rPr>
              <a:t>ám</a:t>
            </a:r>
          </a:p>
          <a:p>
            <a:r>
              <a:rPr lang="sk-SK" dirty="0"/>
              <a:t>L – bradl</a:t>
            </a:r>
            <a:r>
              <a:rPr lang="sk-SK" dirty="0">
                <a:solidFill>
                  <a:srgbClr val="FF0000"/>
                </a:solidFill>
              </a:rPr>
              <a:t>ách</a:t>
            </a:r>
            <a:r>
              <a:rPr lang="sk-SK" dirty="0"/>
              <a:t>      mest</a:t>
            </a:r>
            <a:r>
              <a:rPr lang="sk-SK" dirty="0">
                <a:solidFill>
                  <a:srgbClr val="FF0000"/>
                </a:solidFill>
              </a:rPr>
              <a:t>ách</a:t>
            </a:r>
          </a:p>
          <a:p>
            <a:r>
              <a:rPr lang="sk-SK" dirty="0">
                <a:solidFill>
                  <a:srgbClr val="FF0000"/>
                </a:solidFill>
              </a:rPr>
              <a:t>Bradlá - stredný rod, vzor mesto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462640" y="2249485"/>
            <a:ext cx="4584772" cy="3541715"/>
          </a:xfrm>
        </p:spPr>
        <p:txBody>
          <a:bodyPr/>
          <a:lstStyle/>
          <a:p>
            <a:r>
              <a:rPr lang="sk-SK" dirty="0"/>
              <a:t>Zakončené na </a:t>
            </a:r>
            <a:r>
              <a:rPr lang="sk-SK" dirty="0" err="1">
                <a:solidFill>
                  <a:srgbClr val="FF0000"/>
                </a:solidFill>
              </a:rPr>
              <a:t>ia</a:t>
            </a:r>
            <a:r>
              <a:rPr lang="sk-SK" dirty="0">
                <a:solidFill>
                  <a:srgbClr val="FF0000"/>
                </a:solidFill>
              </a:rPr>
              <a:t>:</a:t>
            </a:r>
          </a:p>
          <a:p>
            <a:r>
              <a:rPr lang="sk-SK" dirty="0"/>
              <a:t>N – prs</a:t>
            </a:r>
            <a:r>
              <a:rPr lang="sk-SK" dirty="0">
                <a:solidFill>
                  <a:srgbClr val="FF0000"/>
                </a:solidFill>
              </a:rPr>
              <a:t>ia </a:t>
            </a:r>
            <a:r>
              <a:rPr lang="sk-SK" dirty="0"/>
              <a:t>         srdc</a:t>
            </a:r>
            <a:r>
              <a:rPr lang="sk-SK" dirty="0">
                <a:solidFill>
                  <a:srgbClr val="FF0000"/>
                </a:solidFill>
              </a:rPr>
              <a:t>ia</a:t>
            </a:r>
          </a:p>
          <a:p>
            <a:r>
              <a:rPr lang="sk-SK" dirty="0"/>
              <a:t>D – prs</a:t>
            </a:r>
            <a:r>
              <a:rPr lang="sk-SK" dirty="0">
                <a:solidFill>
                  <a:srgbClr val="FF0000"/>
                </a:solidFill>
              </a:rPr>
              <a:t>iam </a:t>
            </a:r>
            <a:r>
              <a:rPr lang="sk-SK" dirty="0"/>
              <a:t>       srdc</a:t>
            </a:r>
            <a:r>
              <a:rPr lang="sk-SK" dirty="0">
                <a:solidFill>
                  <a:srgbClr val="FF0000"/>
                </a:solidFill>
              </a:rPr>
              <a:t>iam </a:t>
            </a:r>
          </a:p>
          <a:p>
            <a:r>
              <a:rPr lang="sk-SK" dirty="0"/>
              <a:t>L – prs</a:t>
            </a:r>
            <a:r>
              <a:rPr lang="sk-SK" dirty="0">
                <a:solidFill>
                  <a:srgbClr val="FF0000"/>
                </a:solidFill>
              </a:rPr>
              <a:t>iach</a:t>
            </a:r>
            <a:r>
              <a:rPr lang="sk-SK" dirty="0"/>
              <a:t>        srdc</a:t>
            </a:r>
            <a:r>
              <a:rPr lang="sk-SK" dirty="0">
                <a:solidFill>
                  <a:srgbClr val="FF0000"/>
                </a:solidFill>
              </a:rPr>
              <a:t>iach</a:t>
            </a:r>
          </a:p>
          <a:p>
            <a:r>
              <a:rPr lang="sk-SK" dirty="0">
                <a:solidFill>
                  <a:srgbClr val="FF0000"/>
                </a:solidFill>
              </a:rPr>
              <a:t>Prsia – stredný rod, vzor srdce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085" y="5098308"/>
            <a:ext cx="1690577" cy="1690577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850" y="5063370"/>
            <a:ext cx="2744971" cy="172551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2352" y="4972047"/>
            <a:ext cx="20955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586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TM04033919[[fn=Obvod]]</Template>
  <TotalTime>95</TotalTime>
  <Words>241</Words>
  <Application>Microsoft Office PowerPoint</Application>
  <PresentationFormat>Širokouhlá</PresentationFormat>
  <Paragraphs>42</Paragraphs>
  <Slides>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Tw Cen MT</vt:lpstr>
      <vt:lpstr>Obvod</vt:lpstr>
      <vt:lpstr>Pomnožné podstatné mená</vt:lpstr>
      <vt:lpstr>Pomnožné podstatné mená nemajú jednotné číslo. Označujú 1 kus alebo viac kusov.                  Sánky -1 kus                        sánky – 3 kusy</vt:lpstr>
      <vt:lpstr>Pomnožné podstatné mená. Pomenujte veci na obrázkoch.</vt:lpstr>
      <vt:lpstr>Niektoré pomnožné podstatné mená nemôžu pomenovať viac rovnakých vecí</vt:lpstr>
      <vt:lpstr>Rod pomnožných podstatných mien</vt:lpstr>
      <vt:lpstr>Rod pomnožných podstatných mien</vt:lpstr>
      <vt:lpstr>Rod pomnožných podstatných mien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Pomnožné podstatné mená</dc:title>
  <dc:creator>HP</dc:creator>
  <cp:lastModifiedBy>Uzivatel</cp:lastModifiedBy>
  <cp:revision>11</cp:revision>
  <dcterms:created xsi:type="dcterms:W3CDTF">2020-11-24T12:20:53Z</dcterms:created>
  <dcterms:modified xsi:type="dcterms:W3CDTF">2021-12-06T10:11:59Z</dcterms:modified>
</cp:coreProperties>
</file>