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4"/>
  </p:notesMasterIdLst>
  <p:sldIdLst>
    <p:sldId id="256" r:id="rId2"/>
    <p:sldId id="313" r:id="rId3"/>
    <p:sldId id="314" r:id="rId4"/>
    <p:sldId id="315" r:id="rId5"/>
    <p:sldId id="316" r:id="rId6"/>
    <p:sldId id="260" r:id="rId7"/>
    <p:sldId id="277" r:id="rId8"/>
    <p:sldId id="269" r:id="rId9"/>
    <p:sldId id="271" r:id="rId10"/>
    <p:sldId id="267" r:id="rId11"/>
    <p:sldId id="317" r:id="rId12"/>
    <p:sldId id="263" r:id="rId13"/>
  </p:sldIdLst>
  <p:sldSz cx="9144000" cy="5143500" type="screen16x9"/>
  <p:notesSz cx="6858000" cy="9144000"/>
  <p:embeddedFontLst>
    <p:embeddedFont>
      <p:font typeface="Bahianita" panose="020B0604020202020204" charset="-18"/>
      <p:regular r:id="rId15"/>
    </p:embeddedFont>
    <p:embeddedFont>
      <p:font typeface="Barrio" panose="020B0604020202020204" charset="-18"/>
      <p:regular r:id="rId16"/>
    </p:embeddedFont>
    <p:embeddedFont>
      <p:font typeface="Bebas Neue" panose="020B0606020202050201" pitchFamily="34" charset="-18"/>
      <p:regular r:id="rId17"/>
    </p:embeddedFont>
    <p:embeddedFont>
      <p:font typeface="Dosis" pitchFamily="2" charset="-18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C746F1-9222-4241-BD49-82CBD81C50D5}">
  <a:tblStyle styleId="{CCC746F1-9222-4241-BD49-82CBD81C50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621753f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1621753f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1621753f2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11621753f2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1252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1621753f2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11621753f2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1621753f2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1621753f2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93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21753f2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21753f2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85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1621753f28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1621753f28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2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621753f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621753f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9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629f8e370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1629f8e370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11629f8e37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11629f8e37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1629f8e370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1629f8e370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1621753f28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1621753f28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50000"/>
          </a:blip>
          <a:srcRect l="39" r="29"/>
          <a:stretch/>
        </p:blipFill>
        <p:spPr>
          <a:xfrm>
            <a:off x="0" y="2476105"/>
            <a:ext cx="9144003" cy="266739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40800" y="913825"/>
            <a:ext cx="4862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51450" y="3266800"/>
            <a:ext cx="3841200" cy="409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4139821"/>
            <a:ext cx="9144053" cy="985008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78" y="1549573"/>
            <a:ext cx="536025" cy="326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9600" y="615638"/>
            <a:ext cx="689225" cy="420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37500" y="1549573"/>
            <a:ext cx="536025" cy="326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95178" y="615638"/>
            <a:ext cx="689225" cy="42010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2"/>
          <p:cNvGrpSpPr/>
          <p:nvPr/>
        </p:nvGrpSpPr>
        <p:grpSpPr>
          <a:xfrm>
            <a:off x="0" y="4104450"/>
            <a:ext cx="9144053" cy="1139486"/>
            <a:chOff x="0" y="4104450"/>
            <a:chExt cx="9144053" cy="1139486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 rotWithShape="1">
          <a:blip r:embed="rId2">
            <a:alphaModFix/>
          </a:blip>
          <a:srcRect l="6216" r="438"/>
          <a:stretch/>
        </p:blipFill>
        <p:spPr>
          <a:xfrm>
            <a:off x="0" y="-338010"/>
            <a:ext cx="9144003" cy="548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2879250" y="1051200"/>
            <a:ext cx="33855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"/>
          </p:nvPr>
        </p:nvSpPr>
        <p:spPr>
          <a:xfrm>
            <a:off x="2879300" y="2208000"/>
            <a:ext cx="3385500" cy="80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55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 hasCustomPrompt="1"/>
          </p:nvPr>
        </p:nvSpPr>
        <p:spPr>
          <a:xfrm>
            <a:off x="2986950" y="1598263"/>
            <a:ext cx="9927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2" name="Google Shape;312;p32"/>
          <p:cNvSpPr txBox="1">
            <a:spLocks noGrp="1"/>
          </p:cNvSpPr>
          <p:nvPr>
            <p:ph type="subTitle" idx="1"/>
          </p:nvPr>
        </p:nvSpPr>
        <p:spPr>
          <a:xfrm>
            <a:off x="4486613" y="1715751"/>
            <a:ext cx="34935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2"/>
          <p:cNvSpPr txBox="1">
            <a:spLocks noGrp="1"/>
          </p:cNvSpPr>
          <p:nvPr>
            <p:ph type="title" idx="2" hasCustomPrompt="1"/>
          </p:nvPr>
        </p:nvSpPr>
        <p:spPr>
          <a:xfrm>
            <a:off x="6772713" y="3249100"/>
            <a:ext cx="992700" cy="6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14" name="Google Shape;314;p32"/>
          <p:cNvSpPr txBox="1">
            <a:spLocks noGrp="1"/>
          </p:cNvSpPr>
          <p:nvPr>
            <p:ph type="subTitle" idx="3"/>
          </p:nvPr>
        </p:nvSpPr>
        <p:spPr>
          <a:xfrm>
            <a:off x="2772325" y="3358196"/>
            <a:ext cx="3493500" cy="8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2"/>
          <p:cNvSpPr txBox="1">
            <a:spLocks noGrp="1"/>
          </p:cNvSpPr>
          <p:nvPr>
            <p:ph type="subTitle" idx="4"/>
          </p:nvPr>
        </p:nvSpPr>
        <p:spPr>
          <a:xfrm>
            <a:off x="4486613" y="1219251"/>
            <a:ext cx="349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6" name="Google Shape;316;p32"/>
          <p:cNvSpPr txBox="1">
            <a:spLocks noGrp="1"/>
          </p:cNvSpPr>
          <p:nvPr>
            <p:ph type="subTitle" idx="5"/>
          </p:nvPr>
        </p:nvSpPr>
        <p:spPr>
          <a:xfrm>
            <a:off x="2772313" y="2861696"/>
            <a:ext cx="3493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17" name="Google Shape;317;p32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2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320" name="Google Shape;320;p32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21" name="Google Shape;321;p32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2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32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4" name="Google Shape;324;p32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38074" y="8579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2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093999" y="37813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2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943174" y="1292875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673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501725" y="1848000"/>
            <a:ext cx="361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 idx="2" hasCustomPrompt="1"/>
          </p:nvPr>
        </p:nvSpPr>
        <p:spPr>
          <a:xfrm>
            <a:off x="2801975" y="781775"/>
            <a:ext cx="1013700" cy="931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1"/>
          </p:nvPr>
        </p:nvSpPr>
        <p:spPr>
          <a:xfrm>
            <a:off x="1501775" y="2824800"/>
            <a:ext cx="3614100" cy="44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/>
          <p:nvPr/>
        </p:nvSpPr>
        <p:spPr>
          <a:xfrm>
            <a:off x="0" y="3772291"/>
            <a:ext cx="9144053" cy="132992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0" y="3760782"/>
            <a:ext cx="9144053" cy="1538648"/>
            <a:chOff x="0" y="4104450"/>
            <a:chExt cx="9144053" cy="1139486"/>
          </a:xfrm>
        </p:grpSpPr>
        <p:grpSp>
          <p:nvGrpSpPr>
            <p:cNvPr id="178" name="Google Shape;178;p21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179" name="Google Shape;179;p21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1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21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5986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title"/>
          </p:nvPr>
        </p:nvSpPr>
        <p:spPr>
          <a:xfrm>
            <a:off x="2201100" y="2705875"/>
            <a:ext cx="4741800" cy="5319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2201100" y="965575"/>
            <a:ext cx="47418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0" y="4076912"/>
            <a:ext cx="9144053" cy="10524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14"/>
          <p:cNvGrpSpPr/>
          <p:nvPr/>
        </p:nvGrpSpPr>
        <p:grpSpPr>
          <a:xfrm>
            <a:off x="0" y="4067151"/>
            <a:ext cx="9144053" cy="1217541"/>
            <a:chOff x="0" y="4104450"/>
            <a:chExt cx="9144053" cy="1139486"/>
          </a:xfrm>
        </p:grpSpPr>
        <p:grpSp>
          <p:nvGrpSpPr>
            <p:cNvPr id="134" name="Google Shape;134;p14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135" name="Google Shape;135;p14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Google Shape;137;p14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8" name="Google Shape;13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9100" y="336075"/>
            <a:ext cx="733800" cy="447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073" y="798850"/>
            <a:ext cx="657875" cy="40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13375" y="336075"/>
            <a:ext cx="733800" cy="44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861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 hasCustomPrompt="1"/>
          </p:nvPr>
        </p:nvSpPr>
        <p:spPr>
          <a:xfrm>
            <a:off x="715100" y="535000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1"/>
          </p:nvPr>
        </p:nvSpPr>
        <p:spPr>
          <a:xfrm>
            <a:off x="715100" y="1287103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818192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3"/>
          </p:nvPr>
        </p:nvSpPr>
        <p:spPr>
          <a:xfrm>
            <a:off x="715100" y="2570295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101397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" name="Google Shape;309;p31"/>
          <p:cNvSpPr txBox="1">
            <a:spLocks noGrp="1"/>
          </p:cNvSpPr>
          <p:nvPr>
            <p:ph type="subTitle" idx="5"/>
          </p:nvPr>
        </p:nvSpPr>
        <p:spPr>
          <a:xfrm>
            <a:off x="715100" y="3853500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5788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758750" y="904750"/>
            <a:ext cx="42189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22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441538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5173100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441550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173098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3" y="4041565"/>
            <a:ext cx="9144053" cy="983396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4187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62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5"/>
          <p:cNvGrpSpPr/>
          <p:nvPr/>
        </p:nvGrpSpPr>
        <p:grpSpPr>
          <a:xfrm flipH="1">
            <a:off x="-3" y="4005939"/>
            <a:ext cx="9144053" cy="1137549"/>
            <a:chOff x="0" y="4104450"/>
            <a:chExt cx="9144053" cy="1139486"/>
          </a:xfrm>
        </p:grpSpPr>
        <p:grpSp>
          <p:nvGrpSpPr>
            <p:cNvPr id="52" name="Google Shape;52;p5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60" name="Google Shape;60;p6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" name="Google Shape;63;p6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" name="Google Shape;6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-420826" y="450013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359124" y="26046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6338599" y="18175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8189274" y="754813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5675" y="1237525"/>
            <a:ext cx="42717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0" y="4076912"/>
            <a:ext cx="9144053" cy="10524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72;p7"/>
          <p:cNvGrpSpPr/>
          <p:nvPr/>
        </p:nvGrpSpPr>
        <p:grpSpPr>
          <a:xfrm>
            <a:off x="0" y="4067151"/>
            <a:ext cx="9144053" cy="1217541"/>
            <a:chOff x="0" y="4104450"/>
            <a:chExt cx="9144053" cy="1139486"/>
          </a:xfrm>
        </p:grpSpPr>
        <p:grpSp>
          <p:nvGrpSpPr>
            <p:cNvPr id="73" name="Google Shape;73;p7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74" name="Google Shape;74;p7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7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7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title" hasCustomPrompt="1"/>
          </p:nvPr>
        </p:nvSpPr>
        <p:spPr>
          <a:xfrm>
            <a:off x="943625" y="1168350"/>
            <a:ext cx="653400" cy="59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1700125" y="1456300"/>
            <a:ext cx="3702000" cy="38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3"/>
          </p:nvPr>
        </p:nvSpPr>
        <p:spPr>
          <a:xfrm>
            <a:off x="1700125" y="1017737"/>
            <a:ext cx="3352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4" hasCustomPrompt="1"/>
          </p:nvPr>
        </p:nvSpPr>
        <p:spPr>
          <a:xfrm>
            <a:off x="943625" y="2041519"/>
            <a:ext cx="653400" cy="59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5"/>
          </p:nvPr>
        </p:nvSpPr>
        <p:spPr>
          <a:xfrm>
            <a:off x="1700125" y="2334033"/>
            <a:ext cx="3702000" cy="38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6"/>
          </p:nvPr>
        </p:nvSpPr>
        <p:spPr>
          <a:xfrm>
            <a:off x="1700125" y="1895473"/>
            <a:ext cx="3352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7" hasCustomPrompt="1"/>
          </p:nvPr>
        </p:nvSpPr>
        <p:spPr>
          <a:xfrm>
            <a:off x="943625" y="2914689"/>
            <a:ext cx="653400" cy="59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8"/>
          </p:nvPr>
        </p:nvSpPr>
        <p:spPr>
          <a:xfrm>
            <a:off x="1700125" y="3211767"/>
            <a:ext cx="3702000" cy="38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9"/>
          </p:nvPr>
        </p:nvSpPr>
        <p:spPr>
          <a:xfrm>
            <a:off x="1700125" y="2773209"/>
            <a:ext cx="3352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13" hasCustomPrompt="1"/>
          </p:nvPr>
        </p:nvSpPr>
        <p:spPr>
          <a:xfrm>
            <a:off x="943625" y="3787858"/>
            <a:ext cx="653400" cy="5934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4"/>
          </p:nvPr>
        </p:nvSpPr>
        <p:spPr>
          <a:xfrm>
            <a:off x="1700125" y="4089500"/>
            <a:ext cx="3702000" cy="38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1700125" y="3650945"/>
            <a:ext cx="3352200" cy="59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3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125" name="Google Shape;125;p13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126" name="Google Shape;126;p13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13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4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344" name="Google Shape;344;p34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45" name="Google Shape;345;p34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4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7" name="Google Shape;347;p34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48" name="Google Shape;348;p3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38074" y="8579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093999" y="37813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4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7943174" y="1292875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98093" y="1228075"/>
            <a:ext cx="609753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800" y="1748545"/>
            <a:ext cx="546664" cy="333195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5"/>
          <p:cNvSpPr/>
          <p:nvPr/>
        </p:nvSpPr>
        <p:spPr>
          <a:xfrm flipH="1">
            <a:off x="0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5" name="Google Shape;35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636150" y="1228075"/>
            <a:ext cx="609753" cy="37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17532" y="1748545"/>
            <a:ext cx="546664" cy="333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35"/>
          <p:cNvGrpSpPr/>
          <p:nvPr/>
        </p:nvGrpSpPr>
        <p:grpSpPr>
          <a:xfrm flipH="1">
            <a:off x="0" y="4608333"/>
            <a:ext cx="9144053" cy="635377"/>
            <a:chOff x="0" y="4104450"/>
            <a:chExt cx="9144053" cy="1139486"/>
          </a:xfrm>
        </p:grpSpPr>
        <p:grpSp>
          <p:nvGrpSpPr>
            <p:cNvPr id="358" name="Google Shape;358;p35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59" name="Google Shape;359;p35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5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35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518" y="1228075"/>
            <a:ext cx="609753" cy="371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36"/>
          <p:cNvGrpSpPr/>
          <p:nvPr/>
        </p:nvGrpSpPr>
        <p:grpSpPr>
          <a:xfrm flipH="1">
            <a:off x="-3" y="4467915"/>
            <a:ext cx="9144053" cy="709672"/>
            <a:chOff x="0" y="4104450"/>
            <a:chExt cx="9144053" cy="1139486"/>
          </a:xfrm>
        </p:grpSpPr>
        <p:grpSp>
          <p:nvGrpSpPr>
            <p:cNvPr id="365" name="Google Shape;365;p36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66" name="Google Shape;366;p36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8" name="Google Shape;368;p36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36"/>
          <p:cNvSpPr/>
          <p:nvPr/>
        </p:nvSpPr>
        <p:spPr>
          <a:xfrm flipH="1">
            <a:off x="-3" y="4574586"/>
            <a:ext cx="9144053" cy="60292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hianita"/>
              <a:buNone/>
              <a:defRPr sz="4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rio"/>
              <a:buNone/>
              <a:defRPr sz="35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●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osis"/>
              <a:buChar char="○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osis"/>
              <a:buChar char="■"/>
              <a:defRPr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8" r:id="rId5"/>
    <p:sldLayoutId id="2147483659" r:id="rId6"/>
    <p:sldLayoutId id="2147483680" r:id="rId7"/>
    <p:sldLayoutId id="2147483681" r:id="rId8"/>
    <p:sldLayoutId id="2147483682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276375" y="859200"/>
            <a:ext cx="1289251" cy="58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784275" y="1446300"/>
            <a:ext cx="1289250" cy="7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 txBox="1">
            <a:spLocks noGrp="1"/>
          </p:cNvSpPr>
          <p:nvPr>
            <p:ph type="ctrTitle"/>
          </p:nvPr>
        </p:nvSpPr>
        <p:spPr>
          <a:xfrm>
            <a:off x="2140800" y="913825"/>
            <a:ext cx="4862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900" dirty="0">
                <a:solidFill>
                  <a:schemeClr val="dk1"/>
                </a:solidFill>
              </a:rPr>
              <a:t>Obrazy starovekej spoločnosti</a:t>
            </a:r>
            <a:endParaRPr sz="33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7200" dirty="0">
                <a:solidFill>
                  <a:schemeClr val="dk1"/>
                </a:solidFill>
              </a:rPr>
              <a:t>Klasické Grécko</a:t>
            </a:r>
            <a:endParaRPr sz="7200" dirty="0">
              <a:solidFill>
                <a:schemeClr val="dk1"/>
              </a:solidFill>
            </a:endParaRPr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1"/>
          </p:nvPr>
        </p:nvSpPr>
        <p:spPr>
          <a:xfrm>
            <a:off x="2651450" y="3094225"/>
            <a:ext cx="3841200" cy="58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Gréci bojujú za svoju slobodu 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Atény za </a:t>
            </a:r>
            <a:r>
              <a:rPr lang="sk-SK" dirty="0" err="1"/>
              <a:t>Perikla</a:t>
            </a:r>
            <a:r>
              <a:rPr lang="sk-SK" dirty="0"/>
              <a:t> a bratovražedná vojna</a:t>
            </a:r>
            <a:endParaRPr dirty="0"/>
          </a:p>
        </p:txBody>
      </p:sp>
      <p:pic>
        <p:nvPicPr>
          <p:cNvPr id="384" name="Google Shape;384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7734874" y="252025"/>
            <a:ext cx="1067002" cy="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87675" y="1205875"/>
            <a:ext cx="2169576" cy="380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1228450" y="64500"/>
            <a:ext cx="1193475" cy="5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0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4727725" y="-112550"/>
            <a:ext cx="163248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777815" flipH="1">
            <a:off x="220547" y="686821"/>
            <a:ext cx="2360055" cy="4058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4685549" y="218288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653224" y="22678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5625824" y="85421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613" y="643214"/>
            <a:ext cx="3423961" cy="395569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/>
              <a:t>Peloponézska vojna</a:t>
            </a:r>
            <a:endParaRPr sz="4000" dirty="0"/>
          </a:p>
        </p:txBody>
      </p:sp>
      <p:sp>
        <p:nvSpPr>
          <p:cNvPr id="565" name="Google Shape;565;p51"/>
          <p:cNvSpPr txBox="1">
            <a:spLocks noGrp="1"/>
          </p:cNvSpPr>
          <p:nvPr>
            <p:ph type="subTitle" idx="1"/>
          </p:nvPr>
        </p:nvSpPr>
        <p:spPr>
          <a:xfrm>
            <a:off x="644257" y="1737285"/>
            <a:ext cx="5249934" cy="20818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434 až 404 pred Kr.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b="1" dirty="0"/>
              <a:t>Sparte </a:t>
            </a:r>
            <a:r>
              <a:rPr lang="sk-SK" sz="2400" dirty="0"/>
              <a:t>sa nepáčil rozmach Atén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Stála na čele Peloponézskeho spolku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Medzi štátmi sa </a:t>
            </a:r>
            <a:r>
              <a:rPr lang="sk-SK" sz="2400" b="1" dirty="0"/>
              <a:t>zhoršovali vzťahy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Atény -&gt; </a:t>
            </a:r>
            <a:r>
              <a:rPr lang="sk-SK" sz="2400" u="sng" dirty="0"/>
              <a:t>lepšie loďstvo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Sparta -&gt; </a:t>
            </a:r>
            <a:r>
              <a:rPr lang="sk-SK" sz="2400" u="sng" dirty="0"/>
              <a:t>lepšie pozemné vojsko</a:t>
            </a:r>
            <a:endParaRPr lang="sk-SK" sz="2400" dirty="0"/>
          </a:p>
        </p:txBody>
      </p:sp>
      <p:sp>
        <p:nvSpPr>
          <p:cNvPr id="570" name="Google Shape;570;p51"/>
          <p:cNvSpPr/>
          <p:nvPr/>
        </p:nvSpPr>
        <p:spPr>
          <a:xfrm>
            <a:off x="0" y="4573389"/>
            <a:ext cx="9144053" cy="6198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51"/>
          <p:cNvGrpSpPr/>
          <p:nvPr/>
        </p:nvGrpSpPr>
        <p:grpSpPr>
          <a:xfrm>
            <a:off x="0" y="4567787"/>
            <a:ext cx="9144053" cy="717078"/>
            <a:chOff x="0" y="4104450"/>
            <a:chExt cx="9144053" cy="1139486"/>
          </a:xfrm>
        </p:grpSpPr>
        <p:grpSp>
          <p:nvGrpSpPr>
            <p:cNvPr id="572" name="Google Shape;572;p51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73" name="Google Shape;573;p51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1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51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4685549" y="2182888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653224" y="2267825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1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5625824" y="85421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0613" y="643214"/>
            <a:ext cx="3423961" cy="395569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/>
              <a:t>Peloponézska vojna</a:t>
            </a:r>
            <a:endParaRPr sz="4000" dirty="0"/>
          </a:p>
        </p:txBody>
      </p:sp>
      <p:sp>
        <p:nvSpPr>
          <p:cNvPr id="565" name="Google Shape;565;p51"/>
          <p:cNvSpPr txBox="1">
            <a:spLocks noGrp="1"/>
          </p:cNvSpPr>
          <p:nvPr>
            <p:ph type="subTitle" idx="1"/>
          </p:nvPr>
        </p:nvSpPr>
        <p:spPr>
          <a:xfrm>
            <a:off x="530679" y="2078841"/>
            <a:ext cx="5249934" cy="208186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Strata pre Atény = </a:t>
            </a:r>
            <a:r>
              <a:rPr lang="sk-SK" sz="2400" b="1" dirty="0"/>
              <a:t>smrť </a:t>
            </a:r>
            <a:r>
              <a:rPr lang="sk-SK" sz="2400" b="1" dirty="0" err="1"/>
              <a:t>Perikla</a:t>
            </a:r>
            <a:endParaRPr lang="sk-SK" sz="2400" b="1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u="sng" dirty="0"/>
              <a:t>Koniec vojny </a:t>
            </a:r>
            <a:r>
              <a:rPr lang="sk-SK" sz="2400" dirty="0"/>
              <a:t>= 404 pred Kr. </a:t>
            </a:r>
            <a:r>
              <a:rPr lang="sk-SK" sz="2400" b="1" dirty="0"/>
              <a:t>víťazstvo Sparty</a:t>
            </a:r>
            <a:endParaRPr lang="sk-SK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na čelo Atén dosadili 30 tyranov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Sparťania </a:t>
            </a:r>
            <a:r>
              <a:rPr lang="sk-SK" sz="2400" b="1" dirty="0"/>
              <a:t>napadli Peržanov </a:t>
            </a:r>
            <a:r>
              <a:rPr lang="sk-SK" sz="2400" dirty="0"/>
              <a:t>a odišli bojovať do Ázie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400" dirty="0"/>
              <a:t>Vďaka tomu sa Atény </a:t>
            </a:r>
            <a:r>
              <a:rPr lang="sk-SK" sz="2400" b="1" dirty="0"/>
              <a:t>oslobodili</a:t>
            </a:r>
            <a:endParaRPr lang="sk-SK" sz="2400" dirty="0"/>
          </a:p>
        </p:txBody>
      </p:sp>
      <p:sp>
        <p:nvSpPr>
          <p:cNvPr id="570" name="Google Shape;570;p51"/>
          <p:cNvSpPr/>
          <p:nvPr/>
        </p:nvSpPr>
        <p:spPr>
          <a:xfrm>
            <a:off x="0" y="4573389"/>
            <a:ext cx="9144053" cy="6198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51"/>
          <p:cNvGrpSpPr/>
          <p:nvPr/>
        </p:nvGrpSpPr>
        <p:grpSpPr>
          <a:xfrm>
            <a:off x="0" y="4567787"/>
            <a:ext cx="9144053" cy="717078"/>
            <a:chOff x="0" y="4104450"/>
            <a:chExt cx="9144053" cy="1139486"/>
          </a:xfrm>
        </p:grpSpPr>
        <p:grpSp>
          <p:nvGrpSpPr>
            <p:cNvPr id="572" name="Google Shape;572;p51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73" name="Google Shape;573;p51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1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51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769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2526"/>
            <a:ext cx="9143998" cy="317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7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196250" y="437625"/>
            <a:ext cx="1737901" cy="7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6425" y="260363"/>
            <a:ext cx="2640976" cy="4302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47"/>
          <p:cNvSpPr txBox="1">
            <a:spLocks noGrp="1"/>
          </p:cNvSpPr>
          <p:nvPr>
            <p:ph type="title"/>
          </p:nvPr>
        </p:nvSpPr>
        <p:spPr>
          <a:xfrm>
            <a:off x="3758750" y="904750"/>
            <a:ext cx="42189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 za pozornosť!</a:t>
            </a:r>
            <a:endParaRPr dirty="0"/>
          </a:p>
        </p:txBody>
      </p:sp>
      <p:pic>
        <p:nvPicPr>
          <p:cNvPr id="489" name="Google Shape;489;p47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7623350" y="487000"/>
            <a:ext cx="1737901" cy="791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7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4341525" y="225088"/>
            <a:ext cx="1361074" cy="6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7"/>
          <p:cNvPicPr preferRelativeResize="0"/>
          <p:nvPr/>
        </p:nvPicPr>
        <p:blipFill rotWithShape="1">
          <a:blip r:embed="rId6">
            <a:alphaModFix/>
          </a:blip>
          <a:srcRect l="1554" r="7527" b="14588"/>
          <a:stretch/>
        </p:blipFill>
        <p:spPr>
          <a:xfrm>
            <a:off x="0" y="2448525"/>
            <a:ext cx="9144003" cy="268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2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347963" y="572000"/>
            <a:ext cx="1632480" cy="7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2"/>
          <p:cNvPicPr preferRelativeResize="0"/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580100" y="696200"/>
            <a:ext cx="4593126" cy="4310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0537" y="1837600"/>
            <a:ext cx="1878299" cy="313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2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5664550" y="1304676"/>
            <a:ext cx="1170273" cy="53292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2"/>
          <p:cNvSpPr txBox="1">
            <a:spLocks noGrp="1"/>
          </p:cNvSpPr>
          <p:nvPr>
            <p:ph type="subTitle" idx="14"/>
          </p:nvPr>
        </p:nvSpPr>
        <p:spPr>
          <a:xfrm>
            <a:off x="707984" y="1136742"/>
            <a:ext cx="4699996" cy="2569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dirty="0"/>
              <a:t>Perzská ríša narazila pri svojej expanzii na Grékov, ktorí sa rozhodli brániť svoju slobodu. Tento konflikt sa stal známy ako </a:t>
            </a:r>
            <a:r>
              <a:rPr lang="sk-SK" sz="3600" dirty="0">
                <a:latin typeface="Bahianita" panose="020B0604020202020204" charset="-18"/>
              </a:rPr>
              <a:t>GRÉCKO-PERZSKÉ VOJNY.</a:t>
            </a:r>
            <a:r>
              <a:rPr lang="sk-SK" sz="3600" dirty="0"/>
              <a:t>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108586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6"/>
          <p:cNvSpPr txBox="1">
            <a:spLocks noGrp="1"/>
          </p:cNvSpPr>
          <p:nvPr>
            <p:ph type="subTitle" idx="3"/>
          </p:nvPr>
        </p:nvSpPr>
        <p:spPr>
          <a:xfrm>
            <a:off x="1441549" y="849086"/>
            <a:ext cx="6183893" cy="30303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Okolo r. 500 pred Kr. </a:t>
            </a:r>
            <a:r>
              <a:rPr lang="sk-SK" sz="2400" b="1" dirty="0"/>
              <a:t>vypukol konflikt </a:t>
            </a:r>
            <a:r>
              <a:rPr lang="sk-SK" sz="2400" dirty="0"/>
              <a:t>medzi </a:t>
            </a:r>
            <a:r>
              <a:rPr lang="sk-SK" sz="2400" b="1" dirty="0"/>
              <a:t>Grékmi a Peržanmi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Maloázijským Grékom sa vybrali na pomoc </a:t>
            </a:r>
            <a:r>
              <a:rPr lang="sk-SK" sz="2400" b="1" dirty="0"/>
              <a:t>Aténčania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Peržania vyslali poslov -&gt; žiadali </a:t>
            </a:r>
            <a:r>
              <a:rPr lang="sk-SK" sz="2400" b="1" dirty="0"/>
              <a:t>vodu a zem </a:t>
            </a:r>
            <a:r>
              <a:rPr lang="sk-SK" sz="2400" dirty="0"/>
              <a:t>na znak, že sa vzdávajú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Aténčania poslov zabili</a:t>
            </a:r>
            <a:endParaRPr sz="2400" dirty="0"/>
          </a:p>
        </p:txBody>
      </p:sp>
      <p:pic>
        <p:nvPicPr>
          <p:cNvPr id="463" name="Google Shape;463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250025" y="426200"/>
            <a:ext cx="1257594" cy="57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6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842649" y="395337"/>
            <a:ext cx="1475799" cy="67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42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625338" y="482175"/>
            <a:ext cx="3168686" cy="414132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8"/>
          <p:cNvSpPr txBox="1">
            <a:spLocks noGrp="1"/>
          </p:cNvSpPr>
          <p:nvPr>
            <p:ph type="title"/>
          </p:nvPr>
        </p:nvSpPr>
        <p:spPr>
          <a:xfrm>
            <a:off x="1543050" y="445025"/>
            <a:ext cx="68809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Maratón</a:t>
            </a:r>
            <a:endParaRPr dirty="0"/>
          </a:p>
        </p:txBody>
      </p:sp>
      <p:sp>
        <p:nvSpPr>
          <p:cNvPr id="498" name="Google Shape;498;p48"/>
          <p:cNvSpPr txBox="1">
            <a:spLocks noGrp="1"/>
          </p:cNvSpPr>
          <p:nvPr>
            <p:ph type="body" idx="1"/>
          </p:nvPr>
        </p:nvSpPr>
        <p:spPr>
          <a:xfrm>
            <a:off x="1175675" y="1237525"/>
            <a:ext cx="42717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indent="-342900"/>
            <a:r>
              <a:rPr lang="sk-SK" sz="2400" dirty="0">
                <a:solidFill>
                  <a:schemeClr val="tx1"/>
                </a:solidFill>
              </a:rPr>
              <a:t>V r. 490 pred Kr. Peržania napadli Grécko</a:t>
            </a:r>
          </a:p>
          <a:p>
            <a:pPr marL="342900" indent="-342900"/>
            <a:r>
              <a:rPr lang="sk-SK" sz="2400" dirty="0">
                <a:solidFill>
                  <a:schemeClr val="tx1"/>
                </a:solidFill>
              </a:rPr>
              <a:t>Peržania boli porazení pri </a:t>
            </a:r>
            <a:r>
              <a:rPr lang="sk-SK" sz="2400" b="1" dirty="0">
                <a:solidFill>
                  <a:schemeClr val="tx1"/>
                </a:solidFill>
              </a:rPr>
              <a:t>Maratóne</a:t>
            </a:r>
            <a:endParaRPr lang="sk-SK" sz="2400" dirty="0">
              <a:solidFill>
                <a:schemeClr val="tx1"/>
              </a:solidFill>
            </a:endParaRPr>
          </a:p>
          <a:p>
            <a:pPr marL="342900" indent="-342900"/>
            <a:r>
              <a:rPr lang="sk-SK" sz="2400" dirty="0">
                <a:solidFill>
                  <a:schemeClr val="tx1"/>
                </a:solidFill>
              </a:rPr>
              <a:t>„bežať maratón“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499" name="Google Shape;49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9675" y="1037525"/>
            <a:ext cx="1602675" cy="390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8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-219050" y="1134075"/>
            <a:ext cx="1340276" cy="6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8"/>
          <p:cNvPicPr preferRelativeResize="0"/>
          <p:nvPr/>
        </p:nvPicPr>
        <p:blipFill>
          <a:blip r:embed="rId5">
            <a:alphaModFix amt="48000"/>
          </a:blip>
          <a:stretch>
            <a:fillRect/>
          </a:stretch>
        </p:blipFill>
        <p:spPr>
          <a:xfrm>
            <a:off x="8283425" y="2247675"/>
            <a:ext cx="1340276" cy="61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8"/>
          <p:cNvPicPr preferRelativeResize="0"/>
          <p:nvPr/>
        </p:nvPicPr>
        <p:blipFill rotWithShape="1">
          <a:blip r:embed="rId6">
            <a:alphaModFix/>
          </a:blip>
          <a:srcRect b="35275"/>
          <a:stretch/>
        </p:blipFill>
        <p:spPr>
          <a:xfrm>
            <a:off x="0" y="3483489"/>
            <a:ext cx="9144003" cy="172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3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Termopyly</a:t>
            </a:r>
            <a:endParaRPr dirty="0"/>
          </a:p>
        </p:txBody>
      </p:sp>
      <p:sp>
        <p:nvSpPr>
          <p:cNvPr id="395" name="Google Shape;395;p41"/>
          <p:cNvSpPr txBox="1"/>
          <p:nvPr/>
        </p:nvSpPr>
        <p:spPr>
          <a:xfrm>
            <a:off x="720000" y="1260484"/>
            <a:ext cx="7704000" cy="315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V r. 480 pred Kr. ďalšia perzská armáda zaútočila na Grécko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Zastaviť sa ich snažili </a:t>
            </a: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Sparťania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Utáborili sa pri </a:t>
            </a: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Termopylskom priesmyku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Peržania porazili Sparťanov len vďaka </a:t>
            </a: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zrade jedného z Grékov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Neskôr Gréci porazili Peržanov v </a:t>
            </a: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námornej bitke pri </a:t>
            </a:r>
            <a:r>
              <a:rPr lang="sk-SK" sz="2400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Salamíne</a:t>
            </a: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a v bitke pri </a:t>
            </a:r>
            <a:r>
              <a:rPr lang="sk-SK" sz="2400" b="1" dirty="0" err="1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Platajach</a:t>
            </a:r>
            <a:endParaRPr lang="sk-SK" sz="2400" b="1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Peržanom sa však podarilo spustošiť a vyplieniť Atény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Mier</a:t>
            </a:r>
            <a:r>
              <a:rPr lang="sk-SK" sz="2400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uzavreli až v </a:t>
            </a:r>
            <a:r>
              <a:rPr lang="sk-SK" sz="2400" b="1" dirty="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r. 449 pred Kr.</a:t>
            </a:r>
            <a:endParaRPr sz="2400" dirty="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46384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44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753025" y="372037"/>
            <a:ext cx="1737901" cy="79142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4"/>
          <p:cNvSpPr txBox="1">
            <a:spLocks noGrp="1"/>
          </p:cNvSpPr>
          <p:nvPr>
            <p:ph type="title"/>
          </p:nvPr>
        </p:nvSpPr>
        <p:spPr>
          <a:xfrm>
            <a:off x="2879250" y="1051200"/>
            <a:ext cx="33855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800" dirty="0"/>
              <a:t>Atény za </a:t>
            </a:r>
            <a:r>
              <a:rPr lang="sk-SK" sz="4800" dirty="0" err="1"/>
              <a:t>Perikla</a:t>
            </a:r>
            <a:r>
              <a:rPr lang="sk-SK" sz="4800" dirty="0"/>
              <a:t> a bratovražedná vojna</a:t>
            </a:r>
            <a:endParaRPr sz="4800" dirty="0"/>
          </a:p>
        </p:txBody>
      </p:sp>
      <p:sp>
        <p:nvSpPr>
          <p:cNvPr id="437" name="Google Shape;437;p44"/>
          <p:cNvSpPr txBox="1">
            <a:spLocks noGrp="1"/>
          </p:cNvSpPr>
          <p:nvPr>
            <p:ph type="subTitle" idx="1"/>
          </p:nvPr>
        </p:nvSpPr>
        <p:spPr>
          <a:xfrm>
            <a:off x="2879300" y="2208000"/>
            <a:ext cx="3385500" cy="8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-obdobie najväčšieho rozmachu Atén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-ukončila ho bratovražedná vojna</a:t>
            </a:r>
            <a:endParaRPr dirty="0"/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825" y="916787"/>
            <a:ext cx="2624501" cy="31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4"/>
          <p:cNvPicPr preferRelativeResize="0"/>
          <p:nvPr/>
        </p:nvPicPr>
        <p:blipFill rotWithShape="1">
          <a:blip r:embed="rId5">
            <a:alphaModFix/>
          </a:blip>
          <a:srcRect b="4942"/>
          <a:stretch/>
        </p:blipFill>
        <p:spPr>
          <a:xfrm>
            <a:off x="0" y="3261750"/>
            <a:ext cx="4049603" cy="193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61"/>
          <p:cNvSpPr txBox="1">
            <a:spLocks noGrp="1"/>
          </p:cNvSpPr>
          <p:nvPr>
            <p:ph type="subTitle" idx="1"/>
          </p:nvPr>
        </p:nvSpPr>
        <p:spPr>
          <a:xfrm>
            <a:off x="2456925" y="1371600"/>
            <a:ext cx="5523188" cy="3102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Víťazstvo nad Peržanmi = </a:t>
            </a:r>
            <a:r>
              <a:rPr lang="sk-SK" sz="2400" b="1" dirty="0"/>
              <a:t>rozkvet Atén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Panovník = </a:t>
            </a:r>
            <a:r>
              <a:rPr lang="sk-SK" sz="2400" b="1" dirty="0"/>
              <a:t>Perikles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Začal </a:t>
            </a:r>
            <a:r>
              <a:rPr lang="sk-SK" sz="2400" b="1" dirty="0"/>
              <a:t>budovať veľkolepé chrámy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Materiál = biely mramor </a:t>
            </a:r>
            <a:r>
              <a:rPr lang="sk-SK" sz="2400" b="1" dirty="0"/>
              <a:t> </a:t>
            </a:r>
            <a:endParaRPr sz="2400" dirty="0"/>
          </a:p>
        </p:txBody>
      </p:sp>
      <p:sp>
        <p:nvSpPr>
          <p:cNvPr id="1049" name="Google Shape;1049;p61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Perikles a zlatý vek Atén</a:t>
            </a:r>
            <a:endParaRPr dirty="0"/>
          </a:p>
        </p:txBody>
      </p:sp>
      <p:pic>
        <p:nvPicPr>
          <p:cNvPr id="1056" name="Google Shape;105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6350" y="630584"/>
            <a:ext cx="1644225" cy="414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uilding Background png download - 771*699 - Free Transparent Parthenon png  Download. - CleanPNG / KissPNG">
            <a:extLst>
              <a:ext uri="{FF2B5EF4-FFF2-40B4-BE49-F238E27FC236}">
                <a16:creationId xmlns:a16="http://schemas.microsoft.com/office/drawing/2014/main" id="{E59F3C68-3071-C30B-B508-A525C00F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9" b="95429" l="10000" r="90000">
                        <a14:foregroundMark x1="13667" y1="22000" x2="31778" y2="11143"/>
                        <a14:foregroundMark x1="31778" y1="11143" x2="37333" y2="4286"/>
                        <a14:foregroundMark x1="39444" y1="2857" x2="43889" y2="4143"/>
                        <a14:foregroundMark x1="25556" y1="12571" x2="39111" y2="2571"/>
                        <a14:foregroundMark x1="20000" y1="22429" x2="56333" y2="16286"/>
                        <a14:foregroundMark x1="17444" y1="31143" x2="66444" y2="28000"/>
                        <a14:foregroundMark x1="66444" y1="28000" x2="66444" y2="28000"/>
                        <a14:foregroundMark x1="18667" y1="23714" x2="47667" y2="22714"/>
                        <a14:foregroundMark x1="47667" y1="22714" x2="64444" y2="25000"/>
                        <a14:foregroundMark x1="15667" y1="38000" x2="37556" y2="37714"/>
                        <a14:foregroundMark x1="37556" y1="37714" x2="41111" y2="37714"/>
                        <a14:foregroundMark x1="30333" y1="40000" x2="32778" y2="80143"/>
                        <a14:foregroundMark x1="14333" y1="97714" x2="33444" y2="91429"/>
                        <a14:foregroundMark x1="33444" y1="91429" x2="59111" y2="95714"/>
                        <a14:foregroundMark x1="59111" y1="95714" x2="75000" y2="95429"/>
                        <a14:foregroundMark x1="75000" y1="95429" x2="77556" y2="95429"/>
                        <a14:foregroundMark x1="14667" y1="88286" x2="19333" y2="68286"/>
                        <a14:foregroundMark x1="19333" y1="68286" x2="17222" y2="50143"/>
                        <a14:foregroundMark x1="17222" y1="50143" x2="18444" y2="39857"/>
                        <a14:foregroundMark x1="48444" y1="39000" x2="47778" y2="79857"/>
                        <a14:foregroundMark x1="62889" y1="38571" x2="64333" y2="87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437" y="2383971"/>
            <a:ext cx="330676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5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5616524" y="100650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0532" y="1848000"/>
            <a:ext cx="5376440" cy="26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167874" y="457400"/>
            <a:ext cx="1680749" cy="42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53"/>
          <p:cNvPicPr preferRelativeResize="0"/>
          <p:nvPr/>
        </p:nvPicPr>
        <p:blipFill>
          <a:blip r:embed="rId3">
            <a:alphaModFix amt="48000"/>
          </a:blip>
          <a:stretch>
            <a:fillRect/>
          </a:stretch>
        </p:blipFill>
        <p:spPr>
          <a:xfrm>
            <a:off x="127824" y="53500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3"/>
          <p:cNvPicPr preferRelativeResize="0"/>
          <p:nvPr/>
        </p:nvPicPr>
        <p:blipFill rotWithShape="1">
          <a:blip r:embed="rId6">
            <a:alphaModFix/>
          </a:blip>
          <a:srcRect b="35275"/>
          <a:stretch/>
        </p:blipFill>
        <p:spPr>
          <a:xfrm>
            <a:off x="0" y="3418175"/>
            <a:ext cx="9144003" cy="17253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44;p61">
            <a:extLst>
              <a:ext uri="{FF2B5EF4-FFF2-40B4-BE49-F238E27FC236}">
                <a16:creationId xmlns:a16="http://schemas.microsoft.com/office/drawing/2014/main" id="{2F81822C-EB8C-9186-B65C-EA676F9775A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5557" y="613788"/>
            <a:ext cx="6041572" cy="3102429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Populárne bolo </a:t>
            </a:r>
            <a:r>
              <a:rPr lang="sk-SK" sz="2400" b="1" dirty="0"/>
              <a:t>sochárstvo </a:t>
            </a:r>
            <a:r>
              <a:rPr lang="sk-SK" sz="2400" dirty="0"/>
              <a:t>-&gt; dokonalé tvary ľudského tela (</a:t>
            </a:r>
            <a:r>
              <a:rPr lang="sk-SK" sz="2400" dirty="0" err="1"/>
              <a:t>Fedias</a:t>
            </a:r>
            <a:r>
              <a:rPr lang="sk-SK" sz="2400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Perikles dal vybudovať </a:t>
            </a:r>
            <a:r>
              <a:rPr lang="sk-SK" sz="2400" b="1" dirty="0"/>
              <a:t>Akropolu a </a:t>
            </a:r>
            <a:r>
              <a:rPr lang="sk-SK" sz="2400" b="1" dirty="0" err="1"/>
              <a:t>Partenón</a:t>
            </a:r>
            <a:endParaRPr lang="sk-SK" sz="2400" b="1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Aténčania radi navštevovali </a:t>
            </a:r>
            <a:r>
              <a:rPr lang="sk-SK" sz="2400" dirty="0" err="1"/>
              <a:t>divadlé</a:t>
            </a:r>
            <a:endParaRPr lang="sk-SK" sz="2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Najznámejší dramatici = </a:t>
            </a:r>
            <a:r>
              <a:rPr lang="sk-SK" sz="2400" b="1" dirty="0" err="1"/>
              <a:t>Sofokles</a:t>
            </a:r>
            <a:r>
              <a:rPr lang="sk-SK" sz="2400" b="1" dirty="0"/>
              <a:t> a Euripides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dirty="0"/>
              <a:t>Žilo tu mnoho filozofov – napr. </a:t>
            </a:r>
            <a:r>
              <a:rPr lang="sk-SK" sz="2400" b="1" dirty="0"/>
              <a:t>Sokrates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ct val="106000"/>
              <a:buFont typeface="Arial" panose="020B0604020202020204" pitchFamily="34" charset="0"/>
              <a:buChar char="•"/>
            </a:pPr>
            <a:r>
              <a:rPr lang="sk-SK" sz="2400" b="1" dirty="0"/>
              <a:t>KALOKAGATIA </a:t>
            </a:r>
            <a:r>
              <a:rPr lang="sk-SK" sz="2400" dirty="0"/>
              <a:t>(súlad duchovnej a telesnej krásy)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55"/>
          <p:cNvPicPr preferRelativeResize="0"/>
          <p:nvPr/>
        </p:nvPicPr>
        <p:blipFill rotWithShape="1">
          <a:blip r:embed="rId3">
            <a:alphaModFix/>
          </a:blip>
          <a:srcRect b="35275"/>
          <a:stretch/>
        </p:blipFill>
        <p:spPr>
          <a:xfrm>
            <a:off x="0" y="3418175"/>
            <a:ext cx="9144003" cy="172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5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-441576" y="1874250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6877549" y="721300"/>
            <a:ext cx="1551350" cy="7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5"/>
          <p:cNvSpPr txBox="1">
            <a:spLocks noGrp="1"/>
          </p:cNvSpPr>
          <p:nvPr>
            <p:ph type="subTitle" idx="1"/>
          </p:nvPr>
        </p:nvSpPr>
        <p:spPr>
          <a:xfrm>
            <a:off x="1796144" y="1427775"/>
            <a:ext cx="5959927" cy="24966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Bol prívržencom </a:t>
            </a:r>
            <a:r>
              <a:rPr lang="sk-SK" sz="2400" b="1" dirty="0"/>
              <a:t>demokracie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Nadviazal na </a:t>
            </a:r>
            <a:r>
              <a:rPr lang="sk-SK" sz="2400" b="1" dirty="0" err="1"/>
              <a:t>Kleistenove</a:t>
            </a:r>
            <a:r>
              <a:rPr lang="sk-SK" sz="2400" b="1" dirty="0"/>
              <a:t> reformy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Stále nemali všetci obyvatelia rovnaké práva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Vyplával </a:t>
            </a:r>
            <a:r>
              <a:rPr lang="sk-SK" sz="2400" b="1" dirty="0"/>
              <a:t>rôzne finančné príspevky</a:t>
            </a:r>
            <a:endParaRPr lang="sk-SK" sz="24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sz="2400" dirty="0"/>
              <a:t>Chudobní občania -&gt;  </a:t>
            </a:r>
            <a:r>
              <a:rPr lang="sk-SK" sz="2400" b="1" dirty="0"/>
              <a:t>bezplatný prístup na náboženské slávnosti</a:t>
            </a:r>
            <a:endParaRPr sz="2400" dirty="0"/>
          </a:p>
        </p:txBody>
      </p:sp>
      <p:pic>
        <p:nvPicPr>
          <p:cNvPr id="958" name="Google Shape;958;p55"/>
          <p:cNvPicPr preferRelativeResize="0"/>
          <p:nvPr/>
        </p:nvPicPr>
        <p:blipFill>
          <a:blip r:embed="rId4">
            <a:alphaModFix amt="48000"/>
          </a:blip>
          <a:stretch>
            <a:fillRect/>
          </a:stretch>
        </p:blipFill>
        <p:spPr>
          <a:xfrm>
            <a:off x="8048099" y="2281600"/>
            <a:ext cx="1551350" cy="7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436;p44">
            <a:extLst>
              <a:ext uri="{FF2B5EF4-FFF2-40B4-BE49-F238E27FC236}">
                <a16:creationId xmlns:a16="http://schemas.microsoft.com/office/drawing/2014/main" id="{B2251DE0-7F2F-DAF2-0D6F-283EA53FA5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7800" y="353875"/>
            <a:ext cx="3385500" cy="780225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000" dirty="0"/>
              <a:t>Perikles a jeho politika</a:t>
            </a:r>
            <a:endParaRPr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tudies Subject for High School: Ancient Greece &amp; Greek Mythology by Slidesgo">
  <a:themeElements>
    <a:clrScheme name="Simple Light">
      <a:dk1>
        <a:srgbClr val="090033"/>
      </a:dk1>
      <a:lt1>
        <a:srgbClr val="FFFFFF"/>
      </a:lt1>
      <a:dk2>
        <a:srgbClr val="FFCF03"/>
      </a:dk2>
      <a:lt2>
        <a:srgbClr val="698F00"/>
      </a:lt2>
      <a:accent1>
        <a:srgbClr val="92BA3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31A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346</Words>
  <Application>Microsoft Office PowerPoint</Application>
  <PresentationFormat>Prezentácia na obrazovke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Dosis</vt:lpstr>
      <vt:lpstr>Anaheim</vt:lpstr>
      <vt:lpstr>Bahianita</vt:lpstr>
      <vt:lpstr>Barrio</vt:lpstr>
      <vt:lpstr>Arial</vt:lpstr>
      <vt:lpstr>Bebas Neue</vt:lpstr>
      <vt:lpstr>Social Studies Subject for High School: Ancient Greece &amp; Greek Mythology by Slidesgo</vt:lpstr>
      <vt:lpstr>Obrazy starovekej spoločnosti Klasické Grécko</vt:lpstr>
      <vt:lpstr>Prezentácia programu PowerPoint</vt:lpstr>
      <vt:lpstr>Prezentácia programu PowerPoint</vt:lpstr>
      <vt:lpstr>Maratón</vt:lpstr>
      <vt:lpstr>Termopyly</vt:lpstr>
      <vt:lpstr>Atény za Perikla a bratovražedná vojna</vt:lpstr>
      <vt:lpstr>Perikles a zlatý vek Atén</vt:lpstr>
      <vt:lpstr>Prezentácia programu PowerPoint</vt:lpstr>
      <vt:lpstr>Perikles a jeho politika</vt:lpstr>
      <vt:lpstr>Peloponézska vojna</vt:lpstr>
      <vt:lpstr>Peloponézska vojna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Obrazy starovekej spoločnosti Klasické Grécko</dc:title>
  <cp:lastModifiedBy>Miriam Hradovská</cp:lastModifiedBy>
  <cp:revision>3</cp:revision>
  <dcterms:modified xsi:type="dcterms:W3CDTF">2022-11-28T16:29:25Z</dcterms:modified>
</cp:coreProperties>
</file>