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554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78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512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511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391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890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51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098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30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481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479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7AA3D-2D34-4F7A-A9D3-55E33821BA3B}" type="datetimeFigureOut">
              <a:rPr lang="sk-SK" smtClean="0"/>
              <a:t>9. 12. 2022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901C9-C822-4D34-B13C-3A6C5380AD7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367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3752" y="1064072"/>
            <a:ext cx="4822304" cy="1470025"/>
          </a:xfrm>
          <a:effectLst/>
        </p:spPr>
        <p:txBody>
          <a:bodyPr>
            <a:normAutofit fontScale="90000"/>
          </a:bodyPr>
          <a:lstStyle/>
          <a:p>
            <a:r>
              <a:rPr lang="sk-SK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Jozef </a:t>
            </a:r>
            <a:r>
              <a:rPr lang="sk-SK" sz="60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Cíger</a:t>
            </a:r>
            <a:r>
              <a:rPr lang="sk-SK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Hronský	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2768352" cy="1752600"/>
          </a:xfrm>
        </p:spPr>
        <p:txBody>
          <a:bodyPr>
            <a:normAutofit/>
          </a:bodyPr>
          <a:lstStyle/>
          <a:p>
            <a:r>
              <a:rPr lang="sk-SK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školy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090960"/>
            <a:ext cx="3100908" cy="4381718"/>
          </a:xfrm>
          <a:prstGeom prst="rect">
            <a:avLst/>
          </a:prstGeom>
          <a:noFill/>
          <a:ln w="76200" cmpd="thinThick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glow rad="800100">
              <a:schemeClr val="accent2">
                <a:lumMod val="40000"/>
                <a:lumOff val="6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00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l"/>
            <a:r>
              <a:rPr lang="sk-SK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 života autora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6048672" cy="5472608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sk-SK" dirty="0">
                <a:solidFill>
                  <a:srgbClr val="FFFF99"/>
                </a:solidFill>
              </a:rPr>
              <a:t>narodil sa vo Zvolene 1896</a:t>
            </a:r>
          </a:p>
          <a:p>
            <a:pPr lvl="0"/>
            <a:r>
              <a:rPr lang="sk-SK" dirty="0">
                <a:solidFill>
                  <a:srgbClr val="FFFF99"/>
                </a:solidFill>
              </a:rPr>
              <a:t>navštevoval učiteľský ústav</a:t>
            </a:r>
          </a:p>
          <a:p>
            <a:pPr lvl="0"/>
            <a:r>
              <a:rPr lang="sk-SK" dirty="0">
                <a:solidFill>
                  <a:srgbClr val="FFFF99"/>
                </a:solidFill>
              </a:rPr>
              <a:t>vystriedal viacero učiteľských miest</a:t>
            </a:r>
          </a:p>
          <a:p>
            <a:pPr lvl="0"/>
            <a:r>
              <a:rPr lang="sk-SK" dirty="0">
                <a:solidFill>
                  <a:srgbClr val="FFFF99"/>
                </a:solidFill>
              </a:rPr>
              <a:t>bol tajomníkom a správcom Matice slovenskej</a:t>
            </a:r>
          </a:p>
          <a:p>
            <a:pPr lvl="0"/>
            <a:r>
              <a:rPr lang="sk-SK" dirty="0">
                <a:solidFill>
                  <a:srgbClr val="FFFF99"/>
                </a:solidFill>
              </a:rPr>
              <a:t>16 rokov viedol časopis Slniečko</a:t>
            </a:r>
          </a:p>
          <a:p>
            <a:pPr lvl="0"/>
            <a:r>
              <a:rPr lang="sk-SK" dirty="0">
                <a:solidFill>
                  <a:srgbClr val="FFFF99"/>
                </a:solidFill>
              </a:rPr>
              <a:t>1945 emigroval – Rakúsko, Taliansko, Bavorsko , Argentína</a:t>
            </a:r>
          </a:p>
          <a:p>
            <a:pPr lvl="0"/>
            <a:r>
              <a:rPr lang="sk-SK" dirty="0">
                <a:solidFill>
                  <a:srgbClr val="FFFF99"/>
                </a:solidFill>
              </a:rPr>
              <a:t>zomrel v </a:t>
            </a:r>
            <a:r>
              <a:rPr lang="sk-SK" dirty="0" err="1">
                <a:solidFill>
                  <a:srgbClr val="FFFF99"/>
                </a:solidFill>
              </a:rPr>
              <a:t>Lujáne</a:t>
            </a:r>
            <a:r>
              <a:rPr lang="sk-SK" dirty="0">
                <a:solidFill>
                  <a:srgbClr val="FFFF99"/>
                </a:solidFill>
              </a:rPr>
              <a:t> 1960 Argentína</a:t>
            </a:r>
          </a:p>
          <a:p>
            <a:pPr lvl="0"/>
            <a:r>
              <a:rPr lang="sk-SK" dirty="0">
                <a:solidFill>
                  <a:srgbClr val="FFFF99"/>
                </a:solidFill>
              </a:rPr>
              <a:t>1993 – telesné pozostatky prenesené na Národný cintorín v Martine</a:t>
            </a:r>
          </a:p>
          <a:p>
            <a:endParaRPr lang="sk-SK" dirty="0">
              <a:solidFill>
                <a:srgbClr val="FFFF99"/>
              </a:solidFill>
            </a:endParaRPr>
          </a:p>
        </p:txBody>
      </p:sp>
      <p:pic>
        <p:nvPicPr>
          <p:cNvPr id="2050" name="Picture 2" descr="http://t3.gstatic.com/images?q=tbn:ANd9GcS9cCQE6PrZGWiMgCEF1Fn01jhXd_SUG20QKHHrgRvwT3I5kZ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8049">
            <a:off x="5976355" y="2149126"/>
            <a:ext cx="2658988" cy="3486532"/>
          </a:xfrm>
          <a:prstGeom prst="rect">
            <a:avLst/>
          </a:prstGeom>
          <a:noFill/>
          <a:ln w="76200" cmpd="thinThick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glow rad="393700">
              <a:schemeClr val="accent2">
                <a:lumMod val="40000"/>
                <a:lumOff val="6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88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Diela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5122912" cy="2520281"/>
          </a:xfrm>
        </p:spPr>
        <p:txBody>
          <a:bodyPr/>
          <a:lstStyle/>
          <a:p>
            <a:pPr lvl="0"/>
            <a:r>
              <a:rPr lang="sk-SK" sz="2700" dirty="0" err="1">
                <a:solidFill>
                  <a:srgbClr val="FFFF99"/>
                </a:solidFill>
              </a:rPr>
              <a:t>Budkáči</a:t>
            </a:r>
            <a:r>
              <a:rPr lang="sk-SK" sz="2700" dirty="0">
                <a:solidFill>
                  <a:srgbClr val="FFFF99"/>
                </a:solidFill>
              </a:rPr>
              <a:t> a </a:t>
            </a:r>
            <a:r>
              <a:rPr lang="sk-SK" sz="2700" dirty="0" err="1">
                <a:solidFill>
                  <a:srgbClr val="FFFF99"/>
                </a:solidFill>
              </a:rPr>
              <a:t>Dubkáčik</a:t>
            </a:r>
            <a:endParaRPr lang="sk-SK" sz="2700" dirty="0">
              <a:solidFill>
                <a:srgbClr val="FFFF99"/>
              </a:solidFill>
            </a:endParaRPr>
          </a:p>
          <a:p>
            <a:pPr lvl="0"/>
            <a:r>
              <a:rPr lang="sk-SK" sz="2700" dirty="0">
                <a:solidFill>
                  <a:srgbClr val="FFFF99"/>
                </a:solidFill>
              </a:rPr>
              <a:t>Smelý Zajko, Smelý zajko v Afrike</a:t>
            </a:r>
          </a:p>
          <a:p>
            <a:pPr lvl="0"/>
            <a:r>
              <a:rPr lang="sk-SK" sz="2700" dirty="0">
                <a:solidFill>
                  <a:srgbClr val="FFFF99"/>
                </a:solidFill>
              </a:rPr>
              <a:t>Sokoliar Tomáš</a:t>
            </a:r>
          </a:p>
          <a:p>
            <a:pPr lvl="0"/>
            <a:r>
              <a:rPr lang="sk-SK" sz="2700" dirty="0">
                <a:solidFill>
                  <a:srgbClr val="FFFF99"/>
                </a:solidFill>
              </a:rPr>
              <a:t>Zakopaný meč</a:t>
            </a:r>
          </a:p>
          <a:p>
            <a:endParaRPr lang="sk-S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4664"/>
            <a:ext cx="1943100" cy="2362200"/>
          </a:xfrm>
          <a:prstGeom prst="rect">
            <a:avLst/>
          </a:prstGeom>
          <a:noFill/>
          <a:ln w="76200" cmpd="thinThick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glow rad="393700">
              <a:schemeClr val="accent2">
                <a:lumMod val="40000"/>
                <a:lumOff val="6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771" y="2772172"/>
            <a:ext cx="1952625" cy="2343150"/>
          </a:xfrm>
          <a:prstGeom prst="rect">
            <a:avLst/>
          </a:prstGeom>
          <a:noFill/>
          <a:ln w="76200" cmpd="thinThick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glow rad="393700">
              <a:schemeClr val="accent2">
                <a:lumMod val="40000"/>
                <a:lumOff val="6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096" y="3789039"/>
            <a:ext cx="1943100" cy="2352675"/>
          </a:xfrm>
          <a:prstGeom prst="rect">
            <a:avLst/>
          </a:prstGeom>
          <a:noFill/>
          <a:ln w="76200" cmpd="thinThick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glow rad="393700">
              <a:schemeClr val="accent2">
                <a:lumMod val="40000"/>
                <a:lumOff val="6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938984"/>
            <a:ext cx="1943100" cy="2352675"/>
          </a:xfrm>
          <a:prstGeom prst="rect">
            <a:avLst/>
          </a:prstGeom>
          <a:noFill/>
          <a:ln w="76200" cmpd="thinThick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glow rad="393700">
              <a:schemeClr val="accent2">
                <a:lumMod val="40000"/>
                <a:lumOff val="60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19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školy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sk-SK" sz="2900" dirty="0">
                <a:solidFill>
                  <a:srgbClr val="FFFF99"/>
                </a:solidFill>
              </a:rPr>
              <a:t>úryvok z knihy </a:t>
            </a:r>
            <a:r>
              <a:rPr lang="sk-SK" sz="2900" b="1" dirty="0">
                <a:solidFill>
                  <a:srgbClr val="FFC000"/>
                </a:solidFill>
              </a:rPr>
              <a:t>Vo voze šťastia</a:t>
            </a:r>
          </a:p>
          <a:p>
            <a:pPr lvl="0"/>
            <a:r>
              <a:rPr lang="sk-SK" sz="2900" dirty="0">
                <a:solidFill>
                  <a:srgbClr val="FFFF99"/>
                </a:solidFill>
              </a:rPr>
              <a:t>Literárny druh: </a:t>
            </a:r>
          </a:p>
          <a:p>
            <a:pPr lvl="1"/>
            <a:r>
              <a:rPr lang="sk-SK" sz="2500" dirty="0">
                <a:solidFill>
                  <a:srgbClr val="FFFF99"/>
                </a:solidFill>
              </a:rPr>
              <a:t>epika</a:t>
            </a:r>
          </a:p>
          <a:p>
            <a:pPr lvl="0"/>
            <a:r>
              <a:rPr lang="sk-SK" sz="2900" dirty="0">
                <a:solidFill>
                  <a:srgbClr val="FFFF99"/>
                </a:solidFill>
              </a:rPr>
              <a:t>Literárny žáner: </a:t>
            </a:r>
          </a:p>
          <a:p>
            <a:pPr lvl="1"/>
            <a:r>
              <a:rPr lang="sk-SK" sz="2500" dirty="0">
                <a:solidFill>
                  <a:srgbClr val="FFFF99"/>
                </a:solidFill>
              </a:rPr>
              <a:t>poviedka</a:t>
            </a:r>
          </a:p>
          <a:p>
            <a:pPr lvl="0"/>
            <a:r>
              <a:rPr lang="sk-SK" sz="2900" dirty="0">
                <a:solidFill>
                  <a:srgbClr val="FFFF99"/>
                </a:solidFill>
              </a:rPr>
              <a:t>Literárna forma: </a:t>
            </a:r>
          </a:p>
          <a:p>
            <a:pPr lvl="1"/>
            <a:r>
              <a:rPr lang="sk-SK" sz="2500" dirty="0">
                <a:solidFill>
                  <a:srgbClr val="FFFF99"/>
                </a:solidFill>
              </a:rPr>
              <a:t>próza</a:t>
            </a:r>
          </a:p>
          <a:p>
            <a:pPr lvl="0"/>
            <a:r>
              <a:rPr lang="sk-SK" sz="2900" dirty="0">
                <a:solidFill>
                  <a:srgbClr val="FFFF99"/>
                </a:solidFill>
              </a:rPr>
              <a:t>Téma: </a:t>
            </a:r>
          </a:p>
          <a:p>
            <a:pPr lvl="1"/>
            <a:r>
              <a:rPr lang="sk-SK" sz="2500" dirty="0">
                <a:solidFill>
                  <a:srgbClr val="FFFF99"/>
                </a:solidFill>
              </a:rPr>
              <a:t>príbeh dvoch chlapcov, bratov, o prvých školských skúsenostiach</a:t>
            </a:r>
          </a:p>
          <a:p>
            <a:pPr lvl="0"/>
            <a:r>
              <a:rPr lang="sk-SK" sz="2900" dirty="0">
                <a:solidFill>
                  <a:srgbClr val="FFFF99"/>
                </a:solidFill>
              </a:rPr>
              <a:t>Idea: </a:t>
            </a:r>
          </a:p>
          <a:p>
            <a:pPr lvl="1"/>
            <a:r>
              <a:rPr lang="sk-SK" sz="2500" dirty="0">
                <a:solidFill>
                  <a:srgbClr val="FFFF99"/>
                </a:solidFill>
              </a:rPr>
              <a:t>autor prostredníctvom myslenia a konania postáv odhaľuje vzťahy medzi rodičmi a deťmi v minulosti, žiakmi a učiteľmi a spolužiakmi navzájom</a:t>
            </a:r>
            <a:endParaRPr lang="sk-SK" sz="2900" dirty="0">
              <a:solidFill>
                <a:srgbClr val="FFFF99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4489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l"/>
            <a:r>
              <a:rPr lang="sk-SK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Literárna ukážka patrí k:</a:t>
            </a:r>
            <a:br>
              <a:rPr lang="sk-SK" dirty="0"/>
            </a:br>
            <a:endParaRPr lang="sk-SK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6" name="Voľná forma 5"/>
          <p:cNvSpPr/>
          <p:nvPr/>
        </p:nvSpPr>
        <p:spPr>
          <a:xfrm rot="16200000">
            <a:off x="-224549" y="3981494"/>
            <a:ext cx="3943942" cy="352038"/>
          </a:xfrm>
          <a:custGeom>
            <a:avLst/>
            <a:gdLst>
              <a:gd name="connsiteX0" fmla="*/ 0 w 3943942"/>
              <a:gd name="connsiteY0" fmla="*/ 0 h 352038"/>
              <a:gd name="connsiteX1" fmla="*/ 3943942 w 3943942"/>
              <a:gd name="connsiteY1" fmla="*/ 0 h 352038"/>
              <a:gd name="connsiteX2" fmla="*/ 3943942 w 3943942"/>
              <a:gd name="connsiteY2" fmla="*/ 352038 h 352038"/>
              <a:gd name="connsiteX3" fmla="*/ 0 w 3943942"/>
              <a:gd name="connsiteY3" fmla="*/ 352038 h 352038"/>
              <a:gd name="connsiteX4" fmla="*/ 0 w 3943942"/>
              <a:gd name="connsiteY4" fmla="*/ 0 h 35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3942" h="352038">
                <a:moveTo>
                  <a:pt x="0" y="0"/>
                </a:moveTo>
                <a:lnTo>
                  <a:pt x="3943942" y="0"/>
                </a:lnTo>
                <a:lnTo>
                  <a:pt x="3943942" y="352038"/>
                </a:lnTo>
                <a:lnTo>
                  <a:pt x="0" y="3520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310478" bIns="0" numCol="1" spcCol="1270" anchor="t" anchorCtr="0">
            <a:noAutofit/>
          </a:bodyPr>
          <a:lstStyle/>
          <a:p>
            <a:pPr lvl="0" algn="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k-SK" sz="2500" kern="1200"/>
          </a:p>
        </p:txBody>
      </p:sp>
      <p:sp>
        <p:nvSpPr>
          <p:cNvPr id="7" name="Voľná forma 6"/>
          <p:cNvSpPr/>
          <p:nvPr/>
        </p:nvSpPr>
        <p:spPr>
          <a:xfrm>
            <a:off x="1005783" y="2185542"/>
            <a:ext cx="2792576" cy="3943942"/>
          </a:xfrm>
          <a:custGeom>
            <a:avLst/>
            <a:gdLst>
              <a:gd name="connsiteX0" fmla="*/ 0 w 1753523"/>
              <a:gd name="connsiteY0" fmla="*/ 0 h 3943942"/>
              <a:gd name="connsiteX1" fmla="*/ 1753523 w 1753523"/>
              <a:gd name="connsiteY1" fmla="*/ 0 h 3943942"/>
              <a:gd name="connsiteX2" fmla="*/ 1753523 w 1753523"/>
              <a:gd name="connsiteY2" fmla="*/ 3943942 h 3943942"/>
              <a:gd name="connsiteX3" fmla="*/ 0 w 1753523"/>
              <a:gd name="connsiteY3" fmla="*/ 3943942 h 3943942"/>
              <a:gd name="connsiteX4" fmla="*/ 0 w 1753523"/>
              <a:gd name="connsiteY4" fmla="*/ 0 h 3943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523" h="3943942">
                <a:moveTo>
                  <a:pt x="0" y="0"/>
                </a:moveTo>
                <a:lnTo>
                  <a:pt x="1753523" y="0"/>
                </a:lnTo>
                <a:lnTo>
                  <a:pt x="1753523" y="3943942"/>
                </a:lnTo>
                <a:lnTo>
                  <a:pt x="0" y="394394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mpd="tri">
            <a:solidFill>
              <a:schemeClr val="accent2">
                <a:lumMod val="75000"/>
              </a:schemeClr>
            </a:solidFill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6248" tIns="310478" rIns="206248" bIns="206248" numCol="1" spcCol="1270" anchor="t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súčasnej literatúre</a:t>
            </a:r>
          </a:p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sk-SK" sz="2300" kern="1200" dirty="0">
              <a:solidFill>
                <a:schemeClr val="tx1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579028" y="764704"/>
            <a:ext cx="2120764" cy="1660223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0800">
            <a:solidFill>
              <a:schemeClr val="accent2">
                <a:lumMod val="50000"/>
              </a:schemeClr>
            </a:solidFill>
          </a:ln>
          <a:effectLst>
            <a:glow rad="101600">
              <a:schemeClr val="accent6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Voľná forma 9"/>
          <p:cNvSpPr/>
          <p:nvPr/>
        </p:nvSpPr>
        <p:spPr>
          <a:xfrm>
            <a:off x="4716015" y="2185542"/>
            <a:ext cx="3816425" cy="3943942"/>
          </a:xfrm>
          <a:custGeom>
            <a:avLst/>
            <a:gdLst>
              <a:gd name="connsiteX0" fmla="*/ 0 w 1753523"/>
              <a:gd name="connsiteY0" fmla="*/ 0 h 3943942"/>
              <a:gd name="connsiteX1" fmla="*/ 1753523 w 1753523"/>
              <a:gd name="connsiteY1" fmla="*/ 0 h 3943942"/>
              <a:gd name="connsiteX2" fmla="*/ 1753523 w 1753523"/>
              <a:gd name="connsiteY2" fmla="*/ 3943942 h 3943942"/>
              <a:gd name="connsiteX3" fmla="*/ 0 w 1753523"/>
              <a:gd name="connsiteY3" fmla="*/ 3943942 h 3943942"/>
              <a:gd name="connsiteX4" fmla="*/ 0 w 1753523"/>
              <a:gd name="connsiteY4" fmla="*/ 0 h 3943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523" h="3943942">
                <a:moveTo>
                  <a:pt x="0" y="0"/>
                </a:moveTo>
                <a:lnTo>
                  <a:pt x="1753523" y="0"/>
                </a:lnTo>
                <a:lnTo>
                  <a:pt x="1753523" y="3943942"/>
                </a:lnTo>
                <a:lnTo>
                  <a:pt x="0" y="394394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mpd="tri">
            <a:solidFill>
              <a:schemeClr val="accent2">
                <a:lumMod val="75000"/>
              </a:schemeClr>
            </a:solidFill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6248" tIns="310478" rIns="206248" bIns="206248" numCol="1" spcCol="1270" anchor="t" anchorCtr="0">
            <a:noAutofit/>
          </a:bodyPr>
          <a:lstStyle/>
          <a:p>
            <a:pPr marL="228600" lvl="1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staršej literatúre</a:t>
            </a:r>
          </a:p>
          <a:p>
            <a:pPr marL="685800" lvl="2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dirty="0">
                <a:solidFill>
                  <a:schemeClr val="tx1"/>
                </a:solidFill>
              </a:rPr>
              <a:t>dej sa odohráva v mlyne a v dedinskej škole</a:t>
            </a:r>
          </a:p>
          <a:p>
            <a:pPr marL="685800" lvl="2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dirty="0">
                <a:solidFill>
                  <a:schemeClr val="tx1"/>
                </a:solidFill>
              </a:rPr>
              <a:t>hlavnými postavami sú mlynárove deti</a:t>
            </a:r>
          </a:p>
          <a:p>
            <a:pPr marL="685800" lvl="2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dirty="0">
                <a:solidFill>
                  <a:schemeClr val="tx1"/>
                </a:solidFill>
              </a:rPr>
              <a:t>autor používa slovné spojenia, ktoré dnes už v jazyku nenachádzame</a:t>
            </a:r>
          </a:p>
          <a:p>
            <a:pPr marL="228600" lvl="1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sk-SK" sz="2300" dirty="0"/>
          </a:p>
        </p:txBody>
      </p:sp>
      <p:sp>
        <p:nvSpPr>
          <p:cNvPr id="12" name="Voľná forma 11"/>
          <p:cNvSpPr/>
          <p:nvPr/>
        </p:nvSpPr>
        <p:spPr>
          <a:xfrm rot="16200000">
            <a:off x="4871555" y="3981494"/>
            <a:ext cx="3943942" cy="352038"/>
          </a:xfrm>
          <a:custGeom>
            <a:avLst/>
            <a:gdLst>
              <a:gd name="connsiteX0" fmla="*/ 0 w 3943942"/>
              <a:gd name="connsiteY0" fmla="*/ 0 h 352038"/>
              <a:gd name="connsiteX1" fmla="*/ 3943942 w 3943942"/>
              <a:gd name="connsiteY1" fmla="*/ 0 h 352038"/>
              <a:gd name="connsiteX2" fmla="*/ 3943942 w 3943942"/>
              <a:gd name="connsiteY2" fmla="*/ 352038 h 352038"/>
              <a:gd name="connsiteX3" fmla="*/ 0 w 3943942"/>
              <a:gd name="connsiteY3" fmla="*/ 352038 h 352038"/>
              <a:gd name="connsiteX4" fmla="*/ 0 w 3943942"/>
              <a:gd name="connsiteY4" fmla="*/ 0 h 35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3942" h="352038">
                <a:moveTo>
                  <a:pt x="0" y="0"/>
                </a:moveTo>
                <a:lnTo>
                  <a:pt x="3943942" y="0"/>
                </a:lnTo>
                <a:lnTo>
                  <a:pt x="3943942" y="352038"/>
                </a:lnTo>
                <a:lnTo>
                  <a:pt x="0" y="3520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310478" bIns="-1" numCol="1" spcCol="1270" anchor="t" anchorCtr="0">
            <a:noAutofit/>
          </a:bodyPr>
          <a:lstStyle/>
          <a:p>
            <a:pPr lvl="0" algn="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k-SK" sz="2500" kern="1200"/>
          </a:p>
        </p:txBody>
      </p:sp>
      <p:sp>
        <p:nvSpPr>
          <p:cNvPr id="15" name="Šípka nahor 14"/>
          <p:cNvSpPr/>
          <p:nvPr/>
        </p:nvSpPr>
        <p:spPr>
          <a:xfrm rot="8802525">
            <a:off x="2213316" y="1945630"/>
            <a:ext cx="484632" cy="4544762"/>
          </a:xfrm>
          <a:prstGeom prst="upArrow">
            <a:avLst/>
          </a:prstGeom>
          <a:solidFill>
            <a:srgbClr val="FF00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Šípka nahor 15"/>
          <p:cNvSpPr/>
          <p:nvPr/>
        </p:nvSpPr>
        <p:spPr>
          <a:xfrm rot="12773306">
            <a:off x="2200861" y="1885131"/>
            <a:ext cx="484632" cy="4544762"/>
          </a:xfrm>
          <a:prstGeom prst="upArrow">
            <a:avLst/>
          </a:prstGeom>
          <a:solidFill>
            <a:srgbClr val="FF00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5122" name="Picture 2" descr="http://t3.gstatic.com/images?q=tbn:ANd9GcSdBK1UljzFyaXgZ8LhcThga2P7m_Os0P_41LMUWCYJoJeZKanz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917" y="764704"/>
            <a:ext cx="2046716" cy="1533519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0800">
            <a:solidFill>
              <a:schemeClr val="accent2">
                <a:lumMod val="50000"/>
              </a:schemeClr>
            </a:solidFill>
          </a:ln>
          <a:effectLst>
            <a:glow rad="101600">
              <a:schemeClr val="accent6">
                <a:lumMod val="60000"/>
                <a:lumOff val="40000"/>
                <a:alpha val="40000"/>
              </a:schemeClr>
            </a:glow>
          </a:effectLst>
          <a:extLst/>
        </p:spPr>
      </p:pic>
    </p:spTree>
    <p:extLst>
      <p:ext uri="{BB962C8B-B14F-4D97-AF65-F5344CB8AC3E}">
        <p14:creationId xmlns:p14="http://schemas.microsoft.com/office/powerpoint/2010/main" val="5687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0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sz="4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Hlavné znaky prozaického diela</a:t>
            </a:r>
          </a:p>
        </p:txBody>
      </p:sp>
      <p:sp>
        <p:nvSpPr>
          <p:cNvPr id="6" name="Voľná forma 5"/>
          <p:cNvSpPr/>
          <p:nvPr/>
        </p:nvSpPr>
        <p:spPr>
          <a:xfrm>
            <a:off x="459771" y="1412776"/>
            <a:ext cx="2507456" cy="748800"/>
          </a:xfrm>
          <a:custGeom>
            <a:avLst/>
            <a:gdLst>
              <a:gd name="connsiteX0" fmla="*/ 0 w 2507456"/>
              <a:gd name="connsiteY0" fmla="*/ 0 h 748800"/>
              <a:gd name="connsiteX1" fmla="*/ 2507456 w 2507456"/>
              <a:gd name="connsiteY1" fmla="*/ 0 h 748800"/>
              <a:gd name="connsiteX2" fmla="*/ 2507456 w 2507456"/>
              <a:gd name="connsiteY2" fmla="*/ 748800 h 748800"/>
              <a:gd name="connsiteX3" fmla="*/ 0 w 2507456"/>
              <a:gd name="connsiteY3" fmla="*/ 748800 h 748800"/>
              <a:gd name="connsiteX4" fmla="*/ 0 w 2507456"/>
              <a:gd name="connsiteY4" fmla="*/ 0 h 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748800">
                <a:moveTo>
                  <a:pt x="0" y="0"/>
                </a:moveTo>
                <a:lnTo>
                  <a:pt x="2507456" y="0"/>
                </a:lnTo>
                <a:lnTo>
                  <a:pt x="2507456" y="748800"/>
                </a:lnTo>
                <a:lnTo>
                  <a:pt x="0" y="7488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cmpd="tri">
            <a:solidFill>
              <a:schemeClr val="accent2">
                <a:lumMod val="50000"/>
              </a:schemeClr>
            </a:solidFill>
          </a:ln>
          <a:effectLst>
            <a:glow rad="101600">
              <a:schemeClr val="accent2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912" tIns="105664" rIns="184912" bIns="105664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k-SK" sz="26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</a:t>
            </a:r>
          </a:p>
        </p:txBody>
      </p:sp>
      <p:sp>
        <p:nvSpPr>
          <p:cNvPr id="7" name="Voľná forma 6"/>
          <p:cNvSpPr/>
          <p:nvPr/>
        </p:nvSpPr>
        <p:spPr>
          <a:xfrm>
            <a:off x="459771" y="2161576"/>
            <a:ext cx="2507456" cy="3028854"/>
          </a:xfrm>
          <a:custGeom>
            <a:avLst/>
            <a:gdLst>
              <a:gd name="connsiteX0" fmla="*/ 0 w 2507456"/>
              <a:gd name="connsiteY0" fmla="*/ 0 h 3354390"/>
              <a:gd name="connsiteX1" fmla="*/ 2507456 w 2507456"/>
              <a:gd name="connsiteY1" fmla="*/ 0 h 3354390"/>
              <a:gd name="connsiteX2" fmla="*/ 2507456 w 2507456"/>
              <a:gd name="connsiteY2" fmla="*/ 3354390 h 3354390"/>
              <a:gd name="connsiteX3" fmla="*/ 0 w 2507456"/>
              <a:gd name="connsiteY3" fmla="*/ 3354390 h 3354390"/>
              <a:gd name="connsiteX4" fmla="*/ 0 w 2507456"/>
              <a:gd name="connsiteY4" fmla="*/ 0 h 3354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3354390">
                <a:moveTo>
                  <a:pt x="0" y="0"/>
                </a:moveTo>
                <a:lnTo>
                  <a:pt x="2507456" y="0"/>
                </a:lnTo>
                <a:lnTo>
                  <a:pt x="2507456" y="3354390"/>
                </a:lnTo>
                <a:lnTo>
                  <a:pt x="0" y="335439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mpd="tri">
            <a:solidFill>
              <a:schemeClr val="accent2">
                <a:lumMod val="75000"/>
              </a:schemeClr>
            </a:solidFill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6248" tIns="310478" rIns="206248" bIns="206248" numCol="1" spcCol="1270" anchor="t" anchorCtr="0">
            <a:noAutofit/>
          </a:bodyPr>
          <a:lstStyle/>
          <a:p>
            <a:pPr marL="228600" lvl="1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udalosti, ktoré autor opisuje, o ktorých rozpráva</a:t>
            </a:r>
          </a:p>
          <a:p>
            <a:pPr marL="228600" lvl="1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hlavným znakom prozaického diela</a:t>
            </a:r>
          </a:p>
        </p:txBody>
      </p:sp>
      <p:sp>
        <p:nvSpPr>
          <p:cNvPr id="8" name="Voľná forma 7"/>
          <p:cNvSpPr/>
          <p:nvPr/>
        </p:nvSpPr>
        <p:spPr>
          <a:xfrm>
            <a:off x="3318271" y="1412776"/>
            <a:ext cx="2507456" cy="748800"/>
          </a:xfrm>
          <a:custGeom>
            <a:avLst/>
            <a:gdLst>
              <a:gd name="connsiteX0" fmla="*/ 0 w 2507456"/>
              <a:gd name="connsiteY0" fmla="*/ 0 h 748800"/>
              <a:gd name="connsiteX1" fmla="*/ 2507456 w 2507456"/>
              <a:gd name="connsiteY1" fmla="*/ 0 h 748800"/>
              <a:gd name="connsiteX2" fmla="*/ 2507456 w 2507456"/>
              <a:gd name="connsiteY2" fmla="*/ 748800 h 748800"/>
              <a:gd name="connsiteX3" fmla="*/ 0 w 2507456"/>
              <a:gd name="connsiteY3" fmla="*/ 748800 h 748800"/>
              <a:gd name="connsiteX4" fmla="*/ 0 w 2507456"/>
              <a:gd name="connsiteY4" fmla="*/ 0 h 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748800">
                <a:moveTo>
                  <a:pt x="0" y="0"/>
                </a:moveTo>
                <a:lnTo>
                  <a:pt x="2507456" y="0"/>
                </a:lnTo>
                <a:lnTo>
                  <a:pt x="2507456" y="748800"/>
                </a:lnTo>
                <a:lnTo>
                  <a:pt x="0" y="7488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cmpd="tri">
            <a:solidFill>
              <a:schemeClr val="accent2">
                <a:lumMod val="50000"/>
              </a:schemeClr>
            </a:solidFill>
          </a:ln>
          <a:effectLst>
            <a:glow rad="101600">
              <a:schemeClr val="accent2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912" tIns="105664" rIns="184912" bIns="105664" numCol="1" spcCol="1270" anchor="ctr" anchorCtr="0">
            <a:noAutofit/>
          </a:bodyPr>
          <a:lstStyle/>
          <a:p>
            <a:pPr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k-SK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postavy</a:t>
            </a:r>
          </a:p>
        </p:txBody>
      </p:sp>
      <p:sp>
        <p:nvSpPr>
          <p:cNvPr id="9" name="Voľná forma 8"/>
          <p:cNvSpPr/>
          <p:nvPr/>
        </p:nvSpPr>
        <p:spPr>
          <a:xfrm>
            <a:off x="3318271" y="2161576"/>
            <a:ext cx="2507456" cy="3028854"/>
          </a:xfrm>
          <a:custGeom>
            <a:avLst/>
            <a:gdLst>
              <a:gd name="connsiteX0" fmla="*/ 0 w 2507456"/>
              <a:gd name="connsiteY0" fmla="*/ 0 h 3354390"/>
              <a:gd name="connsiteX1" fmla="*/ 2507456 w 2507456"/>
              <a:gd name="connsiteY1" fmla="*/ 0 h 3354390"/>
              <a:gd name="connsiteX2" fmla="*/ 2507456 w 2507456"/>
              <a:gd name="connsiteY2" fmla="*/ 3354390 h 3354390"/>
              <a:gd name="connsiteX3" fmla="*/ 0 w 2507456"/>
              <a:gd name="connsiteY3" fmla="*/ 3354390 h 3354390"/>
              <a:gd name="connsiteX4" fmla="*/ 0 w 2507456"/>
              <a:gd name="connsiteY4" fmla="*/ 0 h 3354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3354390">
                <a:moveTo>
                  <a:pt x="0" y="0"/>
                </a:moveTo>
                <a:lnTo>
                  <a:pt x="2507456" y="0"/>
                </a:lnTo>
                <a:lnTo>
                  <a:pt x="2507456" y="3354390"/>
                </a:lnTo>
                <a:lnTo>
                  <a:pt x="0" y="335439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mpd="tri">
            <a:solidFill>
              <a:schemeClr val="accent2">
                <a:lumMod val="75000"/>
              </a:schemeClr>
            </a:solidFill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6248" tIns="310478" rIns="206248" bIns="206248" numCol="1" spcCol="1270" anchor="t" anchorCtr="0">
            <a:noAutofit/>
          </a:bodyPr>
          <a:lstStyle/>
          <a:p>
            <a:pPr marL="228600" lvl="1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hlavné</a:t>
            </a:r>
          </a:p>
          <a:p>
            <a:pPr marL="685800" lvl="2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okolo ktorých sa točí dej</a:t>
            </a:r>
          </a:p>
          <a:p>
            <a:pPr marL="228600" lvl="1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vedľajšie</a:t>
            </a:r>
          </a:p>
        </p:txBody>
      </p:sp>
      <p:sp>
        <p:nvSpPr>
          <p:cNvPr id="10" name="Voľná forma 9"/>
          <p:cNvSpPr/>
          <p:nvPr/>
        </p:nvSpPr>
        <p:spPr>
          <a:xfrm>
            <a:off x="6176771" y="1412776"/>
            <a:ext cx="2507456" cy="748800"/>
          </a:xfrm>
          <a:custGeom>
            <a:avLst/>
            <a:gdLst>
              <a:gd name="connsiteX0" fmla="*/ 0 w 2507456"/>
              <a:gd name="connsiteY0" fmla="*/ 0 h 748800"/>
              <a:gd name="connsiteX1" fmla="*/ 2507456 w 2507456"/>
              <a:gd name="connsiteY1" fmla="*/ 0 h 748800"/>
              <a:gd name="connsiteX2" fmla="*/ 2507456 w 2507456"/>
              <a:gd name="connsiteY2" fmla="*/ 748800 h 748800"/>
              <a:gd name="connsiteX3" fmla="*/ 0 w 2507456"/>
              <a:gd name="connsiteY3" fmla="*/ 748800 h 748800"/>
              <a:gd name="connsiteX4" fmla="*/ 0 w 2507456"/>
              <a:gd name="connsiteY4" fmla="*/ 0 h 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748800">
                <a:moveTo>
                  <a:pt x="0" y="0"/>
                </a:moveTo>
                <a:lnTo>
                  <a:pt x="2507456" y="0"/>
                </a:lnTo>
                <a:lnTo>
                  <a:pt x="2507456" y="748800"/>
                </a:lnTo>
                <a:lnTo>
                  <a:pt x="0" y="7488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cmpd="tri">
            <a:solidFill>
              <a:schemeClr val="accent2">
                <a:lumMod val="50000"/>
              </a:schemeClr>
            </a:solidFill>
          </a:ln>
          <a:effectLst>
            <a:glow rad="101600">
              <a:schemeClr val="accent2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912" tIns="105664" rIns="184912" bIns="105664" numCol="1" spcCol="1270" anchor="ctr" anchorCtr="0">
            <a:noAutofit/>
          </a:bodyPr>
          <a:lstStyle/>
          <a:p>
            <a:pPr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k-SK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prostredie</a:t>
            </a:r>
          </a:p>
        </p:txBody>
      </p:sp>
      <p:sp>
        <p:nvSpPr>
          <p:cNvPr id="11" name="Voľná forma 10"/>
          <p:cNvSpPr/>
          <p:nvPr/>
        </p:nvSpPr>
        <p:spPr>
          <a:xfrm>
            <a:off x="6176771" y="2161576"/>
            <a:ext cx="2507456" cy="3028854"/>
          </a:xfrm>
          <a:custGeom>
            <a:avLst/>
            <a:gdLst>
              <a:gd name="connsiteX0" fmla="*/ 0 w 2507456"/>
              <a:gd name="connsiteY0" fmla="*/ 0 h 3354390"/>
              <a:gd name="connsiteX1" fmla="*/ 2507456 w 2507456"/>
              <a:gd name="connsiteY1" fmla="*/ 0 h 3354390"/>
              <a:gd name="connsiteX2" fmla="*/ 2507456 w 2507456"/>
              <a:gd name="connsiteY2" fmla="*/ 3354390 h 3354390"/>
              <a:gd name="connsiteX3" fmla="*/ 0 w 2507456"/>
              <a:gd name="connsiteY3" fmla="*/ 3354390 h 3354390"/>
              <a:gd name="connsiteX4" fmla="*/ 0 w 2507456"/>
              <a:gd name="connsiteY4" fmla="*/ 0 h 3354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3354390">
                <a:moveTo>
                  <a:pt x="0" y="0"/>
                </a:moveTo>
                <a:lnTo>
                  <a:pt x="2507456" y="0"/>
                </a:lnTo>
                <a:lnTo>
                  <a:pt x="2507456" y="3354390"/>
                </a:lnTo>
                <a:lnTo>
                  <a:pt x="0" y="335439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mpd="tri">
            <a:solidFill>
              <a:schemeClr val="accent2">
                <a:lumMod val="75000"/>
              </a:schemeClr>
            </a:solidFill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6248" tIns="310478" rIns="206248" bIns="206248" numCol="1" spcCol="1270" anchor="t" anchorCtr="0">
            <a:noAutofit/>
          </a:bodyPr>
          <a:lstStyle/>
          <a:p>
            <a:pPr marL="228600" lvl="1" indent="-228600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k-SK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miesto, kde sa dej príbehu odohráva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18367"/>
            <a:ext cx="898971" cy="944125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cmpd="tri">
            <a:solidFill>
              <a:schemeClr val="accent2">
                <a:lumMod val="50000"/>
              </a:schemeClr>
            </a:solidFill>
          </a:ln>
          <a:effectLst>
            <a:glow rad="101600">
              <a:schemeClr val="accent2">
                <a:lumMod val="60000"/>
                <a:lumOff val="40000"/>
                <a:alpha val="40000"/>
              </a:schemeClr>
            </a:glow>
          </a:effectLst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aoblený obdĺžnik 11"/>
          <p:cNvSpPr/>
          <p:nvPr/>
        </p:nvSpPr>
        <p:spPr>
          <a:xfrm>
            <a:off x="459771" y="5780112"/>
            <a:ext cx="8224456" cy="9144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cmpd="tri">
            <a:solidFill>
              <a:schemeClr val="accent2">
                <a:lumMod val="50000"/>
              </a:schemeClr>
            </a:solidFill>
          </a:ln>
          <a:effectLst>
            <a:glow rad="101600">
              <a:schemeClr val="accent2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912" tIns="105664" rIns="184912" bIns="105664" numCol="1" spcCol="1270" anchor="ctr" anchorCtr="0">
            <a:noAutofit/>
          </a:bodyPr>
          <a:lstStyle/>
          <a:p>
            <a:pPr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k-SK" sz="2400" b="1" dirty="0">
                <a:solidFill>
                  <a:schemeClr val="tx1"/>
                </a:solidFill>
              </a:rPr>
              <a:t>Ukážka pôsobí humorne, dej, ktorý sa v nej odohráva vyvoláva v čitateľovi pobavenie a smiech.</a:t>
            </a:r>
          </a:p>
        </p:txBody>
      </p:sp>
    </p:spTree>
    <p:extLst>
      <p:ext uri="{BB962C8B-B14F-4D97-AF65-F5344CB8AC3E}">
        <p14:creationId xmlns:p14="http://schemas.microsoft.com/office/powerpoint/2010/main" val="61052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Porovnávame vzťahy kedysi a dnes</a:t>
            </a:r>
          </a:p>
        </p:txBody>
      </p:sp>
      <p:sp>
        <p:nvSpPr>
          <p:cNvPr id="7" name="Voľná forma 6"/>
          <p:cNvSpPr/>
          <p:nvPr/>
        </p:nvSpPr>
        <p:spPr>
          <a:xfrm>
            <a:off x="1835696" y="1340768"/>
            <a:ext cx="5770984" cy="1089501"/>
          </a:xfrm>
          <a:custGeom>
            <a:avLst/>
            <a:gdLst>
              <a:gd name="connsiteX0" fmla="*/ 0 w 2962656"/>
              <a:gd name="connsiteY0" fmla="*/ 181587 h 1089501"/>
              <a:gd name="connsiteX1" fmla="*/ 181587 w 2962656"/>
              <a:gd name="connsiteY1" fmla="*/ 0 h 1089501"/>
              <a:gd name="connsiteX2" fmla="*/ 2781069 w 2962656"/>
              <a:gd name="connsiteY2" fmla="*/ 0 h 1089501"/>
              <a:gd name="connsiteX3" fmla="*/ 2962656 w 2962656"/>
              <a:gd name="connsiteY3" fmla="*/ 181587 h 1089501"/>
              <a:gd name="connsiteX4" fmla="*/ 2962656 w 2962656"/>
              <a:gd name="connsiteY4" fmla="*/ 907914 h 1089501"/>
              <a:gd name="connsiteX5" fmla="*/ 2781069 w 2962656"/>
              <a:gd name="connsiteY5" fmla="*/ 1089501 h 1089501"/>
              <a:gd name="connsiteX6" fmla="*/ 181587 w 2962656"/>
              <a:gd name="connsiteY6" fmla="*/ 1089501 h 1089501"/>
              <a:gd name="connsiteX7" fmla="*/ 0 w 2962656"/>
              <a:gd name="connsiteY7" fmla="*/ 907914 h 1089501"/>
              <a:gd name="connsiteX8" fmla="*/ 0 w 2962656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2656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2781069" y="0"/>
                </a:lnTo>
                <a:cubicBezTo>
                  <a:pt x="2881357" y="0"/>
                  <a:pt x="2962656" y="81299"/>
                  <a:pt x="2962656" y="181587"/>
                </a:cubicBezTo>
                <a:lnTo>
                  <a:pt x="2962656" y="907914"/>
                </a:lnTo>
                <a:cubicBezTo>
                  <a:pt x="2962656" y="1008202"/>
                  <a:pt x="2881357" y="1089501"/>
                  <a:pt x="2781069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mpd="tri">
            <a:solidFill>
              <a:schemeClr val="accent2">
                <a:lumMod val="75000"/>
              </a:schemeClr>
            </a:solidFill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6248" tIns="310478" rIns="206248" bIns="206248" numCol="1" spcCol="1270" anchor="t" anchorCtr="0">
            <a:noAutofit/>
          </a:bodyPr>
          <a:lstStyle/>
          <a:p>
            <a:pPr algn="ctr"/>
            <a:r>
              <a:rPr lang="sk-SK" sz="3600" dirty="0">
                <a:solidFill>
                  <a:schemeClr val="tx1"/>
                </a:solidFill>
              </a:rPr>
              <a:t>otec -synovia</a:t>
            </a:r>
          </a:p>
        </p:txBody>
      </p:sp>
      <p:sp>
        <p:nvSpPr>
          <p:cNvPr id="9" name="Voľná forma 8"/>
          <p:cNvSpPr/>
          <p:nvPr/>
        </p:nvSpPr>
        <p:spPr>
          <a:xfrm>
            <a:off x="1835696" y="2564904"/>
            <a:ext cx="5770984" cy="1089501"/>
          </a:xfrm>
          <a:custGeom>
            <a:avLst/>
            <a:gdLst>
              <a:gd name="connsiteX0" fmla="*/ 0 w 2962656"/>
              <a:gd name="connsiteY0" fmla="*/ 181587 h 1089501"/>
              <a:gd name="connsiteX1" fmla="*/ 181587 w 2962656"/>
              <a:gd name="connsiteY1" fmla="*/ 0 h 1089501"/>
              <a:gd name="connsiteX2" fmla="*/ 2781069 w 2962656"/>
              <a:gd name="connsiteY2" fmla="*/ 0 h 1089501"/>
              <a:gd name="connsiteX3" fmla="*/ 2962656 w 2962656"/>
              <a:gd name="connsiteY3" fmla="*/ 181587 h 1089501"/>
              <a:gd name="connsiteX4" fmla="*/ 2962656 w 2962656"/>
              <a:gd name="connsiteY4" fmla="*/ 907914 h 1089501"/>
              <a:gd name="connsiteX5" fmla="*/ 2781069 w 2962656"/>
              <a:gd name="connsiteY5" fmla="*/ 1089501 h 1089501"/>
              <a:gd name="connsiteX6" fmla="*/ 181587 w 2962656"/>
              <a:gd name="connsiteY6" fmla="*/ 1089501 h 1089501"/>
              <a:gd name="connsiteX7" fmla="*/ 0 w 2962656"/>
              <a:gd name="connsiteY7" fmla="*/ 907914 h 1089501"/>
              <a:gd name="connsiteX8" fmla="*/ 0 w 2962656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2656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2781069" y="0"/>
                </a:lnTo>
                <a:cubicBezTo>
                  <a:pt x="2881357" y="0"/>
                  <a:pt x="2962656" y="81299"/>
                  <a:pt x="2962656" y="181587"/>
                </a:cubicBezTo>
                <a:lnTo>
                  <a:pt x="2962656" y="907914"/>
                </a:lnTo>
                <a:cubicBezTo>
                  <a:pt x="2962656" y="1008202"/>
                  <a:pt x="2881357" y="1089501"/>
                  <a:pt x="2781069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mpd="tri">
            <a:solidFill>
              <a:schemeClr val="accent2">
                <a:lumMod val="75000"/>
              </a:schemeClr>
            </a:solidFill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6248" tIns="310478" rIns="206248" bIns="206248" numCol="1" spcCol="1270" anchor="t" anchorCtr="0">
            <a:noAutofit/>
          </a:bodyPr>
          <a:lstStyle/>
          <a:p>
            <a:pPr algn="ctr"/>
            <a:r>
              <a:rPr lang="sk-SK" sz="3600" dirty="0">
                <a:solidFill>
                  <a:schemeClr val="tx1"/>
                </a:solidFill>
              </a:rPr>
              <a:t>matka - synovia</a:t>
            </a:r>
          </a:p>
        </p:txBody>
      </p:sp>
      <p:sp>
        <p:nvSpPr>
          <p:cNvPr id="11" name="Voľná forma 10"/>
          <p:cNvSpPr/>
          <p:nvPr/>
        </p:nvSpPr>
        <p:spPr>
          <a:xfrm>
            <a:off x="1758532" y="3781432"/>
            <a:ext cx="5848148" cy="1089501"/>
          </a:xfrm>
          <a:custGeom>
            <a:avLst/>
            <a:gdLst>
              <a:gd name="connsiteX0" fmla="*/ 0 w 2962656"/>
              <a:gd name="connsiteY0" fmla="*/ 181587 h 1089501"/>
              <a:gd name="connsiteX1" fmla="*/ 181587 w 2962656"/>
              <a:gd name="connsiteY1" fmla="*/ 0 h 1089501"/>
              <a:gd name="connsiteX2" fmla="*/ 2781069 w 2962656"/>
              <a:gd name="connsiteY2" fmla="*/ 0 h 1089501"/>
              <a:gd name="connsiteX3" fmla="*/ 2962656 w 2962656"/>
              <a:gd name="connsiteY3" fmla="*/ 181587 h 1089501"/>
              <a:gd name="connsiteX4" fmla="*/ 2962656 w 2962656"/>
              <a:gd name="connsiteY4" fmla="*/ 907914 h 1089501"/>
              <a:gd name="connsiteX5" fmla="*/ 2781069 w 2962656"/>
              <a:gd name="connsiteY5" fmla="*/ 1089501 h 1089501"/>
              <a:gd name="connsiteX6" fmla="*/ 181587 w 2962656"/>
              <a:gd name="connsiteY6" fmla="*/ 1089501 h 1089501"/>
              <a:gd name="connsiteX7" fmla="*/ 0 w 2962656"/>
              <a:gd name="connsiteY7" fmla="*/ 907914 h 1089501"/>
              <a:gd name="connsiteX8" fmla="*/ 0 w 2962656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2656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2781069" y="0"/>
                </a:lnTo>
                <a:cubicBezTo>
                  <a:pt x="2881357" y="0"/>
                  <a:pt x="2962656" y="81299"/>
                  <a:pt x="2962656" y="181587"/>
                </a:cubicBezTo>
                <a:lnTo>
                  <a:pt x="2962656" y="907914"/>
                </a:lnTo>
                <a:cubicBezTo>
                  <a:pt x="2962656" y="1008202"/>
                  <a:pt x="2881357" y="1089501"/>
                  <a:pt x="2781069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mpd="tri">
            <a:solidFill>
              <a:schemeClr val="accent2">
                <a:lumMod val="75000"/>
              </a:schemeClr>
            </a:solidFill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6248" tIns="310478" rIns="206248" bIns="206248" numCol="1" spcCol="1270" anchor="t" anchorCtr="0">
            <a:noAutofit/>
          </a:bodyPr>
          <a:lstStyle/>
          <a:p>
            <a:pPr algn="ctr"/>
            <a:r>
              <a:rPr lang="sk-SK" sz="3600" dirty="0">
                <a:solidFill>
                  <a:schemeClr val="tx1"/>
                </a:solidFill>
              </a:rPr>
              <a:t>učiteľ - žiaci</a:t>
            </a:r>
          </a:p>
        </p:txBody>
      </p:sp>
      <p:sp>
        <p:nvSpPr>
          <p:cNvPr id="12" name="Voľná forma 11"/>
          <p:cNvSpPr/>
          <p:nvPr/>
        </p:nvSpPr>
        <p:spPr>
          <a:xfrm>
            <a:off x="1719950" y="5034394"/>
            <a:ext cx="5886730" cy="1089501"/>
          </a:xfrm>
          <a:custGeom>
            <a:avLst/>
            <a:gdLst>
              <a:gd name="connsiteX0" fmla="*/ 0 w 2962656"/>
              <a:gd name="connsiteY0" fmla="*/ 181587 h 1089501"/>
              <a:gd name="connsiteX1" fmla="*/ 181587 w 2962656"/>
              <a:gd name="connsiteY1" fmla="*/ 0 h 1089501"/>
              <a:gd name="connsiteX2" fmla="*/ 2781069 w 2962656"/>
              <a:gd name="connsiteY2" fmla="*/ 0 h 1089501"/>
              <a:gd name="connsiteX3" fmla="*/ 2962656 w 2962656"/>
              <a:gd name="connsiteY3" fmla="*/ 181587 h 1089501"/>
              <a:gd name="connsiteX4" fmla="*/ 2962656 w 2962656"/>
              <a:gd name="connsiteY4" fmla="*/ 907914 h 1089501"/>
              <a:gd name="connsiteX5" fmla="*/ 2781069 w 2962656"/>
              <a:gd name="connsiteY5" fmla="*/ 1089501 h 1089501"/>
              <a:gd name="connsiteX6" fmla="*/ 181587 w 2962656"/>
              <a:gd name="connsiteY6" fmla="*/ 1089501 h 1089501"/>
              <a:gd name="connsiteX7" fmla="*/ 0 w 2962656"/>
              <a:gd name="connsiteY7" fmla="*/ 907914 h 1089501"/>
              <a:gd name="connsiteX8" fmla="*/ 0 w 2962656"/>
              <a:gd name="connsiteY8" fmla="*/ 181587 h 10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2656" h="1089501">
                <a:moveTo>
                  <a:pt x="0" y="181587"/>
                </a:moveTo>
                <a:cubicBezTo>
                  <a:pt x="0" y="81299"/>
                  <a:pt x="81299" y="0"/>
                  <a:pt x="181587" y="0"/>
                </a:cubicBezTo>
                <a:lnTo>
                  <a:pt x="2781069" y="0"/>
                </a:lnTo>
                <a:cubicBezTo>
                  <a:pt x="2881357" y="0"/>
                  <a:pt x="2962656" y="81299"/>
                  <a:pt x="2962656" y="181587"/>
                </a:cubicBezTo>
                <a:lnTo>
                  <a:pt x="2962656" y="907914"/>
                </a:lnTo>
                <a:cubicBezTo>
                  <a:pt x="2962656" y="1008202"/>
                  <a:pt x="2881357" y="1089501"/>
                  <a:pt x="2781069" y="1089501"/>
                </a:cubicBezTo>
                <a:lnTo>
                  <a:pt x="181587" y="1089501"/>
                </a:lnTo>
                <a:cubicBezTo>
                  <a:pt x="81299" y="1089501"/>
                  <a:pt x="0" y="1008202"/>
                  <a:pt x="0" y="907914"/>
                </a:cubicBezTo>
                <a:lnTo>
                  <a:pt x="0" y="181587"/>
                </a:lnTo>
                <a:close/>
              </a:path>
            </a:pathLst>
          </a:cu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mpd="tri">
            <a:solidFill>
              <a:schemeClr val="accent2">
                <a:lumMod val="75000"/>
              </a:schemeClr>
            </a:solidFill>
          </a:ln>
          <a:effectLst>
            <a:glow rad="127000">
              <a:schemeClr val="accent2">
                <a:lumMod val="60000"/>
                <a:lumOff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6248" tIns="310478" rIns="206248" bIns="206248" numCol="1" spcCol="1270" anchor="t" anchorCtr="0">
            <a:noAutofit/>
          </a:bodyPr>
          <a:lstStyle/>
          <a:p>
            <a:pPr algn="ctr"/>
            <a:r>
              <a:rPr lang="sk-SK" sz="3600" dirty="0">
                <a:solidFill>
                  <a:schemeClr val="tx1"/>
                </a:solidFill>
              </a:rPr>
              <a:t>chlapci - spolužiaci</a:t>
            </a:r>
          </a:p>
        </p:txBody>
      </p:sp>
    </p:spTree>
    <p:extLst>
      <p:ext uri="{BB962C8B-B14F-4D97-AF65-F5344CB8AC3E}">
        <p14:creationId xmlns:p14="http://schemas.microsoft.com/office/powerpoint/2010/main" val="279283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9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sk-SK" sz="4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Štylistika diela: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sk-SK" sz="2900" dirty="0">
                <a:solidFill>
                  <a:srgbClr val="FFFF99"/>
                </a:solidFill>
              </a:rPr>
              <a:t>jazyk ukážky je veľmi pestrý, zaujímavý, pretože rozprávačom je jedna z hlavných postáv</a:t>
            </a:r>
          </a:p>
          <a:p>
            <a:pPr lvl="0"/>
            <a:r>
              <a:rPr lang="sk-SK" sz="2900" dirty="0">
                <a:solidFill>
                  <a:srgbClr val="FFFF99"/>
                </a:solidFill>
              </a:rPr>
              <a:t>pretože sa jedná o ukážku z minulého storočia, autor často používa slová, ktoré dnes už vypadli zo slovnej zásoby alebo ich nahradili nové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olovený kohútik s píšťalkou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naučia ťa na móres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už rastie </a:t>
            </a:r>
            <a:r>
              <a:rPr lang="sk-SK" sz="2500" dirty="0" err="1">
                <a:solidFill>
                  <a:srgbClr val="FFFF99"/>
                </a:solidFill>
              </a:rPr>
              <a:t>brezovec</a:t>
            </a:r>
            <a:r>
              <a:rPr lang="sk-SK" sz="2500" dirty="0">
                <a:solidFill>
                  <a:srgbClr val="FFFF99"/>
                </a:solidFill>
              </a:rPr>
              <a:t> i na teba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gatky 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že sa nevie dotárať tá jeseň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donesú ma o rozum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otec prisúdil napochytre každému „po jednej“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ani čo by sme boli uzhovorení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boli sme hotoví do cesty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čižmy neprikrojené, v nich troje onuciek</a:t>
            </a:r>
          </a:p>
          <a:p>
            <a:pPr lvl="2"/>
            <a:r>
              <a:rPr lang="sk-SK" sz="2500" dirty="0">
                <a:solidFill>
                  <a:srgbClr val="FFFF99"/>
                </a:solidFill>
              </a:rPr>
              <a:t>šarvanci ...</a:t>
            </a:r>
          </a:p>
          <a:p>
            <a:pPr lvl="1"/>
            <a:r>
              <a:rPr lang="sk-SK" sz="5100" dirty="0">
                <a:solidFill>
                  <a:srgbClr val="FFC000"/>
                </a:solidFill>
              </a:rPr>
              <a:t>rozprávačom je jedna z hlavných postáv – ja rozprávanie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513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1143000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 za pozornosť.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17043"/>
          </a:xfrm>
        </p:spPr>
        <p:txBody>
          <a:bodyPr>
            <a:normAutofit/>
          </a:bodyPr>
          <a:lstStyle/>
          <a:p>
            <a:r>
              <a:rPr lang="sk-SK" sz="1400" dirty="0">
                <a:solidFill>
                  <a:srgbClr val="FFFF99"/>
                </a:solidFill>
              </a:rPr>
              <a:t>Zdroje:</a:t>
            </a:r>
          </a:p>
          <a:p>
            <a:pPr lvl="1"/>
            <a:r>
              <a:rPr lang="sk-SK" sz="1400" dirty="0">
                <a:solidFill>
                  <a:srgbClr val="FFFF99"/>
                </a:solidFill>
              </a:rPr>
              <a:t>Literárna výchova pre 7. ročník ZŠ</a:t>
            </a:r>
          </a:p>
          <a:p>
            <a:pPr lvl="1"/>
            <a:r>
              <a:rPr lang="sk-SK" sz="1400" dirty="0" err="1">
                <a:solidFill>
                  <a:srgbClr val="FFFF99"/>
                </a:solidFill>
              </a:rPr>
              <a:t>www.google</a:t>
            </a:r>
            <a:r>
              <a:rPr lang="sk-SK" sz="1400" dirty="0">
                <a:solidFill>
                  <a:srgbClr val="FFFF99"/>
                </a:solidFill>
              </a:rPr>
              <a:t>/</a:t>
            </a:r>
            <a:r>
              <a:rPr lang="sk-SK" sz="1400" dirty="0" err="1">
                <a:solidFill>
                  <a:srgbClr val="FFFF99"/>
                </a:solidFill>
              </a:rPr>
              <a:t>obrazky.sk</a:t>
            </a:r>
            <a:endParaRPr lang="sk-SK" sz="1400" dirty="0">
              <a:solidFill>
                <a:srgbClr val="FFFF99"/>
              </a:solidFill>
            </a:endParaRPr>
          </a:p>
          <a:p>
            <a:r>
              <a:rPr lang="sk-SK" sz="1400" dirty="0">
                <a:solidFill>
                  <a:srgbClr val="FFFF99"/>
                </a:solidFill>
              </a:rPr>
              <a:t>spracovala: Mgr. Anna Kobzová</a:t>
            </a:r>
          </a:p>
        </p:txBody>
      </p:sp>
    </p:spTree>
    <p:extLst>
      <p:ext uri="{BB962C8B-B14F-4D97-AF65-F5344CB8AC3E}">
        <p14:creationId xmlns:p14="http://schemas.microsoft.com/office/powerpoint/2010/main" val="167165046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380</Words>
  <Application>Microsoft Office PowerPoint</Application>
  <PresentationFormat>Prezentácia na obrazovke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2" baseType="lpstr">
      <vt:lpstr>Arial</vt:lpstr>
      <vt:lpstr>Calibri</vt:lpstr>
      <vt:lpstr>Motív Office</vt:lpstr>
      <vt:lpstr>Jozef Cíger Hronský </vt:lpstr>
      <vt:lpstr>Zo života autora</vt:lpstr>
      <vt:lpstr>Diela</vt:lpstr>
      <vt:lpstr>Do školy</vt:lpstr>
      <vt:lpstr>Literárna ukážka patrí k: </vt:lpstr>
      <vt:lpstr>Hlavné znaky prozaického diela</vt:lpstr>
      <vt:lpstr>Porovnávame vzťahy kedysi a dnes</vt:lpstr>
      <vt:lpstr>Štylistika diela:</vt:lpstr>
      <vt:lpstr>Ďakujem za pozornosť.</vt:lpstr>
    </vt:vector>
  </TitlesOfParts>
  <Company>Lesy 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Uzivatel</dc:creator>
  <cp:lastModifiedBy>Uzivatel</cp:lastModifiedBy>
  <cp:revision>14</cp:revision>
  <dcterms:created xsi:type="dcterms:W3CDTF">2012-12-13T15:38:59Z</dcterms:created>
  <dcterms:modified xsi:type="dcterms:W3CDTF">2022-12-09T09:46:51Z</dcterms:modified>
</cp:coreProperties>
</file>