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88825" cy="6858000"/>
  <p:notesSz cx="6858000" cy="9144000"/>
  <p:defaultTextStyle>
    <a:defPPr rtl="0"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Svetlý štýl 1 - zvýrazneni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599" autoAdjust="0"/>
  </p:normalViewPr>
  <p:slideViewPr>
    <p:cSldViewPr>
      <p:cViewPr varScale="1">
        <p:scale>
          <a:sx n="45" d="100"/>
          <a:sy n="45" d="100"/>
        </p:scale>
        <p:origin x="732" y="48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07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á hlavič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k-SK" dirty="0"/>
          </a:p>
        </p:txBody>
      </p:sp>
      <p:sp>
        <p:nvSpPr>
          <p:cNvPr id="3" name="Zástupný dá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28B7093-7393-4039-ACFB-1611C7D9236A}" type="datetime1">
              <a:rPr lang="sk-SK" smtClean="0"/>
              <a:pPr rtl="0"/>
              <a:t>20. 12. 2022</a:t>
            </a:fld>
            <a:endParaRPr lang="sk-SK" dirty="0"/>
          </a:p>
        </p:txBody>
      </p:sp>
      <p:sp>
        <p:nvSpPr>
          <p:cNvPr id="4" name="Zástupná pät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k-SK" dirty="0"/>
          </a:p>
        </p:txBody>
      </p:sp>
      <p:sp>
        <p:nvSpPr>
          <p:cNvPr id="5" name="Zástupné číslo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sk-SK" smtClean="0"/>
              <a:pPr rtl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á hlavič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k-SK" dirty="0"/>
          </a:p>
        </p:txBody>
      </p:sp>
      <p:sp>
        <p:nvSpPr>
          <p:cNvPr id="3" name="Zástupný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EFFA6B9-C19F-4C1E-8C2A-873714B32889}" type="datetime1">
              <a:rPr lang="sk-SK" smtClean="0"/>
              <a:pPr rtl="0"/>
              <a:t>20. 12. 2022</a:t>
            </a:fld>
            <a:endParaRPr lang="sk-SK" dirty="0"/>
          </a:p>
        </p:txBody>
      </p:sp>
      <p:sp>
        <p:nvSpPr>
          <p:cNvPr id="4" name="Zástupný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sk-SK" dirty="0"/>
          </a:p>
        </p:txBody>
      </p:sp>
      <p:sp>
        <p:nvSpPr>
          <p:cNvPr id="5" name="Zástupné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sk-SK" dirty="0"/>
              <a:t>Kliknite sem a upravte štýl predlohy textu</a:t>
            </a:r>
          </a:p>
          <a:p>
            <a:pPr lvl="1" rtl="0"/>
            <a:r>
              <a:rPr lang="sk-SK" dirty="0"/>
              <a:t>Druhá úroveň</a:t>
            </a:r>
          </a:p>
          <a:p>
            <a:pPr lvl="2" rtl="0"/>
            <a:r>
              <a:rPr lang="sk-SK" dirty="0"/>
              <a:t>Tretia úroveň</a:t>
            </a:r>
          </a:p>
          <a:p>
            <a:pPr lvl="3" rtl="0"/>
            <a:r>
              <a:rPr lang="sk-SK" dirty="0"/>
              <a:t>Štvrtá úroveň</a:t>
            </a:r>
          </a:p>
          <a:p>
            <a:pPr lvl="4" rtl="0"/>
            <a:r>
              <a:rPr lang="sk-SK" dirty="0"/>
              <a:t>Piata úroveň</a:t>
            </a:r>
          </a:p>
        </p:txBody>
      </p:sp>
      <p:sp>
        <p:nvSpPr>
          <p:cNvPr id="6" name="Zástupná pät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k-SK" dirty="0"/>
          </a:p>
        </p:txBody>
      </p:sp>
      <p:sp>
        <p:nvSpPr>
          <p:cNvPr id="7" name="Zástupné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sk-SK" smtClean="0"/>
              <a:pPr rtl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sk-SK" smtClean="0"/>
              <a:pPr rtl="0"/>
              <a:t>1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55428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 rtl="0">
              <a:defRPr sz="5400"/>
            </a:lvl1pPr>
          </a:lstStyle>
          <a:p>
            <a:pPr rtl="0"/>
            <a:r>
              <a:rPr lang="sk-SK" dirty="0"/>
              <a:t>Kliknite sem a upravte štýl predlohy nadpisov</a:t>
            </a:r>
          </a:p>
        </p:txBody>
      </p:sp>
      <p:grpSp>
        <p:nvGrpSpPr>
          <p:cNvPr id="256" name="čiara" descr="Grafika čiary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Voľ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58" name="Voľ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59" name="Voľ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60" name="Voľ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61" name="Voľ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62" name="Voľ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63" name="Voľ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64" name="Voľ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65" name="Voľ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66" name="Voľ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67" name="Voľ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68" name="Voľ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69" name="Voľ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70" name="Voľ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71" name="Voľ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72" name="Voľ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73" name="Voľ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74" name="Voľ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75" name="Voľ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76" name="Voľ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77" name="Voľ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78" name="Voľ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79" name="Voľ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80" name="Voľ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81" name="Voľ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82" name="Voľ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83" name="Voľ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84" name="Voľ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85" name="Voľ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86" name="Voľ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87" name="Voľ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88" name="Voľ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89" name="Voľ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90" name="Voľ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91" name="Voľ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92" name="Voľ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93" name="Voľ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94" name="Voľ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95" name="Voľ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96" name="Voľ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97" name="Voľ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98" name="Voľ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99" name="Voľ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00" name="Voľ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01" name="Voľ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02" name="Voľ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03" name="Voľ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04" name="Voľ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05" name="Voľ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06" name="Voľ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07" name="Voľ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08" name="Voľ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09" name="Voľ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10" name="Voľ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11" name="Voľ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12" name="Voľ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13" name="Voľ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14" name="Voľ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15" name="Voľ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16" name="Voľ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17" name="Voľ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18" name="Voľ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19" name="Voľ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20" name="Voľ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21" name="Voľ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22" name="Voľ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23" name="Voľ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24" name="Voľ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25" name="Voľ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26" name="Voľ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27" name="Voľ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28" name="Voľ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29" name="Voľ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30" name="Voľ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31" name="Voľ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32" name="Voľ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33" name="Voľ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34" name="Voľ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35" name="Voľ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36" name="Voľ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37" name="Voľ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38" name="Voľ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39" name="Voľ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40" name="Voľ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41" name="Voľ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42" name="Voľ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43" name="Voľ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44" name="Voľ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45" name="Voľ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46" name="Voľ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47" name="Voľ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48" name="Voľ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49" name="Voľ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50" name="Voľ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51" name="Voľ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52" name="Voľ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53" name="Voľ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54" name="Voľ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55" name="Voľ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56" name="Voľ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57" name="Voľ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58" name="Voľ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59" name="Voľ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60" name="Voľ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61" name="Voľ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62" name="Voľ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63" name="Voľ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64" name="Voľ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65" name="Voľ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66" name="Voľ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67" name="Voľ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68" name="Voľ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69" name="Voľ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70" name="Voľ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71" name="Voľ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72" name="Voľ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73" name="Voľ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74" name="Voľ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75" name="Voľ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76" name="Voľ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77" name="Voľ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78" name="Voľ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79" name="Voľ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</p:grp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sk-SK"/>
              <a:t>Upravte štýl predlohy podnadpisov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/>
              <a:t>Upravte štýly predlohy textu</a:t>
            </a:r>
            <a:endParaRPr lang="sk-SK" dirty="0"/>
          </a:p>
        </p:txBody>
      </p:sp>
      <p:grpSp>
        <p:nvGrpSpPr>
          <p:cNvPr id="7" name="čiara" descr="Grafika čiary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Voľný tvar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9" name="Voľný tvar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0" name="Voľný tvar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1" name="Voľ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2" name="Voľ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3" name="Voľ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4" name="Voľ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5" name="Voľ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6" name="Voľ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7" name="Voľ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8" name="Voľ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9" name="Voľ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0" name="Voľ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1" name="Voľ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2" name="Voľ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3" name="Voľ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4" name="Voľ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5" name="Voľ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6" name="Voľ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7" name="Voľ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8" name="Voľ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9" name="Voľ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30" name="Voľ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31" name="Voľ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32" name="Voľ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33" name="Voľ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34" name="Voľ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35" name="Voľ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36" name="Voľ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37" name="Voľ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38" name="Voľ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39" name="Voľ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40" name="Voľ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41" name="Voľ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42" name="Voľ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43" name="Voľ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44" name="Voľ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45" name="Voľ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46" name="Voľ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47" name="Voľ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48" name="Voľ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49" name="Voľ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50" name="Voľ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51" name="Voľ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52" name="Voľ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53" name="Voľ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54" name="Voľ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55" name="Voľ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56" name="Voľ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57" name="Voľ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58" name="Voľ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59" name="Voľ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60" name="Voľ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61" name="Voľ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62" name="Voľ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63" name="Voľ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64" name="Voľ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65" name="Voľ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66" name="Voľ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67" name="Voľ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68" name="Voľ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69" name="Voľ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70" name="Voľ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71" name="Voľ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72" name="Voľ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73" name="Voľ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74" name="Voľ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75" name="Voľ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76" name="Voľ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77" name="Voľ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78" name="Voľ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79" name="Voľ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80" name="Voľ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81" name="Voľ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</p:grpSp>
      <p:sp>
        <p:nvSpPr>
          <p:cNvPr id="3" name="Zástupný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 rtl="0"/>
            <a:r>
              <a:rPr lang="sk-SK"/>
              <a:t>Upravte štýl predlohy textu.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6302878-9071-4200-8023-5B7C828D491C}" type="datetime1">
              <a:rPr lang="sk-SK" smtClean="0"/>
              <a:pPr rtl="0"/>
              <a:t>20. 12. 2022</a:t>
            </a:fld>
            <a:endParaRPr lang="sk-SK" dirty="0"/>
          </a:p>
        </p:txBody>
      </p:sp>
      <p:sp>
        <p:nvSpPr>
          <p:cNvPr id="6" name="Zástupné číslo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sk-SK" smtClean="0"/>
              <a:pPr rtl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sk-SK" dirty="0"/>
              <a:t>Kliknite sem a upravte štýl predlohy nadpisov</a:t>
            </a:r>
          </a:p>
        </p:txBody>
      </p:sp>
      <p:grpSp>
        <p:nvGrpSpPr>
          <p:cNvPr id="7" name="čiara" descr="Grafika čiary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Voľ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9" name="Voľ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0" name="Voľ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1" name="Voľ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2" name="Voľ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3" name="Voľ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4" name="Voľ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5" name="Voľ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6" name="Voľ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7" name="Voľ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8" name="Voľ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9" name="Voľ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0" name="Voľ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1" name="Voľ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2" name="Voľ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3" name="Voľ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4" name="Voľ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5" name="Voľ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6" name="Voľ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7" name="Voľ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8" name="Voľ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9" name="Voľ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30" name="Voľ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31" name="Voľ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32" name="Voľ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33" name="Voľ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34" name="Voľ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35" name="Voľ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36" name="Voľ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37" name="Voľ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38" name="Voľ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39" name="Voľ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40" name="Voľ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41" name="Voľ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42" name="Voľ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43" name="Voľ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44" name="Voľ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45" name="Voľ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46" name="Voľ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47" name="Voľ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48" name="Voľ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49" name="Voľ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50" name="Voľ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51" name="Voľ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52" name="Voľ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53" name="Voľ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54" name="Voľ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55" name="Voľ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56" name="Voľ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57" name="Voľ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58" name="Voľ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59" name="Voľ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60" name="Voľ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61" name="Voľ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62" name="Voľ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63" name="Voľ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64" name="Voľ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65" name="Voľ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66" name="Voľ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67" name="Voľ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68" name="Voľ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69" name="Voľ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70" name="Voľ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71" name="Voľ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72" name="Voľ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73" name="Voľ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74" name="Voľ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75" name="Voľ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76" name="Voľ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77" name="Voľ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78" name="Voľ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79" name="Voľ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80" name="Voľ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81" name="Voľ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</p:grpSp>
      <p:sp>
        <p:nvSpPr>
          <p:cNvPr id="3" name="Zástupný z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sk-SK" dirty="0"/>
              <a:t>Kliknite sem a upravte štýly predlohy textu</a:t>
            </a:r>
          </a:p>
          <a:p>
            <a:pPr lvl="1" rtl="0"/>
            <a:r>
              <a:rPr lang="sk-SK" dirty="0"/>
              <a:t>Druhá úroveň</a:t>
            </a:r>
          </a:p>
          <a:p>
            <a:pPr lvl="2" rtl="0"/>
            <a:r>
              <a:rPr lang="sk-SK" dirty="0"/>
              <a:t>Tretia úroveň</a:t>
            </a:r>
          </a:p>
          <a:p>
            <a:pPr lvl="3" rtl="0"/>
            <a:r>
              <a:rPr lang="sk-SK" dirty="0"/>
              <a:t>Štvrtá úroveň</a:t>
            </a:r>
          </a:p>
          <a:p>
            <a:pPr lvl="4" rtl="0"/>
            <a:r>
              <a:rPr lang="sk-SK" dirty="0"/>
              <a:t>Piata úroveň</a:t>
            </a:r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5F832C3-EEA6-41EC-88BA-EB980B321231}" type="datetime1">
              <a:rPr lang="sk-SK" smtClean="0"/>
              <a:pPr rtl="0"/>
              <a:t>20. 12. 2022</a:t>
            </a:fld>
            <a:endParaRPr lang="sk-SK" dirty="0"/>
          </a:p>
        </p:txBody>
      </p:sp>
      <p:sp>
        <p:nvSpPr>
          <p:cNvPr id="6" name="Zástupné číslo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sk-SK" smtClean="0"/>
              <a:pPr rtl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sk-SK" dirty="0"/>
              <a:t>Kliknite sem a upravte štýl predlohy nadpisov</a:t>
            </a:r>
          </a:p>
        </p:txBody>
      </p:sp>
      <p:grpSp>
        <p:nvGrpSpPr>
          <p:cNvPr id="167" name="čiara" descr="Grafika čiary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Voľ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69" name="Voľ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70" name="Voľ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71" name="Voľ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72" name="Voľ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73" name="Voľ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74" name="Voľ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75" name="Voľ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76" name="Voľ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77" name="Voľ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78" name="Voľ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79" name="Voľ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80" name="Voľ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81" name="Voľ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82" name="Voľ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83" name="Voľ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84" name="Voľ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85" name="Voľ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86" name="Voľ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87" name="Voľ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88" name="Voľ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89" name="Voľ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90" name="Voľ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91" name="Voľ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92" name="Voľ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93" name="Voľ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94" name="Voľ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95" name="Voľ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96" name="Voľ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97" name="Voľ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98" name="Voľ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99" name="Voľ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00" name="Voľ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01" name="Voľ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02" name="Voľ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03" name="Voľ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04" name="Voľ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05" name="Voľ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06" name="Voľ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07" name="Voľ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08" name="Voľ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09" name="Voľ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10" name="Voľ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11" name="Voľ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12" name="Voľ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13" name="Voľ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14" name="Voľ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15" name="Voľ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16" name="Voľ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17" name="Voľ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18" name="Voľ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19" name="Voľ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20" name="Voľ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21" name="Voľ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22" name="Voľ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23" name="Voľ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24" name="Voľ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25" name="Voľ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26" name="Voľ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27" name="Voľ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28" name="Voľ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29" name="Voľ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30" name="Voľ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31" name="Voľ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32" name="Voľ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33" name="Voľ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34" name="Voľ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35" name="Voľ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36" name="Voľ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37" name="Voľ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38" name="Voľ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39" name="Voľ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40" name="Voľ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41" name="Voľ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</p:grpSp>
      <p:sp>
        <p:nvSpPr>
          <p:cNvPr id="3" name="Zástupný obsah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 rtl="0"/>
            <a:r>
              <a:rPr lang="sk-SK"/>
              <a:t>Upravte štýl predlohy textu.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FB33C0-3605-42B8-A1F1-3A1BB58F9C12}" type="datetime1">
              <a:rPr lang="sk-SK" smtClean="0"/>
              <a:pPr rtl="0"/>
              <a:t>20. 12. 2022</a:t>
            </a:fld>
            <a:endParaRPr lang="sk-SK" dirty="0"/>
          </a:p>
        </p:txBody>
      </p:sp>
      <p:sp>
        <p:nvSpPr>
          <p:cNvPr id="6" name="Zástupné číslo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sk-SK" smtClean="0"/>
              <a:pPr rtl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 rtl="0">
              <a:defRPr sz="4400" b="0" cap="none" baseline="0"/>
            </a:lvl1pPr>
          </a:lstStyle>
          <a:p>
            <a:pPr rtl="0"/>
            <a:r>
              <a:rPr lang="sk-SK" dirty="0"/>
              <a:t>Kliknite sem a upravte štýl predlohy nadpisov</a:t>
            </a:r>
          </a:p>
        </p:txBody>
      </p:sp>
      <p:grpSp>
        <p:nvGrpSpPr>
          <p:cNvPr id="255" name="čiara" descr="Grafika čiary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Voľ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57" name="Voľ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58" name="Voľ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59" name="Voľ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60" name="Voľ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61" name="Voľ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62" name="Voľ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63" name="Voľ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64" name="Voľ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65" name="Voľ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66" name="Voľ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67" name="Voľ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68" name="Voľ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69" name="Voľ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70" name="Voľ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71" name="Voľ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72" name="Voľ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73" name="Voľ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74" name="Voľ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75" name="Voľ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76" name="Voľ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77" name="Voľ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78" name="Voľ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79" name="Voľ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80" name="Voľ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81" name="Voľ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82" name="Voľ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83" name="Voľ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84" name="Voľ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85" name="Voľ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86" name="Voľ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87" name="Voľ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88" name="Voľ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89" name="Voľ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90" name="Voľ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91" name="Voľ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92" name="Voľ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93" name="Voľ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94" name="Voľ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95" name="Voľ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96" name="Voľ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97" name="Voľ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98" name="Voľ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299" name="Voľ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00" name="Voľ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01" name="Voľ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02" name="Voľ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03" name="Voľ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04" name="Voľ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05" name="Voľ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06" name="Voľ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07" name="Voľ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08" name="Voľ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09" name="Voľ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10" name="Voľ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11" name="Voľ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12" name="Voľ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13" name="Voľ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14" name="Voľ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15" name="Voľ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16" name="Voľ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17" name="Voľ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18" name="Voľ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19" name="Voľ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20" name="Voľ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21" name="Voľ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22" name="Voľ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23" name="Voľ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24" name="Voľ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25" name="Voľ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26" name="Voľ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27" name="Voľ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28" name="Voľ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29" name="Voľ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30" name="Voľ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31" name="Voľ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32" name="Voľ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33" name="Voľ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34" name="Voľ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35" name="Voľ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36" name="Voľ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37" name="Voľ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38" name="Voľ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39" name="Voľ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40" name="Voľ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41" name="Voľ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42" name="Voľ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43" name="Voľ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44" name="Voľ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45" name="Voľ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46" name="Voľ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47" name="Voľ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48" name="Voľ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49" name="Voľ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50" name="Voľ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51" name="Voľ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52" name="Voľ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53" name="Voľ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54" name="Voľ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55" name="Voľ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56" name="Voľ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57" name="Voľ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58" name="Voľ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59" name="Voľ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60" name="Voľ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61" name="Voľ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62" name="Voľ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63" name="Voľ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64" name="Voľ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65" name="Voľ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66" name="Voľ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67" name="Voľ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68" name="Voľ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69" name="Voľ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70" name="Voľ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71" name="Voľ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72" name="Voľ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73" name="Voľ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74" name="Voľ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75" name="Voľ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76" name="Voľ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77" name="Voľ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  <p:sp>
          <p:nvSpPr>
            <p:cNvPr id="378" name="Voľ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/>
            </a:p>
          </p:txBody>
        </p:sp>
      </p:grp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sk-SK"/>
              <a:t>Upravte štýl predlohy textu.</a:t>
            </a:r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B55A7E3-D21E-469A-8644-E12CF815A232}" type="datetime1">
              <a:rPr lang="sk-SK" smtClean="0"/>
              <a:pPr rtl="0"/>
              <a:t>20. 12. 2022</a:t>
            </a:fld>
            <a:endParaRPr lang="sk-SK" dirty="0"/>
          </a:p>
        </p:txBody>
      </p:sp>
      <p:sp>
        <p:nvSpPr>
          <p:cNvPr id="6" name="Zástupné číslo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sk-SK" smtClean="0"/>
              <a:pPr rtl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typy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sk-SK" dirty="0"/>
              <a:t>Kliknite sem a upravte štýl predlohy nadpisov</a:t>
            </a:r>
          </a:p>
        </p:txBody>
      </p:sp>
      <p:grpSp>
        <p:nvGrpSpPr>
          <p:cNvPr id="158" name="čiara" descr="Grafika čiary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Voľ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60" name="Voľ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61" name="Voľ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62" name="Voľ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63" name="Voľ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64" name="Voľ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65" name="Voľ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66" name="Voľ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67" name="Voľ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68" name="Voľ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69" name="Voľ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70" name="Voľ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71" name="Voľ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72" name="Voľ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73" name="Voľ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74" name="Voľ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75" name="Voľ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76" name="Voľ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77" name="Voľ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78" name="Voľ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79" name="Voľ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80" name="Voľ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81" name="Voľ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82" name="Voľ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83" name="Voľ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84" name="Voľ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85" name="Voľ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86" name="Voľ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87" name="Voľ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88" name="Voľ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89" name="Voľ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90" name="Voľ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91" name="Voľ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92" name="Voľ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93" name="Voľ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94" name="Voľ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95" name="Voľ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96" name="Voľ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97" name="Voľ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98" name="Voľ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99" name="Voľ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00" name="Voľ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01" name="Voľ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02" name="Voľ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03" name="Voľ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04" name="Voľ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05" name="Voľ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06" name="Voľ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07" name="Voľ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08" name="Voľ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09" name="Voľ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10" name="Voľ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11" name="Voľ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12" name="Voľ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13" name="Voľ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14" name="Voľ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15" name="Voľ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16" name="Voľ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17" name="Voľ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18" name="Voľ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19" name="Voľ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20" name="Voľ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21" name="Voľ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22" name="Voľ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23" name="Voľ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24" name="Voľ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25" name="Voľ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26" name="Voľ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27" name="Voľ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28" name="Voľ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29" name="Voľ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30" name="Voľ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31" name="Voľ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32" name="Voľ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</p:grpSp>
      <p:sp>
        <p:nvSpPr>
          <p:cNvPr id="3" name="Zástupný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sk-SK"/>
              <a:t>Upravte štýl predlohy textu.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4" name="Zástupný obsah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sk-SK"/>
              <a:t>Upravte štýl predlohy textu.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6" name="Zástupná pät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5" name="Zástupný dá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ED0CE40-81D1-40B4-9B03-C6163AA7428F}" type="datetime1">
              <a:rPr lang="sk-SK" smtClean="0"/>
              <a:pPr rtl="0"/>
              <a:t>20. 12. 2022</a:t>
            </a:fld>
            <a:endParaRPr lang="sk-SK" dirty="0"/>
          </a:p>
        </p:txBody>
      </p:sp>
      <p:sp>
        <p:nvSpPr>
          <p:cNvPr id="7" name="Zástupné číslo snímk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sk-SK" smtClean="0"/>
              <a:pPr rtl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sk-SK" dirty="0"/>
              <a:t>Kliknite sem a upravte štýl predlohy nadpisov</a:t>
            </a:r>
          </a:p>
        </p:txBody>
      </p:sp>
      <p:grpSp>
        <p:nvGrpSpPr>
          <p:cNvPr id="160" name="čiara" descr="Grafika čiary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Voľný tvar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62" name="Voľný tvar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63" name="Voľný tvar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64" name="Voľ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65" name="Voľ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66" name="Voľ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67" name="Voľ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68" name="Voľ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69" name="Voľ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70" name="Voľ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71" name="Voľ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72" name="Voľ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73" name="Voľ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74" name="Voľ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75" name="Voľ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76" name="Voľ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77" name="Voľ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78" name="Voľ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79" name="Voľ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80" name="Voľ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81" name="Voľ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82" name="Voľ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83" name="Voľ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84" name="Voľ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85" name="Voľ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86" name="Voľ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87" name="Voľ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88" name="Voľ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89" name="Voľ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90" name="Voľ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91" name="Voľ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92" name="Voľ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93" name="Voľ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94" name="Voľ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95" name="Voľ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96" name="Voľ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97" name="Voľ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98" name="Voľ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99" name="Voľ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00" name="Voľ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01" name="Voľ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02" name="Voľ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03" name="Voľ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04" name="Voľ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05" name="Voľ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06" name="Voľ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07" name="Voľ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08" name="Voľ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09" name="Voľ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10" name="Voľ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11" name="Voľ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12" name="Voľ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13" name="Voľ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14" name="Voľ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15" name="Voľ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16" name="Voľ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17" name="Voľ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18" name="Voľ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19" name="Voľ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20" name="Voľ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21" name="Voľ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22" name="Voľ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23" name="Voľ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24" name="Voľ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25" name="Voľ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26" name="Voľ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27" name="Voľ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28" name="Voľ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29" name="Voľ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30" name="Voľ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31" name="Voľ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32" name="Voľ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33" name="Voľ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34" name="Voľ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</p:grp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k-SK"/>
              <a:t>Upravte štýl predlohy textu.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sk-SK"/>
              <a:t>Upravte štýl predlohy textu.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5" name="Zástupný tex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k-SK"/>
              <a:t>Upravte štýl predlohy textu.</a:t>
            </a:r>
          </a:p>
        </p:txBody>
      </p:sp>
      <p:sp>
        <p:nvSpPr>
          <p:cNvPr id="8" name="Zástupná pät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7" name="Zástupný dá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BE855B-A590-4B1D-8D7A-B7580F1A81FA}" type="datetime1">
              <a:rPr lang="sk-SK" smtClean="0"/>
              <a:pPr rtl="0"/>
              <a:t>20. 12. 2022</a:t>
            </a:fld>
            <a:endParaRPr lang="sk-SK" dirty="0"/>
          </a:p>
        </p:txBody>
      </p:sp>
      <p:sp>
        <p:nvSpPr>
          <p:cNvPr id="9" name="Zástupné číslo snímk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sk-SK" smtClean="0"/>
              <a:pPr rtl="0"/>
              <a:t>‹#›</a:t>
            </a:fld>
            <a:endParaRPr lang="sk-SK" dirty="0"/>
          </a:p>
        </p:txBody>
      </p:sp>
      <p:sp>
        <p:nvSpPr>
          <p:cNvPr id="85" name="Zástupný obsah 3"/>
          <p:cNvSpPr>
            <a:spLocks noGrp="1"/>
          </p:cNvSpPr>
          <p:nvPr>
            <p:ph sz="half" idx="13"/>
          </p:nvPr>
        </p:nvSpPr>
        <p:spPr>
          <a:xfrm>
            <a:off x="6249860" y="2819400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sk-SK"/>
              <a:t>Upravte štýl predlohy textu.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Iba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/>
              <a:t>Upravte štýly predlohy textu</a:t>
            </a:r>
            <a:endParaRPr lang="sk-SK" dirty="0"/>
          </a:p>
        </p:txBody>
      </p:sp>
      <p:grpSp>
        <p:nvGrpSpPr>
          <p:cNvPr id="156" name="čiara" descr="Grafika čiary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Voľ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58" name="Voľ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59" name="Voľ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60" name="Voľ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61" name="Voľ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62" name="Voľ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63" name="Voľ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64" name="Voľ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65" name="Voľ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66" name="Voľ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67" name="Voľ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68" name="Voľ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69" name="Voľ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70" name="Voľ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71" name="Voľ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72" name="Voľ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73" name="Voľ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74" name="Voľ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75" name="Voľ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76" name="Voľ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77" name="Voľ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78" name="Voľ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79" name="Voľ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80" name="Voľ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81" name="Voľ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82" name="Voľ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83" name="Voľ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84" name="Voľ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85" name="Voľ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86" name="Voľ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87" name="Voľ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88" name="Voľ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89" name="Voľ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90" name="Voľ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91" name="Voľ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92" name="Voľ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93" name="Voľ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94" name="Voľ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95" name="Voľ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96" name="Voľ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97" name="Voľ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98" name="Voľ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199" name="Voľ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00" name="Voľ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01" name="Voľ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02" name="Voľ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03" name="Voľ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04" name="Voľ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05" name="Voľ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06" name="Voľ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07" name="Voľ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08" name="Voľ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09" name="Voľ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10" name="Voľ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11" name="Voľ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12" name="Voľ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13" name="Voľ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14" name="Voľ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15" name="Voľ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16" name="Voľ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17" name="Voľ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18" name="Voľ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19" name="Voľ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20" name="Voľ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21" name="Voľ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22" name="Voľ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23" name="Voľ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24" name="Voľ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25" name="Voľ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26" name="Voľ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27" name="Voľ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28" name="Voľ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29" name="Voľ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  <p:sp>
          <p:nvSpPr>
            <p:cNvPr id="230" name="Voľ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sk-SK" dirty="0">
                <a:ln>
                  <a:noFill/>
                </a:ln>
              </a:endParaRPr>
            </a:p>
          </p:txBody>
        </p:sp>
      </p:grpSp>
      <p:sp>
        <p:nvSpPr>
          <p:cNvPr id="4" name="Zástupná pät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3" name="Zástupný dá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7B18BD9-1251-49E5-BE0A-1622E2AE7367}" type="datetime1">
              <a:rPr lang="sk-SK" smtClean="0"/>
              <a:pPr rtl="0"/>
              <a:t>20. 12. 2022</a:t>
            </a:fld>
            <a:endParaRPr lang="sk-SK" dirty="0"/>
          </a:p>
        </p:txBody>
      </p:sp>
      <p:sp>
        <p:nvSpPr>
          <p:cNvPr id="5" name="Zástupné číslo snímk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sk-SK" smtClean="0"/>
              <a:pPr rtl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á pät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2" name="Zástupný dá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C653EA0-FB6C-4458-B5BE-CAF4BBAE5732}" type="datetime1">
              <a:rPr lang="sk-SK" smtClean="0"/>
              <a:pPr rtl="0"/>
              <a:t>20. 12. 2022</a:t>
            </a:fld>
            <a:endParaRPr lang="sk-SK" dirty="0"/>
          </a:p>
        </p:txBody>
      </p:sp>
      <p:sp>
        <p:nvSpPr>
          <p:cNvPr id="4" name="Zástupné číslo snímky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sk-SK" smtClean="0"/>
              <a:pPr rtl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 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>
              <a:defRPr sz="3200" b="0"/>
            </a:lvl1pPr>
          </a:lstStyle>
          <a:p>
            <a:pPr rtl="0"/>
            <a:r>
              <a:rPr lang="sk-SK"/>
              <a:t>Upravte štýly predlohy textu</a:t>
            </a:r>
            <a:endParaRPr lang="sk-SK" dirty="0"/>
          </a:p>
        </p:txBody>
      </p:sp>
      <p:sp>
        <p:nvSpPr>
          <p:cNvPr id="4" name="Zástupný objekt textu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k-SK"/>
              <a:t>Upravte štýl predlohy textu.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sk-SK"/>
              <a:t>Upravte štýl predlohy textu.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grpSp>
        <p:nvGrpSpPr>
          <p:cNvPr id="615" name="rám" descr="Grafika poľa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Skupina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Skupina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Voľný tvar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ľný tvar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ľný tvar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ľ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ľ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ľ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ľ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ľ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ľ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ľ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ľ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ľ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ľ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ľ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ľ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ľ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ľ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ľ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ľ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ľ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ľ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ľ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ľ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ľ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ľ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ľ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ľ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ľ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ľ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ľ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ľ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ľ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ľ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ľ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ľ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ľ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ľ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ľ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ľ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ľ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ľ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ľ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ľ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ľ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ľ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ľ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ľ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ľ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ľ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ľ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ľ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ľ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ľ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ľ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ľ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ľ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ľ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ľ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ľ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ľ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ľ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ľ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ľ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ľ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ľ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ľ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ľ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ľ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ľ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ľ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ľ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ľ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ľ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Voľ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Skupina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Voľný tvar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ľný tvar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ľný tvar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ľ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ľ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ľ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ľ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ľ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ľ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ľ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ľ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ľ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ľ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ľ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ľ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ľ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ľ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ľ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ľ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ľ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ľ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ľ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ľ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ľ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ľ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ľ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ľ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ľ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ľ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ľ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ľ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ľ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ľ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ľ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ľ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ľ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ľ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ľ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ľ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ľ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ľ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ľ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ľ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ľ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ľ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ľ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ľ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ľ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ľ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ľ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ľ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ľ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ľ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ľ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ľ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ľ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ľ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ľ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ľ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ľ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ľ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ľ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ľ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ľ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ľ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ľ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ľ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ľ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ľ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ľ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ľ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ľ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ľ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Voľ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Skupina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Skupina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Voľný tvar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ľný tvar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ľný tvar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ľ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ľ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ľ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ľ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ľ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ľ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ľ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ľ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ľ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ľ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ľ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ľ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ľ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ľ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ľ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ľ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ľ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ľ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ľ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ľ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ľ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ľ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ľ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ľ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ľ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ľ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ľ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ľ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ľ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ľ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ľ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ľ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ľ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ľ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ľ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ľ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ľ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ľ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ľ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ľ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ľ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ľ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ľ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ľ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ľ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ľ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ľ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ľ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ľ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ľ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ľ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ľ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ľ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ľ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ľ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ľ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ľ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ľ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ľ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ľ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ľ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ľ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ľ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ľ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ľ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ľ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ľ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ľ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ľ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ľ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Voľ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Skupina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Voľný tvar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ľný tvar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ľný tvar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ľ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ľ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ľ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ľ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ľ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ľ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ľ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ľ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ľ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ľ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ľ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ľ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ľ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ľ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ľ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ľ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ľ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ľ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ľ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ľ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ľ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ľ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ľ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ľ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ľ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ľ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ľ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ľ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ľ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ľ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ľ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ľ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ľ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ľ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ľ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ľ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ľ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ľ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ľ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ľ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ľ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ľ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ľ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ľ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ľ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ľ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ľ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ľ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ľ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ľ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ľ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ľ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ľ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ľ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ľ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ľ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ľ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ľ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ľ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ľ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ľ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ľ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ľ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ľ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ľ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ľ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ľ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ľ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ľ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ľ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Voľ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Zástupná pät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5" name="Zástupný dá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1A53737-8673-4070-9CB1-E475422ECF0C}" type="datetime1">
              <a:rPr lang="sk-SK" smtClean="0"/>
              <a:pPr rtl="0"/>
              <a:t>20. 12. 2022</a:t>
            </a:fld>
            <a:endParaRPr lang="sk-SK" dirty="0"/>
          </a:p>
        </p:txBody>
      </p:sp>
      <p:sp>
        <p:nvSpPr>
          <p:cNvPr id="7" name="Zástupné číslo snímk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sk-SK" smtClean="0"/>
              <a:pPr rtl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>
              <a:defRPr sz="3200" b="0"/>
            </a:lvl1pPr>
          </a:lstStyle>
          <a:p>
            <a:pPr rtl="0"/>
            <a:r>
              <a:rPr lang="sk-SK"/>
              <a:t>Upravte štýly predlohy textu</a:t>
            </a:r>
            <a:endParaRPr lang="sk-SK" dirty="0"/>
          </a:p>
        </p:txBody>
      </p:sp>
      <p:sp>
        <p:nvSpPr>
          <p:cNvPr id="3" name="Zástupný obrázok 2" descr="Prázdny zástupný objekt na pridanie obrázka Kliknite na zástupný objekt a vyberte obrázok, ktorý chcete pridať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sk-SK"/>
              <a:t>Ak chcete pridať obrázok, kliknite na ikonu</a:t>
            </a:r>
            <a:endParaRPr lang="sk-SK" dirty="0"/>
          </a:p>
        </p:txBody>
      </p:sp>
      <p:grpSp>
        <p:nvGrpSpPr>
          <p:cNvPr id="614" name="rám" descr="Grafika poľa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Skupina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Skupina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Voľný tvar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Voľný tvar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ľný tvar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ľ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ľ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ľ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ľ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ľ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ľ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ľ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ľ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ľ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ľ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ľ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ľ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ľ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ľ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ľ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ľ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ľ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ľ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ľ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ľ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ľ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ľ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ľ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ľ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ľ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ľ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ľ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ľ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ľ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ľ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ľ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ľ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ľ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ľ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ľ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ľ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ľ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ľ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ľ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ľ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ľ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ľ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ľ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ľ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ľ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ľ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ľ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ľ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ľ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ľ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ľ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ľ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ľ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ľ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ľ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ľ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ľ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ľ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ľ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ľ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ľ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ľ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ľ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ľ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ľ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ľ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ľ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ľ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ľ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ľ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ľ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Skupina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Voľný tvar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Voľný tvar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ľný tvar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ľ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ľ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ľ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ľ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ľ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ľ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ľ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ľ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ľ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ľ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ľ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ľ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ľ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ľ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ľ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ľ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ľ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ľ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ľ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ľ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ľ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ľ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ľ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ľ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ľ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ľ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ľ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ľ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ľ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ľ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ľ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ľ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ľ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ľ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ľ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ľ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ľ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ľ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ľ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ľ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ľ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ľ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ľ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ľ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ľ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ľ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ľ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ľ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ľ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ľ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ľ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ľ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ľ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ľ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ľ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ľ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ľ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ľ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ľ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ľ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ľ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ľ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ľ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ľ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ľ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ľ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ľ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ľ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ľ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ľ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ľ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Skupina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Skupina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Voľný tvar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Voľný tvar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ľný tvar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ľ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ľ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ľ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ľ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ľ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ľ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ľ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ľ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ľ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ľ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ľ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ľ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ľ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ľ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ľ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ľ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ľ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ľ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ľ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ľ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ľ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ľ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ľ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ľ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ľ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ľ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ľ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ľ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ľ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ľ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ľ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ľ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ľ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ľ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ľ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ľ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ľ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ľ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ľ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ľ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ľ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ľ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ľ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ľ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ľ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ľ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ľ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ľ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ľ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ľ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ľ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ľ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ľ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ľ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ľ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ľ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ľ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ľ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ľ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ľ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ľ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ľ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ľ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ľ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ľ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ľ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ľ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ľ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ľ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ľ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ľ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Skupina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Voľný tvar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Voľný tvar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ľný tvar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ľný tvar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ľný tvar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ľný tvar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ľný tvar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ľný tvar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ľný tvar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ľný tvar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ľný tvar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ľný tvar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ľný tvar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ľný tvar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ľný tvar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ľný tvar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ľný tvar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ľný tvar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ľný tvar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ľný tvar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ľný tvar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ľný tvar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ľný tvar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ľný tvar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ľný tvar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ľný tvar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ľný tvar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ľný tvar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ľný tvar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ľný tvar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ľný tvar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ľný tvar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ľný tvar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ľný tvar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ľný tvar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ľný tvar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ľný tvar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ľný tvar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ľný tvar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ľný tvar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ľný tvar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ľný tvar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ľný tvar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ľný tvar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ľný tvar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ľný tvar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ľný tvar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ľný tvar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ľný tvar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ľný tvar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ľný tvar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ľný tvar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ľný tvar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ľný tvar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ľný tvar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ľný tvar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ľný tvar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ľný tvar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ľný tvar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ľný tvar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ľný tvar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ľný tvar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ľný tvar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ľný tvar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ľný tvar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ľný tvar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ľný tvar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ľný tvar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ľný tvar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ľný tvar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ľný tvar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ľný tvar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ľný tvar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ľný tvar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sk-SK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Zástupný tex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k-SK"/>
              <a:t>Upravte štýl predlohy textu.</a:t>
            </a:r>
          </a:p>
        </p:txBody>
      </p:sp>
      <p:sp>
        <p:nvSpPr>
          <p:cNvPr id="6" name="Zástupná pät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5" name="Zástupný dá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D49F099-0F98-42CE-8FC1-709245EEFB76}" type="datetime1">
              <a:rPr lang="sk-SK" smtClean="0"/>
              <a:pPr rtl="0"/>
              <a:t>20. 12. 2022</a:t>
            </a:fld>
            <a:endParaRPr lang="sk-SK" dirty="0"/>
          </a:p>
        </p:txBody>
      </p:sp>
      <p:sp>
        <p:nvSpPr>
          <p:cNvPr id="7" name="Zástupné číslo snímk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sk-SK" smtClean="0"/>
              <a:pPr rtl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nadpisu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sk-SK" dirty="0"/>
              <a:t>Kliknite sem a upravte štýl predlohy nadpisov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sk-SK" dirty="0"/>
              <a:t>Kliknite sem a upravte štýl predlohy textu</a:t>
            </a:r>
          </a:p>
          <a:p>
            <a:pPr lvl="1" rtl="0"/>
            <a:r>
              <a:rPr lang="sk-SK" dirty="0"/>
              <a:t>Druhá úroveň</a:t>
            </a:r>
          </a:p>
          <a:p>
            <a:pPr lvl="2" rtl="0"/>
            <a:r>
              <a:rPr lang="sk-SK" dirty="0"/>
              <a:t>Tretia úroveň</a:t>
            </a:r>
          </a:p>
          <a:p>
            <a:pPr lvl="3" rtl="0"/>
            <a:r>
              <a:rPr lang="sk-SK" dirty="0"/>
              <a:t>Štvrtá úroveň</a:t>
            </a:r>
          </a:p>
          <a:p>
            <a:pPr lvl="4" rtl="0"/>
            <a:r>
              <a:rPr lang="sk-SK" dirty="0"/>
              <a:t>Piata úroveň</a:t>
            </a:r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sk-SK" dirty="0"/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8B566E3-90FA-4C91-8CC2-CE63D4ACDD39}" type="datetime1">
              <a:rPr lang="sk-SK" smtClean="0"/>
              <a:pPr rtl="0"/>
              <a:t>20. 12. 2022</a:t>
            </a:fld>
            <a:endParaRPr lang="sk-SK" dirty="0"/>
          </a:p>
        </p:txBody>
      </p:sp>
      <p:sp>
        <p:nvSpPr>
          <p:cNvPr id="6" name="Zástupné číslo snímky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sk-SK" smtClean="0"/>
              <a:pPr rtl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13892" y="2420888"/>
            <a:ext cx="9144000" cy="1863080"/>
          </a:xfrm>
        </p:spPr>
        <p:txBody>
          <a:bodyPr rtlCol="0"/>
          <a:lstStyle/>
          <a:p>
            <a:pPr algn="ctr" rtl="0"/>
            <a:r>
              <a:rPr lang="sk-SK" sz="9600" b="1" dirty="0"/>
              <a:t>Číslovky</a:t>
            </a:r>
            <a:endParaRPr lang="sk-SK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algn="ctr"/>
            <a:r>
              <a:rPr lang="sk-SK" sz="3200" dirty="0"/>
              <a:t>Opakovanie pre 9. ročník</a:t>
            </a:r>
          </a:p>
        </p:txBody>
      </p:sp>
      <p:sp>
        <p:nvSpPr>
          <p:cNvPr id="4" name="BlokTextu 3"/>
          <p:cNvSpPr txBox="1"/>
          <p:nvPr/>
        </p:nvSpPr>
        <p:spPr>
          <a:xfrm>
            <a:off x="8542684" y="6172200"/>
            <a:ext cx="3294043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sk-SK" sz="2400" dirty="0"/>
              <a:t>Mgr. Simona Gondeková</a:t>
            </a: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800" b="1" dirty="0"/>
              <a:t>Skupinové číslovky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77788" y="1905000"/>
            <a:ext cx="11395012" cy="42672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0000"/>
              </a:lnSpc>
            </a:pPr>
            <a:r>
              <a:rPr lang="sk-SK" sz="2800" dirty="0"/>
              <a:t>Skupinové číslovky označujú </a:t>
            </a:r>
            <a:r>
              <a:rPr lang="sk-SK" sz="2800" b="1" dirty="0">
                <a:solidFill>
                  <a:srgbClr val="FFC000"/>
                </a:solidFill>
              </a:rPr>
              <a:t>počet alebo množstvo ako súhrn častí</a:t>
            </a:r>
            <a:r>
              <a:rPr lang="sk-SK" sz="2800" dirty="0"/>
              <a:t>. Najčastejšie zastupujú základné číslovky pri pomnožných podstatných menách (</a:t>
            </a:r>
            <a:r>
              <a:rPr lang="sk-SK" sz="2800" i="1" dirty="0"/>
              <a:t>napr. dvoje husieľ, troje rukavíc, štvoro hodiniek</a:t>
            </a:r>
            <a:r>
              <a:rPr lang="sk-SK" sz="2800" dirty="0"/>
              <a:t>).</a:t>
            </a:r>
          </a:p>
          <a:p>
            <a:pPr algn="just">
              <a:lnSpc>
                <a:spcPct val="100000"/>
              </a:lnSpc>
            </a:pPr>
            <a:r>
              <a:rPr lang="sk-SK" sz="2800" dirty="0"/>
              <a:t>Odvodené sú </a:t>
            </a:r>
            <a:r>
              <a:rPr lang="sk-SK" sz="2800" b="1" dirty="0">
                <a:solidFill>
                  <a:srgbClr val="FFC000"/>
                </a:solidFill>
              </a:rPr>
              <a:t>od základných čísloviek príponou</a:t>
            </a:r>
            <a:r>
              <a:rPr lang="sk-SK" sz="2800" dirty="0"/>
              <a:t>:</a:t>
            </a:r>
          </a:p>
          <a:p>
            <a:pPr marL="777240" lvl="3" indent="0" algn="just">
              <a:lnSpc>
                <a:spcPct val="100000"/>
              </a:lnSpc>
              <a:buNone/>
            </a:pPr>
            <a:r>
              <a:rPr lang="sk-SK" sz="2400" b="1" dirty="0">
                <a:solidFill>
                  <a:srgbClr val="FFC000"/>
                </a:solidFill>
              </a:rPr>
              <a:t>-oje </a:t>
            </a:r>
            <a:r>
              <a:rPr lang="sk-SK" sz="2400" dirty="0"/>
              <a:t>(</a:t>
            </a:r>
            <a:r>
              <a:rPr lang="sk-SK" sz="2400" i="1" dirty="0"/>
              <a:t>dvoje, troje</a:t>
            </a:r>
            <a:r>
              <a:rPr lang="sk-SK" sz="2400" dirty="0"/>
              <a:t>)</a:t>
            </a:r>
          </a:p>
          <a:p>
            <a:pPr marL="777240" lvl="3" indent="0" algn="just">
              <a:lnSpc>
                <a:spcPct val="100000"/>
              </a:lnSpc>
              <a:buNone/>
            </a:pPr>
            <a:r>
              <a:rPr lang="sk-SK" sz="2400" b="1" dirty="0">
                <a:solidFill>
                  <a:srgbClr val="FFC000"/>
                </a:solidFill>
              </a:rPr>
              <a:t>-</a:t>
            </a:r>
            <a:r>
              <a:rPr lang="sk-SK" sz="2400" b="1" dirty="0" err="1">
                <a:solidFill>
                  <a:srgbClr val="FFC000"/>
                </a:solidFill>
              </a:rPr>
              <a:t>oro</a:t>
            </a:r>
            <a:r>
              <a:rPr lang="sk-SK" sz="2400" b="1" dirty="0">
                <a:solidFill>
                  <a:srgbClr val="FFC000"/>
                </a:solidFill>
              </a:rPr>
              <a:t> </a:t>
            </a:r>
            <a:r>
              <a:rPr lang="sk-SK" sz="2400" dirty="0"/>
              <a:t>(</a:t>
            </a:r>
            <a:r>
              <a:rPr lang="sk-SK" sz="2400" i="1" dirty="0"/>
              <a:t>štvoro, pätoro</a:t>
            </a:r>
            <a:r>
              <a:rPr lang="sk-SK" sz="2400" dirty="0"/>
              <a:t>)</a:t>
            </a:r>
          </a:p>
          <a:p>
            <a:pPr marL="777240" lvl="3" indent="0" algn="just">
              <a:lnSpc>
                <a:spcPct val="100000"/>
              </a:lnSpc>
              <a:buNone/>
            </a:pPr>
            <a:r>
              <a:rPr lang="sk-SK" sz="2400" b="1" dirty="0">
                <a:solidFill>
                  <a:srgbClr val="FFC000"/>
                </a:solidFill>
              </a:rPr>
              <a:t>-</a:t>
            </a:r>
            <a:r>
              <a:rPr lang="sk-SK" sz="2400" b="1" dirty="0" err="1">
                <a:solidFill>
                  <a:srgbClr val="FFC000"/>
                </a:solidFill>
              </a:rPr>
              <a:t>ero</a:t>
            </a:r>
            <a:r>
              <a:rPr lang="sk-SK" sz="2400" b="1" dirty="0">
                <a:solidFill>
                  <a:srgbClr val="FFC000"/>
                </a:solidFill>
              </a:rPr>
              <a:t> </a:t>
            </a:r>
            <a:r>
              <a:rPr lang="sk-SK" sz="2400" dirty="0"/>
              <a:t>(</a:t>
            </a:r>
            <a:r>
              <a:rPr lang="sk-SK" sz="2400" i="1" dirty="0"/>
              <a:t>viacero</a:t>
            </a:r>
            <a:r>
              <a:rPr lang="sk-SK" sz="2400" dirty="0"/>
              <a:t>)</a:t>
            </a:r>
            <a:endParaRPr lang="sk-SK" sz="2800" dirty="0"/>
          </a:p>
          <a:p>
            <a:pPr algn="just">
              <a:lnSpc>
                <a:spcPct val="100000"/>
              </a:lnSpc>
            </a:pPr>
            <a:r>
              <a:rPr lang="sk-SK" sz="2800" dirty="0"/>
              <a:t>Skupinové číslovky </a:t>
            </a:r>
            <a:r>
              <a:rPr lang="sk-SK" sz="2800" b="1" dirty="0">
                <a:solidFill>
                  <a:srgbClr val="FFC000"/>
                </a:solidFill>
              </a:rPr>
              <a:t>sú nesklonné</a:t>
            </a:r>
            <a:r>
              <a:rPr lang="sk-SK" sz="2800" dirty="0"/>
              <a:t>. </a:t>
            </a:r>
          </a:p>
          <a:p>
            <a:pPr algn="just">
              <a:lnSpc>
                <a:spcPct val="100000"/>
              </a:lnSpc>
            </a:pPr>
            <a:r>
              <a:rPr lang="sk-SK" sz="2800" b="1" dirty="0">
                <a:solidFill>
                  <a:srgbClr val="FFC000"/>
                </a:solidFill>
              </a:rPr>
              <a:t>Počítaný predmet je vždy v G </a:t>
            </a:r>
            <a:r>
              <a:rPr lang="sk-SK" sz="2800" b="1" dirty="0" err="1">
                <a:solidFill>
                  <a:srgbClr val="FFC000"/>
                </a:solidFill>
              </a:rPr>
              <a:t>pl</a:t>
            </a:r>
            <a:r>
              <a:rPr lang="sk-SK" sz="2800" b="1" dirty="0">
                <a:solidFill>
                  <a:srgbClr val="FFC000"/>
                </a:solidFill>
              </a:rPr>
              <a:t>. </a:t>
            </a:r>
            <a:r>
              <a:rPr lang="sk-SK" sz="2800" b="1" i="1" dirty="0">
                <a:solidFill>
                  <a:srgbClr val="FFC000"/>
                </a:solidFill>
              </a:rPr>
              <a:t>(napr. štvoro nožníc)!</a:t>
            </a:r>
          </a:p>
        </p:txBody>
      </p:sp>
      <p:sp>
        <p:nvSpPr>
          <p:cNvPr id="5" name="BlokTextu 4"/>
          <p:cNvSpPr txBox="1"/>
          <p:nvPr/>
        </p:nvSpPr>
        <p:spPr>
          <a:xfrm>
            <a:off x="8830716" y="3573016"/>
            <a:ext cx="2826060" cy="23637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sk-SK" sz="2400" b="1" dirty="0">
                <a:solidFill>
                  <a:srgbClr val="FFC000"/>
                </a:solidFill>
              </a:rPr>
              <a:t>Príklady: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k-SK" sz="2000" dirty="0"/>
              <a:t>jedn</a:t>
            </a:r>
            <a:r>
              <a:rPr lang="sk-SK" sz="2000" b="1" dirty="0">
                <a:solidFill>
                  <a:srgbClr val="FFC000"/>
                </a:solidFill>
              </a:rPr>
              <a:t>i</a:t>
            </a:r>
            <a:r>
              <a:rPr lang="sk-SK" sz="2000" dirty="0"/>
              <a:t> muži (</a:t>
            </a:r>
            <a:r>
              <a:rPr lang="sk-SK" sz="2000" b="1" dirty="0">
                <a:solidFill>
                  <a:srgbClr val="FFC000"/>
                </a:solidFill>
              </a:rPr>
              <a:t>životné</a:t>
            </a:r>
            <a:r>
              <a:rPr lang="sk-SK" sz="2000" dirty="0"/>
              <a:t>), jedn</a:t>
            </a:r>
            <a:r>
              <a:rPr lang="sk-SK" sz="2000" b="1" dirty="0">
                <a:solidFill>
                  <a:srgbClr val="FFC000"/>
                </a:solidFill>
              </a:rPr>
              <a:t>y</a:t>
            </a:r>
            <a:r>
              <a:rPr lang="sk-SK" sz="2000" dirty="0"/>
              <a:t> ženy a jedn</a:t>
            </a:r>
            <a:r>
              <a:rPr lang="sk-SK" sz="2000" b="1" dirty="0">
                <a:solidFill>
                  <a:srgbClr val="FFC000"/>
                </a:solidFill>
              </a:rPr>
              <a:t>y</a:t>
            </a:r>
            <a:r>
              <a:rPr lang="sk-SK" sz="2000" dirty="0"/>
              <a:t> nohavice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k-SK" sz="2000" dirty="0"/>
              <a:t>dv</a:t>
            </a:r>
            <a:r>
              <a:rPr lang="sk-SK" sz="2000" b="1" dirty="0">
                <a:solidFill>
                  <a:srgbClr val="FFC000"/>
                </a:solidFill>
              </a:rPr>
              <a:t>oje</a:t>
            </a:r>
            <a:r>
              <a:rPr lang="sk-SK" sz="2000" dirty="0"/>
              <a:t> dverí, tr</a:t>
            </a:r>
            <a:r>
              <a:rPr lang="sk-SK" sz="2000" b="1" dirty="0">
                <a:solidFill>
                  <a:srgbClr val="FFC000"/>
                </a:solidFill>
              </a:rPr>
              <a:t>oje</a:t>
            </a:r>
            <a:r>
              <a:rPr lang="sk-SK" sz="2000" dirty="0"/>
              <a:t> topánok, štv</a:t>
            </a:r>
            <a:r>
              <a:rPr lang="sk-SK" sz="2000" b="1" dirty="0">
                <a:solidFill>
                  <a:srgbClr val="FFC000"/>
                </a:solidFill>
              </a:rPr>
              <a:t>oro</a:t>
            </a:r>
            <a:r>
              <a:rPr lang="sk-SK" sz="2000" dirty="0"/>
              <a:t> šiat, desat</a:t>
            </a:r>
            <a:r>
              <a:rPr lang="sk-SK" sz="2000" b="1" dirty="0">
                <a:solidFill>
                  <a:srgbClr val="FFC000"/>
                </a:solidFill>
              </a:rPr>
              <a:t>oro</a:t>
            </a:r>
            <a:r>
              <a:rPr lang="sk-SK" sz="2000" dirty="0"/>
              <a:t> prikázaní, viac</a:t>
            </a:r>
            <a:r>
              <a:rPr lang="sk-SK" sz="2000" b="1" dirty="0">
                <a:solidFill>
                  <a:srgbClr val="FFC000"/>
                </a:solidFill>
              </a:rPr>
              <a:t>ero</a:t>
            </a:r>
            <a:r>
              <a:rPr lang="sk-SK" sz="2000" dirty="0"/>
              <a:t> prianí</a:t>
            </a:r>
          </a:p>
        </p:txBody>
      </p:sp>
    </p:spTree>
    <p:extLst>
      <p:ext uri="{BB962C8B-B14F-4D97-AF65-F5344CB8AC3E}">
        <p14:creationId xmlns:p14="http://schemas.microsoft.com/office/powerpoint/2010/main" val="3101546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800" b="1" dirty="0"/>
              <a:t>Radové číslovky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77788" y="1905000"/>
            <a:ext cx="11395012" cy="42672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</a:pPr>
            <a:r>
              <a:rPr lang="sk-SK" sz="2800" dirty="0"/>
              <a:t>Radové číslovky </a:t>
            </a:r>
            <a:r>
              <a:rPr lang="sk-SK" sz="2800" b="1" dirty="0">
                <a:solidFill>
                  <a:srgbClr val="FFC000"/>
                </a:solidFill>
              </a:rPr>
              <a:t>označujú poradie </a:t>
            </a:r>
            <a:r>
              <a:rPr lang="sk-SK" sz="2800" dirty="0"/>
              <a:t>počítaných osôb a vecí. Určujú jedinú osobu alebo vec podľa toho, </a:t>
            </a:r>
            <a:r>
              <a:rPr lang="sk-SK" sz="2800" b="1" dirty="0">
                <a:solidFill>
                  <a:srgbClr val="FFC000"/>
                </a:solidFill>
              </a:rPr>
              <a:t>na ktorom mieste v rade stojí </a:t>
            </a:r>
            <a:r>
              <a:rPr lang="sk-SK" sz="2800" i="1" dirty="0"/>
              <a:t>(napr. prvý, druhý, stý). </a:t>
            </a:r>
            <a:endParaRPr lang="sk-SK" sz="2800" dirty="0"/>
          </a:p>
          <a:p>
            <a:pPr algn="just">
              <a:lnSpc>
                <a:spcPct val="100000"/>
              </a:lnSpc>
            </a:pPr>
            <a:r>
              <a:rPr lang="sk-SK" sz="2800" dirty="0"/>
              <a:t>Radové číslovky </a:t>
            </a:r>
            <a:r>
              <a:rPr lang="sk-SK" sz="2800" b="1" dirty="0">
                <a:solidFill>
                  <a:srgbClr val="FFC000"/>
                </a:solidFill>
              </a:rPr>
              <a:t>majú podobu prídavných mien </a:t>
            </a:r>
            <a:r>
              <a:rPr lang="sk-SK" sz="2800" dirty="0"/>
              <a:t>a aj sa podľa vzorov prídavných mien </a:t>
            </a:r>
            <a:r>
              <a:rPr lang="sk-SK" sz="2800" b="1" dirty="0">
                <a:solidFill>
                  <a:srgbClr val="FFC000"/>
                </a:solidFill>
              </a:rPr>
              <a:t>skloňujú</a:t>
            </a:r>
            <a:r>
              <a:rPr lang="sk-SK" sz="2800" dirty="0"/>
              <a:t>:</a:t>
            </a:r>
          </a:p>
          <a:p>
            <a:pPr marL="514350" indent="-514350" algn="just">
              <a:lnSpc>
                <a:spcPct val="100000"/>
              </a:lnSpc>
              <a:buFont typeface="+mj-lt"/>
              <a:buAutoNum type="alphaLcParenR"/>
            </a:pPr>
            <a:r>
              <a:rPr lang="sk-SK" sz="2800" dirty="0"/>
              <a:t>ak majú </a:t>
            </a:r>
            <a:r>
              <a:rPr lang="sk-SK" sz="2800" b="1" dirty="0">
                <a:solidFill>
                  <a:srgbClr val="FFC000"/>
                </a:solidFill>
              </a:rPr>
              <a:t>tvrdé zakončenie</a:t>
            </a:r>
            <a:r>
              <a:rPr lang="sk-SK" sz="2800" dirty="0"/>
              <a:t>, skloňujeme ich podľa vzoru </a:t>
            </a:r>
            <a:r>
              <a:rPr lang="sk-SK" sz="2800" b="1" dirty="0">
                <a:solidFill>
                  <a:srgbClr val="FFC000"/>
                </a:solidFill>
              </a:rPr>
              <a:t>pekný</a:t>
            </a:r>
            <a:r>
              <a:rPr lang="sk-SK" sz="2800" dirty="0">
                <a:solidFill>
                  <a:srgbClr val="FFC000"/>
                </a:solidFill>
              </a:rPr>
              <a:t> </a:t>
            </a:r>
            <a:r>
              <a:rPr lang="sk-SK" sz="2800" dirty="0"/>
              <a:t>(</a:t>
            </a:r>
            <a:r>
              <a:rPr lang="sk-SK" sz="2800" i="1" dirty="0"/>
              <a:t>napr. druhý, dvadsiaty piaty, stý)</a:t>
            </a:r>
          </a:p>
          <a:p>
            <a:pPr marL="514350" indent="-514350" algn="just">
              <a:lnSpc>
                <a:spcPct val="100000"/>
              </a:lnSpc>
              <a:buFont typeface="+mj-lt"/>
              <a:buAutoNum type="alphaLcParenR"/>
            </a:pPr>
            <a:r>
              <a:rPr lang="sk-SK" sz="2800" dirty="0"/>
              <a:t>ak majú </a:t>
            </a:r>
            <a:r>
              <a:rPr lang="sk-SK" sz="2800" b="1" dirty="0">
                <a:solidFill>
                  <a:srgbClr val="FFC000"/>
                </a:solidFill>
              </a:rPr>
              <a:t>mäkké zakončenie</a:t>
            </a:r>
            <a:r>
              <a:rPr lang="sk-SK" sz="2800" dirty="0"/>
              <a:t>, skloňujeme ich podľa vzoru </a:t>
            </a:r>
            <a:r>
              <a:rPr lang="sk-SK" sz="2800" b="1" dirty="0">
                <a:solidFill>
                  <a:srgbClr val="FFC000"/>
                </a:solidFill>
              </a:rPr>
              <a:t>cudzí</a:t>
            </a:r>
            <a:r>
              <a:rPr lang="sk-SK" sz="2800" dirty="0">
                <a:solidFill>
                  <a:srgbClr val="FFC000"/>
                </a:solidFill>
              </a:rPr>
              <a:t> </a:t>
            </a:r>
            <a:r>
              <a:rPr lang="sk-SK" sz="2800" dirty="0"/>
              <a:t>(</a:t>
            </a:r>
            <a:r>
              <a:rPr lang="sk-SK" sz="2800" i="1" dirty="0"/>
              <a:t>napr. tretí, tisíci).</a:t>
            </a:r>
          </a:p>
        </p:txBody>
      </p:sp>
    </p:spTree>
    <p:extLst>
      <p:ext uri="{BB962C8B-B14F-4D97-AF65-F5344CB8AC3E}">
        <p14:creationId xmlns:p14="http://schemas.microsoft.com/office/powerpoint/2010/main" val="1484168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800" b="1" dirty="0"/>
              <a:t>Radové číslovky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77788" y="1905000"/>
            <a:ext cx="11395012" cy="4267200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sk-SK" sz="2200" b="1" dirty="0">
                <a:solidFill>
                  <a:srgbClr val="FFC000"/>
                </a:solidFill>
              </a:rPr>
              <a:t>V zložených číslovkách </a:t>
            </a:r>
            <a:r>
              <a:rPr lang="sk-SK" sz="2200" dirty="0"/>
              <a:t>majú tvar radovej číslovky iba </a:t>
            </a:r>
            <a:r>
              <a:rPr lang="sk-SK" sz="2200" b="1" dirty="0">
                <a:solidFill>
                  <a:srgbClr val="FFC000"/>
                </a:solidFill>
              </a:rPr>
              <a:t>desiatky a jednotky</a:t>
            </a:r>
            <a:r>
              <a:rPr lang="sk-SK" sz="2200" dirty="0"/>
              <a:t>. Píšeme ich </a:t>
            </a:r>
            <a:r>
              <a:rPr lang="sk-SK" sz="2200" b="1" dirty="0">
                <a:solidFill>
                  <a:srgbClr val="FFC000"/>
                </a:solidFill>
              </a:rPr>
              <a:t>osobitne</a:t>
            </a:r>
            <a:r>
              <a:rPr lang="sk-SK" sz="2200" dirty="0"/>
              <a:t>, pretože každá časť sa aj osobitne skloňuje </a:t>
            </a:r>
            <a:r>
              <a:rPr lang="sk-SK" sz="2200" i="1" dirty="0"/>
              <a:t>(napr. dvadsiaty prvý, dvadsiateho štvrtého, s dvadsiatym štvrtým, v tisíc deväťsto osemdesiatom piatok roku).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sk-SK" sz="3200" b="1" i="1" dirty="0">
                <a:solidFill>
                  <a:srgbClr val="FFC000"/>
                </a:solidFill>
              </a:rPr>
              <a:t>ROZLIŠUJ!!!</a:t>
            </a:r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153684"/>
              </p:ext>
            </p:extLst>
          </p:nvPr>
        </p:nvGraphicFramePr>
        <p:xfrm>
          <a:off x="3087824" y="3212976"/>
          <a:ext cx="8784976" cy="320810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176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8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1003"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základná číslovka – koľko?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radová číslovka – koľký? (v poradí)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711">
                <a:tc>
                  <a:txBody>
                    <a:bodyPr/>
                    <a:lstStyle/>
                    <a:p>
                      <a:pPr algn="ctr"/>
                      <a:r>
                        <a:rPr lang="sk-SK" b="1" dirty="0">
                          <a:solidFill>
                            <a:srgbClr val="FFC000"/>
                          </a:solidFill>
                        </a:rPr>
                        <a:t>v siedmich </a:t>
                      </a:r>
                      <a:r>
                        <a:rPr lang="sk-SK" dirty="0"/>
                        <a:t>prípadoch (koľko prípadov?)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>
                          <a:solidFill>
                            <a:srgbClr val="FFC000"/>
                          </a:solidFill>
                        </a:rPr>
                        <a:t>v siedmych </a:t>
                      </a:r>
                      <a:r>
                        <a:rPr lang="sk-SK" dirty="0"/>
                        <a:t>ročníkoch (koľké v poradí?)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711"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základný tvar </a:t>
                      </a:r>
                      <a:r>
                        <a:rPr lang="sk-SK" b="1" dirty="0">
                          <a:solidFill>
                            <a:srgbClr val="FFC000"/>
                          </a:solidFill>
                        </a:rPr>
                        <a:t>sedem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základný</a:t>
                      </a:r>
                      <a:r>
                        <a:rPr lang="sk-SK" baseline="0" dirty="0"/>
                        <a:t> tvar </a:t>
                      </a:r>
                      <a:r>
                        <a:rPr lang="sk-SK" b="1" baseline="0" dirty="0">
                          <a:solidFill>
                            <a:srgbClr val="FFC000"/>
                          </a:solidFill>
                        </a:rPr>
                        <a:t>siedme</a:t>
                      </a:r>
                      <a:r>
                        <a:rPr lang="sk-SK" baseline="0" dirty="0">
                          <a:solidFill>
                            <a:srgbClr val="FFC000"/>
                          </a:solidFill>
                        </a:rPr>
                        <a:t> </a:t>
                      </a:r>
                      <a:r>
                        <a:rPr lang="sk-SK" baseline="0" dirty="0"/>
                        <a:t>ročníky</a:t>
                      </a:r>
                      <a:endParaRPr lang="sk-SK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711"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v </a:t>
                      </a:r>
                      <a:r>
                        <a:rPr lang="sk-SK" b="1" dirty="0">
                          <a:solidFill>
                            <a:srgbClr val="FFC000"/>
                          </a:solidFill>
                        </a:rPr>
                        <a:t>päťdesiatich</a:t>
                      </a:r>
                      <a:r>
                        <a:rPr lang="sk-SK" dirty="0">
                          <a:solidFill>
                            <a:srgbClr val="FFC000"/>
                          </a:solidFill>
                        </a:rPr>
                        <a:t> </a:t>
                      </a:r>
                      <a:r>
                        <a:rPr lang="sk-SK" dirty="0"/>
                        <a:t>rokoch</a:t>
                      </a:r>
                      <a:r>
                        <a:rPr lang="sk-SK" baseline="0" dirty="0"/>
                        <a:t> (života)</a:t>
                      </a:r>
                      <a:endParaRPr lang="sk-SK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v </a:t>
                      </a:r>
                      <a:r>
                        <a:rPr lang="sk-SK" b="1" dirty="0">
                          <a:solidFill>
                            <a:srgbClr val="FFC000"/>
                          </a:solidFill>
                        </a:rPr>
                        <a:t>päťdesiatych rokoch </a:t>
                      </a:r>
                      <a:r>
                        <a:rPr lang="sk-SK" dirty="0"/>
                        <a:t>(minulého storočia)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711"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základný tvar</a:t>
                      </a:r>
                      <a:r>
                        <a:rPr lang="sk-SK" baseline="0" dirty="0"/>
                        <a:t> </a:t>
                      </a:r>
                      <a:r>
                        <a:rPr lang="sk-SK" b="1" baseline="0" dirty="0">
                          <a:solidFill>
                            <a:srgbClr val="FFC000"/>
                          </a:solidFill>
                        </a:rPr>
                        <a:t>päťdesiat rokov</a:t>
                      </a:r>
                      <a:endParaRPr lang="sk-SK" b="1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základný</a:t>
                      </a:r>
                      <a:r>
                        <a:rPr lang="sk-SK" baseline="0" dirty="0"/>
                        <a:t> tvar </a:t>
                      </a:r>
                      <a:r>
                        <a:rPr lang="sk-SK" b="1" baseline="0" dirty="0">
                          <a:solidFill>
                            <a:srgbClr val="FFC000"/>
                          </a:solidFill>
                        </a:rPr>
                        <a:t>päťdesiate roky</a:t>
                      </a:r>
                      <a:endParaRPr lang="sk-SK" b="1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1003"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vzor</a:t>
                      </a:r>
                      <a:r>
                        <a:rPr lang="sk-SK" baseline="0" dirty="0"/>
                        <a:t> </a:t>
                      </a:r>
                      <a:r>
                        <a:rPr lang="sk-SK" b="1" baseline="0" dirty="0">
                          <a:solidFill>
                            <a:srgbClr val="FFC000"/>
                          </a:solidFill>
                        </a:rPr>
                        <a:t>päť</a:t>
                      </a:r>
                      <a:r>
                        <a:rPr lang="sk-SK" baseline="0" dirty="0">
                          <a:solidFill>
                            <a:srgbClr val="FFC000"/>
                          </a:solidFill>
                        </a:rPr>
                        <a:t> </a:t>
                      </a:r>
                      <a:r>
                        <a:rPr lang="sk-SK" baseline="0" dirty="0"/>
                        <a:t>– </a:t>
                      </a:r>
                      <a:r>
                        <a:rPr lang="sk-SK" b="1" baseline="0" dirty="0">
                          <a:solidFill>
                            <a:srgbClr val="FFC000"/>
                          </a:solidFill>
                        </a:rPr>
                        <a:t>v príponách </a:t>
                      </a:r>
                      <a:r>
                        <a:rPr lang="sk-SK" baseline="0" dirty="0"/>
                        <a:t>len </a:t>
                      </a:r>
                      <a:r>
                        <a:rPr lang="sk-SK" b="1" baseline="0" dirty="0">
                          <a:solidFill>
                            <a:srgbClr val="FFC000"/>
                          </a:solidFill>
                        </a:rPr>
                        <a:t>-i</a:t>
                      </a:r>
                      <a:endParaRPr lang="sk-SK" b="1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>
                          <a:solidFill>
                            <a:srgbClr val="FFC000"/>
                          </a:solidFill>
                        </a:rPr>
                        <a:t>- vzor pekný </a:t>
                      </a:r>
                      <a:r>
                        <a:rPr lang="sk-SK" dirty="0"/>
                        <a:t>– v príponách</a:t>
                      </a:r>
                      <a:r>
                        <a:rPr lang="sk-SK" baseline="0" dirty="0"/>
                        <a:t> </a:t>
                      </a:r>
                      <a:r>
                        <a:rPr lang="sk-SK" b="1" baseline="0" dirty="0">
                          <a:solidFill>
                            <a:srgbClr val="FFC000"/>
                          </a:solidFill>
                        </a:rPr>
                        <a:t>-y/-ý (okrem N </a:t>
                      </a:r>
                      <a:r>
                        <a:rPr lang="sk-SK" b="1" baseline="0" dirty="0" err="1">
                          <a:solidFill>
                            <a:srgbClr val="FFC000"/>
                          </a:solidFill>
                        </a:rPr>
                        <a:t>pl</a:t>
                      </a:r>
                      <a:r>
                        <a:rPr lang="sk-SK" b="1" baseline="0" dirty="0">
                          <a:solidFill>
                            <a:srgbClr val="FFC000"/>
                          </a:solidFill>
                        </a:rPr>
                        <a:t>.)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9255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za základnou číslovkou </a:t>
                      </a:r>
                      <a:r>
                        <a:rPr lang="sk-SK" b="1" dirty="0">
                          <a:solidFill>
                            <a:srgbClr val="FFC000"/>
                          </a:solidFill>
                        </a:rPr>
                        <a:t>nepíšeme</a:t>
                      </a:r>
                      <a:r>
                        <a:rPr lang="sk-SK" b="1" baseline="0" dirty="0">
                          <a:solidFill>
                            <a:srgbClr val="FFC000"/>
                          </a:solidFill>
                        </a:rPr>
                        <a:t> bodku, </a:t>
                      </a:r>
                      <a:r>
                        <a:rPr lang="sk-SK" b="0" i="1" baseline="0" dirty="0">
                          <a:solidFill>
                            <a:schemeClr val="tx1"/>
                          </a:solidFill>
                        </a:rPr>
                        <a:t>napr. 1 kus = jeden kus</a:t>
                      </a:r>
                      <a:endParaRPr lang="sk-SK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aseline="0" dirty="0"/>
                        <a:t>za radovými číslovkami vyjadrenými číslicou </a:t>
                      </a:r>
                      <a:r>
                        <a:rPr lang="sk-SK" b="1" baseline="0" dirty="0">
                          <a:solidFill>
                            <a:srgbClr val="FFC000"/>
                          </a:solidFill>
                        </a:rPr>
                        <a:t>píšeme bodku</a:t>
                      </a:r>
                      <a:r>
                        <a:rPr lang="sk-SK" baseline="0" dirty="0"/>
                        <a:t>, napr. 1. jún (prvý jún)</a:t>
                      </a:r>
                      <a:endParaRPr lang="sk-SK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3421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800" b="1" dirty="0"/>
              <a:t>Druhové číslovky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000101" y="2060848"/>
            <a:ext cx="10188624" cy="4267200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sk-SK" dirty="0"/>
              <a:t>Druhové číslovky vyjadrujú </a:t>
            </a:r>
            <a:r>
              <a:rPr lang="sk-SK" b="1" dirty="0">
                <a:solidFill>
                  <a:srgbClr val="FFC000"/>
                </a:solidFill>
              </a:rPr>
              <a:t>počet alebo množstvo druhov. </a:t>
            </a:r>
          </a:p>
          <a:p>
            <a:pPr algn="just">
              <a:lnSpc>
                <a:spcPct val="100000"/>
              </a:lnSpc>
            </a:pPr>
            <a:r>
              <a:rPr lang="sk-SK" dirty="0"/>
              <a:t>Tvoríme ich </a:t>
            </a:r>
            <a:r>
              <a:rPr lang="sk-SK" b="1" dirty="0">
                <a:solidFill>
                  <a:srgbClr val="FFC000"/>
                </a:solidFill>
              </a:rPr>
              <a:t>zo skupinových čísloviek príponami –aký, -aká, -ako, </a:t>
            </a:r>
            <a:r>
              <a:rPr lang="sk-SK" i="1" dirty="0"/>
              <a:t>napr. jednaký, dvojaký, desatoraký, jednako, trojako, mnohorako. </a:t>
            </a:r>
          </a:p>
          <a:p>
            <a:pPr algn="just">
              <a:lnSpc>
                <a:spcPct val="100000"/>
              </a:lnSpc>
            </a:pPr>
            <a:r>
              <a:rPr lang="sk-SK" b="1" dirty="0">
                <a:solidFill>
                  <a:srgbClr val="FFC000"/>
                </a:solidFill>
              </a:rPr>
              <a:t>Skloňujú sa</a:t>
            </a:r>
            <a:r>
              <a:rPr lang="sk-SK" dirty="0"/>
              <a:t> ako prídavné mená </a:t>
            </a:r>
            <a:r>
              <a:rPr lang="sk-SK" b="1" dirty="0">
                <a:solidFill>
                  <a:srgbClr val="FFC000"/>
                </a:solidFill>
              </a:rPr>
              <a:t>podľa vzoru pekný</a:t>
            </a:r>
            <a:r>
              <a:rPr lang="sk-SK" dirty="0"/>
              <a:t>. </a:t>
            </a:r>
          </a:p>
          <a:p>
            <a:pPr algn="just">
              <a:lnSpc>
                <a:spcPct val="100000"/>
              </a:lnSpc>
            </a:pPr>
            <a:r>
              <a:rPr lang="sk-SK" dirty="0"/>
              <a:t>Nedajú sa vyjadriť číslicami, vypisujú sa slovami. </a:t>
            </a:r>
            <a:endParaRPr lang="sk-SK" sz="3600" dirty="0"/>
          </a:p>
        </p:txBody>
      </p:sp>
    </p:spTree>
    <p:extLst>
      <p:ext uri="{BB962C8B-B14F-4D97-AF65-F5344CB8AC3E}">
        <p14:creationId xmlns:p14="http://schemas.microsoft.com/office/powerpoint/2010/main" val="2544111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800" b="1" dirty="0"/>
              <a:t>Násobné číslovky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000101" y="2060848"/>
            <a:ext cx="10188624" cy="4267200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sk-SK" dirty="0"/>
              <a:t>Násobné číslovky vyjadrujú </a:t>
            </a:r>
            <a:r>
              <a:rPr lang="sk-SK" b="1" dirty="0">
                <a:solidFill>
                  <a:srgbClr val="FFC000"/>
                </a:solidFill>
              </a:rPr>
              <a:t>koľkokrát, koľko ráz, koľkonásobne </a:t>
            </a:r>
            <a:r>
              <a:rPr lang="sk-SK" dirty="0"/>
              <a:t>sa nejaký predmet alebo dej vyskytuje, </a:t>
            </a:r>
            <a:r>
              <a:rPr lang="sk-SK" i="1" dirty="0"/>
              <a:t>napr. dvakrát, viackrát, trojnásobný, tisícnásobný, dva razy, desať ráz. </a:t>
            </a:r>
          </a:p>
          <a:p>
            <a:pPr algn="just">
              <a:lnSpc>
                <a:spcPct val="100000"/>
              </a:lnSpc>
            </a:pPr>
            <a:r>
              <a:rPr lang="sk-SK" dirty="0"/>
              <a:t>Číslovka </a:t>
            </a:r>
            <a:r>
              <a:rPr lang="sk-SK" b="1" dirty="0">
                <a:solidFill>
                  <a:srgbClr val="FFC000"/>
                </a:solidFill>
              </a:rPr>
              <a:t>raz</a:t>
            </a:r>
            <a:r>
              <a:rPr lang="sk-SK" dirty="0">
                <a:solidFill>
                  <a:srgbClr val="FFC000"/>
                </a:solidFill>
              </a:rPr>
              <a:t> </a:t>
            </a:r>
            <a:r>
              <a:rPr lang="sk-SK" dirty="0"/>
              <a:t>môže plniť funkciu </a:t>
            </a:r>
            <a:r>
              <a:rPr lang="sk-SK" b="1" dirty="0">
                <a:solidFill>
                  <a:srgbClr val="FFC000"/>
                </a:solidFill>
              </a:rPr>
              <a:t>základnej číslovky </a:t>
            </a:r>
            <a:r>
              <a:rPr lang="sk-SK" dirty="0"/>
              <a:t>pri počítaní (</a:t>
            </a:r>
            <a:r>
              <a:rPr lang="sk-SK" i="1" dirty="0"/>
              <a:t>raz, dva, tri</a:t>
            </a:r>
            <a:r>
              <a:rPr lang="sk-SK" dirty="0"/>
              <a:t>), </a:t>
            </a:r>
            <a:r>
              <a:rPr lang="sk-SK" b="1" dirty="0">
                <a:solidFill>
                  <a:srgbClr val="FFC000"/>
                </a:solidFill>
              </a:rPr>
              <a:t>ale aj násobnej číslovky </a:t>
            </a:r>
            <a:r>
              <a:rPr lang="sk-SK" dirty="0"/>
              <a:t>vo význame </a:t>
            </a:r>
            <a:r>
              <a:rPr lang="sk-SK" i="1" dirty="0"/>
              <a:t>jeden raz, dva razy</a:t>
            </a:r>
            <a:r>
              <a:rPr lang="sk-SK" dirty="0"/>
              <a:t>. </a:t>
            </a:r>
          </a:p>
          <a:p>
            <a:pPr algn="just">
              <a:lnSpc>
                <a:spcPct val="100000"/>
              </a:lnSpc>
            </a:pPr>
            <a:r>
              <a:rPr lang="sk-SK" sz="2800" b="1" dirty="0">
                <a:solidFill>
                  <a:srgbClr val="FFC000"/>
                </a:solidFill>
              </a:rPr>
              <a:t>POZOR!!!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sk-SK" dirty="0"/>
              <a:t>	Pri ohýbaní násobných čísloviek </a:t>
            </a:r>
            <a:r>
              <a:rPr lang="sk-SK" b="1" dirty="0">
                <a:solidFill>
                  <a:srgbClr val="FFC000"/>
                </a:solidFill>
              </a:rPr>
              <a:t>s –krát, -násobný neplatí rytmický 	zákon</a:t>
            </a:r>
            <a:r>
              <a:rPr lang="sk-SK" dirty="0"/>
              <a:t>, </a:t>
            </a:r>
            <a:r>
              <a:rPr lang="sk-SK" i="1" dirty="0"/>
              <a:t>napr. viacnásobný, párkrát, tisíckrát. </a:t>
            </a:r>
          </a:p>
        </p:txBody>
      </p:sp>
    </p:spTree>
    <p:extLst>
      <p:ext uri="{BB962C8B-B14F-4D97-AF65-F5344CB8AC3E}">
        <p14:creationId xmlns:p14="http://schemas.microsoft.com/office/powerpoint/2010/main" val="45876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800" b="1" dirty="0"/>
              <a:t>Násobné číslovky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49796" y="2060848"/>
            <a:ext cx="11161239" cy="42672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sk-SK" dirty="0"/>
              <a:t>Tvoríme ich: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lphaLcParenR"/>
            </a:pPr>
            <a:r>
              <a:rPr lang="sk-SK" b="1" dirty="0">
                <a:solidFill>
                  <a:srgbClr val="FFC000"/>
                </a:solidFill>
              </a:rPr>
              <a:t>od základných alebo skupinových </a:t>
            </a:r>
            <a:r>
              <a:rPr lang="sk-SK" dirty="0"/>
              <a:t>čísloviek pomocou prídavného mena </a:t>
            </a:r>
            <a:r>
              <a:rPr lang="sk-SK" b="1" dirty="0">
                <a:solidFill>
                  <a:srgbClr val="FFC000"/>
                </a:solidFill>
              </a:rPr>
              <a:t>-násobný </a:t>
            </a:r>
            <a:r>
              <a:rPr lang="sk-SK" dirty="0"/>
              <a:t>alebo príslovky </a:t>
            </a:r>
            <a:r>
              <a:rPr lang="sk-SK" b="1" dirty="0">
                <a:solidFill>
                  <a:srgbClr val="FFC000"/>
                </a:solidFill>
              </a:rPr>
              <a:t>-násobne, </a:t>
            </a:r>
            <a:r>
              <a:rPr lang="sk-SK" i="1" dirty="0"/>
              <a:t>napr. dvojnásobný, trojnásobný, viacnásobne. 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lphaLcParenR"/>
            </a:pPr>
            <a:r>
              <a:rPr lang="sk-SK" b="1" dirty="0">
                <a:solidFill>
                  <a:srgbClr val="FFC000"/>
                </a:solidFill>
              </a:rPr>
              <a:t>od skupinových </a:t>
            </a:r>
            <a:r>
              <a:rPr lang="sk-SK" dirty="0"/>
              <a:t>čísloviek pomocou </a:t>
            </a:r>
            <a:r>
              <a:rPr lang="sk-SK" b="1" dirty="0">
                <a:solidFill>
                  <a:srgbClr val="FFC000"/>
                </a:solidFill>
              </a:rPr>
              <a:t>–</a:t>
            </a:r>
            <a:r>
              <a:rPr lang="sk-SK" b="1" dirty="0" err="1">
                <a:solidFill>
                  <a:srgbClr val="FFC000"/>
                </a:solidFill>
              </a:rPr>
              <a:t>itý</a:t>
            </a:r>
            <a:r>
              <a:rPr lang="sk-SK" b="1" dirty="0">
                <a:solidFill>
                  <a:srgbClr val="FFC000"/>
                </a:solidFill>
              </a:rPr>
              <a:t>, </a:t>
            </a:r>
            <a:r>
              <a:rPr lang="sk-SK" i="1" dirty="0"/>
              <a:t>napr. dvojitý, trojitý, štvoritý. 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lphaLcParenR"/>
            </a:pPr>
            <a:r>
              <a:rPr lang="sk-SK" b="1" dirty="0">
                <a:solidFill>
                  <a:srgbClr val="FFC000"/>
                </a:solidFill>
              </a:rPr>
              <a:t>od základných alebo radových </a:t>
            </a:r>
            <a:r>
              <a:rPr lang="sk-SK" dirty="0"/>
              <a:t>čísloviek pridaním slova </a:t>
            </a:r>
            <a:r>
              <a:rPr lang="sk-SK" b="1" dirty="0">
                <a:solidFill>
                  <a:srgbClr val="FFC000"/>
                </a:solidFill>
              </a:rPr>
              <a:t>raz, razy, ráz,</a:t>
            </a:r>
            <a:r>
              <a:rPr lang="sk-SK" dirty="0"/>
              <a:t> </a:t>
            </a:r>
            <a:r>
              <a:rPr lang="sk-SK" i="1" dirty="0"/>
              <a:t>napr. jeden raz, dva razy, desať ráz. 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lphaLcParenR"/>
            </a:pPr>
            <a:r>
              <a:rPr lang="sk-SK" b="1" dirty="0">
                <a:solidFill>
                  <a:srgbClr val="FFC000"/>
                </a:solidFill>
              </a:rPr>
              <a:t>od základných a radových </a:t>
            </a:r>
            <a:r>
              <a:rPr lang="sk-SK" dirty="0"/>
              <a:t>čísloviek pridaním </a:t>
            </a:r>
            <a:r>
              <a:rPr lang="sk-SK" b="1" dirty="0">
                <a:solidFill>
                  <a:srgbClr val="FFC000"/>
                </a:solidFill>
              </a:rPr>
              <a:t>–krát</a:t>
            </a:r>
            <a:r>
              <a:rPr lang="sk-SK" dirty="0"/>
              <a:t>, </a:t>
            </a:r>
            <a:r>
              <a:rPr lang="sk-SK" i="1" dirty="0"/>
              <a:t>napr. jedenkrát, dvakrát, desaťkrát. </a:t>
            </a:r>
          </a:p>
        </p:txBody>
      </p:sp>
    </p:spTree>
    <p:extLst>
      <p:ext uri="{BB962C8B-B14F-4D97-AF65-F5344CB8AC3E}">
        <p14:creationId xmlns:p14="http://schemas.microsoft.com/office/powerpoint/2010/main" val="1526750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800" b="1" dirty="0"/>
              <a:t>Neurčité číslovky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33772" y="1700808"/>
            <a:ext cx="11593288" cy="4896544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0000"/>
              </a:lnSpc>
            </a:pPr>
            <a:r>
              <a:rPr lang="sk-SK" dirty="0"/>
              <a:t>Neurčité číslovky vyjadrujú </a:t>
            </a:r>
            <a:r>
              <a:rPr lang="sk-SK" b="1" dirty="0">
                <a:solidFill>
                  <a:srgbClr val="FFC000"/>
                </a:solidFill>
              </a:rPr>
              <a:t>neznámy počet, násobok, poradie alebo množstvo osôb, zvierat, vecí, javov</a:t>
            </a:r>
            <a:r>
              <a:rPr lang="sk-SK" dirty="0"/>
              <a:t>, </a:t>
            </a:r>
            <a:r>
              <a:rPr lang="sk-SK" i="1" dirty="0"/>
              <a:t>napr. mnoho, veľakrát, mnohoraký, niekoľký</a:t>
            </a:r>
            <a:r>
              <a:rPr lang="sk-SK" dirty="0"/>
              <a:t>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sk-SK" b="1" dirty="0">
                <a:solidFill>
                  <a:srgbClr val="FFC000"/>
                </a:solidFill>
              </a:rPr>
              <a:t>Skloňovanie: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lphaLcPeriod"/>
            </a:pPr>
            <a:r>
              <a:rPr lang="sk-SK" dirty="0"/>
              <a:t>Neurčité číslovky, ktoré majú </a:t>
            </a:r>
            <a:r>
              <a:rPr lang="sk-SK" b="1" dirty="0">
                <a:solidFill>
                  <a:srgbClr val="FFC000"/>
                </a:solidFill>
              </a:rPr>
              <a:t>podobu podstatných mien</a:t>
            </a:r>
            <a:r>
              <a:rPr lang="sk-SK" dirty="0"/>
              <a:t>, sa skloňujú </a:t>
            </a:r>
            <a:r>
              <a:rPr lang="sk-SK" b="1" dirty="0">
                <a:solidFill>
                  <a:srgbClr val="FFC000"/>
                </a:solidFill>
              </a:rPr>
              <a:t>podľa vzorov podstatných mien</a:t>
            </a:r>
            <a:r>
              <a:rPr lang="sk-SK" dirty="0"/>
              <a:t>, ktoré majú </a:t>
            </a:r>
            <a:r>
              <a:rPr lang="sk-SK" b="1" dirty="0">
                <a:solidFill>
                  <a:srgbClr val="FFC000"/>
                </a:solidFill>
              </a:rPr>
              <a:t>podobu prídavných mien</a:t>
            </a:r>
            <a:r>
              <a:rPr lang="sk-SK" dirty="0"/>
              <a:t>, skloňujú sa </a:t>
            </a:r>
            <a:r>
              <a:rPr lang="sk-SK" b="1" dirty="0">
                <a:solidFill>
                  <a:srgbClr val="FFC000"/>
                </a:solidFill>
              </a:rPr>
              <a:t>podľa vzorov prídavných mien</a:t>
            </a:r>
            <a:r>
              <a:rPr lang="sk-SK" dirty="0"/>
              <a:t> a tie, ktoré majú </a:t>
            </a:r>
            <a:r>
              <a:rPr lang="sk-SK" b="1" dirty="0">
                <a:solidFill>
                  <a:srgbClr val="FFC000"/>
                </a:solidFill>
              </a:rPr>
              <a:t>podobu prísloviek</a:t>
            </a:r>
            <a:r>
              <a:rPr lang="sk-SK" dirty="0"/>
              <a:t>, </a:t>
            </a:r>
            <a:r>
              <a:rPr lang="sk-SK" b="1" dirty="0">
                <a:solidFill>
                  <a:srgbClr val="FFC000"/>
                </a:solidFill>
              </a:rPr>
              <a:t>stupňujú sa ako príslovky</a:t>
            </a:r>
            <a:r>
              <a:rPr lang="sk-SK" dirty="0"/>
              <a:t>, </a:t>
            </a:r>
            <a:r>
              <a:rPr lang="sk-SK" i="1" dirty="0"/>
              <a:t>napr. číslovka málo môže byť aj podstatným menom, vtedy sa skloňuje podľa vzoru mesto (Uspokojil sa s málom.)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lphaLcPeriod"/>
            </a:pPr>
            <a:r>
              <a:rPr lang="sk-SK" dirty="0"/>
              <a:t>Číslovky </a:t>
            </a:r>
            <a:r>
              <a:rPr lang="sk-SK" b="1" dirty="0">
                <a:solidFill>
                  <a:srgbClr val="FFC000"/>
                </a:solidFill>
              </a:rPr>
              <a:t>mnoho, veľa, málo, trocha </a:t>
            </a:r>
            <a:r>
              <a:rPr lang="sk-SK" dirty="0"/>
              <a:t>sa </a:t>
            </a:r>
            <a:r>
              <a:rPr lang="sk-SK" b="1" dirty="0">
                <a:solidFill>
                  <a:srgbClr val="FFC000"/>
                </a:solidFill>
              </a:rPr>
              <a:t>neskloňujú</a:t>
            </a:r>
            <a:r>
              <a:rPr lang="sk-SK" dirty="0"/>
              <a:t>.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lphaLcPeriod"/>
            </a:pPr>
            <a:r>
              <a:rPr lang="sk-SK" dirty="0"/>
              <a:t>Slovo </a:t>
            </a:r>
            <a:r>
              <a:rPr lang="sk-SK" b="1" dirty="0">
                <a:solidFill>
                  <a:srgbClr val="FFC000"/>
                </a:solidFill>
              </a:rPr>
              <a:t>trocha</a:t>
            </a:r>
            <a:r>
              <a:rPr lang="sk-SK" dirty="0">
                <a:solidFill>
                  <a:srgbClr val="FFC000"/>
                </a:solidFill>
              </a:rPr>
              <a:t> </a:t>
            </a:r>
            <a:r>
              <a:rPr lang="sk-SK" dirty="0"/>
              <a:t>môže byť </a:t>
            </a:r>
            <a:r>
              <a:rPr lang="sk-SK" b="1" dirty="0">
                <a:solidFill>
                  <a:srgbClr val="FFC000"/>
                </a:solidFill>
              </a:rPr>
              <a:t>podstatným menom </a:t>
            </a:r>
            <a:r>
              <a:rPr lang="sk-SK" dirty="0"/>
              <a:t>(</a:t>
            </a:r>
            <a:r>
              <a:rPr lang="sk-SK" i="1" dirty="0"/>
              <a:t>táto trocha mi nestačí</a:t>
            </a:r>
            <a:r>
              <a:rPr lang="sk-SK" dirty="0"/>
              <a:t>) alebo </a:t>
            </a:r>
            <a:r>
              <a:rPr lang="sk-SK" b="1" dirty="0">
                <a:solidFill>
                  <a:srgbClr val="FFC000"/>
                </a:solidFill>
              </a:rPr>
              <a:t>neurčitou základnou číslovkou v N</a:t>
            </a:r>
            <a:r>
              <a:rPr lang="sk-SK" dirty="0"/>
              <a:t> (</a:t>
            </a:r>
            <a:r>
              <a:rPr lang="sk-SK" i="1" dirty="0"/>
              <a:t>trocha mlieka</a:t>
            </a:r>
            <a:r>
              <a:rPr lang="sk-SK" dirty="0"/>
              <a:t>), alebo </a:t>
            </a:r>
            <a:r>
              <a:rPr lang="sk-SK" b="1" dirty="0">
                <a:solidFill>
                  <a:srgbClr val="FFC000"/>
                </a:solidFill>
              </a:rPr>
              <a:t>v A </a:t>
            </a:r>
            <a:r>
              <a:rPr lang="sk-SK" dirty="0"/>
              <a:t>(</a:t>
            </a:r>
            <a:r>
              <a:rPr lang="sk-SK" i="1" dirty="0"/>
              <a:t>trochu mlieka</a:t>
            </a:r>
            <a:r>
              <a:rPr lang="sk-SK" dirty="0"/>
              <a:t>), alebo </a:t>
            </a:r>
            <a:r>
              <a:rPr lang="sk-SK" b="1" dirty="0">
                <a:solidFill>
                  <a:srgbClr val="FFC000"/>
                </a:solidFill>
              </a:rPr>
              <a:t>príslovkou</a:t>
            </a:r>
            <a:r>
              <a:rPr lang="sk-SK" dirty="0"/>
              <a:t> (</a:t>
            </a:r>
            <a:r>
              <a:rPr lang="sk-SK" i="1" dirty="0"/>
              <a:t>je trocha bojazlivý</a:t>
            </a:r>
            <a:r>
              <a:rPr lang="sk-SK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639414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800" b="1" dirty="0"/>
              <a:t>Číslovky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77788" y="1905000"/>
            <a:ext cx="11017224" cy="42672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sk-SK" sz="2800" dirty="0"/>
              <a:t>Číslovky sú </a:t>
            </a:r>
            <a:r>
              <a:rPr lang="sk-SK" sz="2800" b="1" dirty="0"/>
              <a:t>plnovýznamové ohybné slová</a:t>
            </a:r>
            <a:r>
              <a:rPr lang="sk-SK" sz="2800" dirty="0"/>
              <a:t>, ktoré pomenúvajú </a:t>
            </a:r>
            <a:r>
              <a:rPr lang="sk-SK" sz="2800" b="1" dirty="0">
                <a:solidFill>
                  <a:schemeClr val="accent2">
                    <a:lumMod val="75000"/>
                  </a:schemeClr>
                </a:solidFill>
              </a:rPr>
              <a:t>množstvo</a:t>
            </a:r>
            <a:r>
              <a:rPr lang="sk-SK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sk-SK" sz="2800" dirty="0"/>
              <a:t>(počet) osôb, vecí, dejov, vlastností, ich </a:t>
            </a:r>
            <a:r>
              <a:rPr lang="sk-SK" sz="2800" b="1" dirty="0">
                <a:solidFill>
                  <a:schemeClr val="accent2">
                    <a:lumMod val="75000"/>
                  </a:schemeClr>
                </a:solidFill>
              </a:rPr>
              <a:t>poradie</a:t>
            </a:r>
            <a:r>
              <a:rPr lang="sk-SK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sk-SK" sz="2800" dirty="0"/>
              <a:t>alebo </a:t>
            </a:r>
            <a:r>
              <a:rPr lang="sk-SK" sz="2800" b="1" dirty="0">
                <a:solidFill>
                  <a:schemeClr val="accent2">
                    <a:lumMod val="75000"/>
                  </a:schemeClr>
                </a:solidFill>
              </a:rPr>
              <a:t>členenie</a:t>
            </a:r>
            <a:r>
              <a:rPr lang="sk-SK" sz="2800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sk-SK" sz="2800" dirty="0"/>
              <a:t>Vo vete najčastejšie plnia </a:t>
            </a:r>
            <a:r>
              <a:rPr lang="sk-SK" sz="2800" b="1" dirty="0">
                <a:solidFill>
                  <a:schemeClr val="accent2">
                    <a:lumMod val="75000"/>
                  </a:schemeClr>
                </a:solidFill>
              </a:rPr>
              <a:t>funkciu zhodného prívlastku</a:t>
            </a:r>
            <a:r>
              <a:rPr lang="sk-SK" sz="2800" dirty="0"/>
              <a:t>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2840633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800" b="1" dirty="0"/>
              <a:t>Delenie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77788" y="1905000"/>
            <a:ext cx="11017224" cy="42672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sk-SK" dirty="0"/>
              <a:t> 			</a:t>
            </a:r>
            <a:r>
              <a:rPr lang="sk-SK" b="1" dirty="0">
                <a:solidFill>
                  <a:schemeClr val="accent2">
                    <a:lumMod val="75000"/>
                  </a:schemeClr>
                </a:solidFill>
              </a:rPr>
              <a:t>otázka		určité				neurčité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sk-SK" b="1" dirty="0">
                <a:solidFill>
                  <a:schemeClr val="accent2">
                    <a:lumMod val="75000"/>
                  </a:schemeClr>
                </a:solidFill>
              </a:rPr>
              <a:t>1. základné</a:t>
            </a:r>
            <a:r>
              <a:rPr lang="sk-SK" dirty="0"/>
              <a:t>		koľko?		</a:t>
            </a:r>
            <a:r>
              <a:rPr lang="sk-SK" i="1" dirty="0"/>
              <a:t>jeden, dva, sedem</a:t>
            </a:r>
            <a:r>
              <a:rPr lang="sk-SK" dirty="0"/>
              <a:t>		</a:t>
            </a:r>
            <a:r>
              <a:rPr lang="sk-SK" i="1" dirty="0"/>
              <a:t>veľa, mnoho, málo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sk-SK" b="1" dirty="0">
                <a:solidFill>
                  <a:schemeClr val="accent2">
                    <a:lumMod val="75000"/>
                  </a:schemeClr>
                </a:solidFill>
              </a:rPr>
              <a:t>2. skupinové</a:t>
            </a:r>
            <a:r>
              <a:rPr lang="sk-SK" dirty="0"/>
              <a:t>		koľko?		</a:t>
            </a:r>
            <a:r>
              <a:rPr lang="sk-SK" i="1" dirty="0"/>
              <a:t>dvoje, pätoro, osmoro		viacero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sk-SK" b="1" dirty="0">
                <a:solidFill>
                  <a:schemeClr val="accent2">
                    <a:lumMod val="75000"/>
                  </a:schemeClr>
                </a:solidFill>
              </a:rPr>
              <a:t>3. radové</a:t>
            </a:r>
            <a:r>
              <a:rPr lang="sk-SK" dirty="0"/>
              <a:t>		koľký?		</a:t>
            </a:r>
            <a:r>
              <a:rPr lang="sk-SK" i="1" dirty="0"/>
              <a:t>prvý, šiesty, deviaty</a:t>
            </a:r>
            <a:r>
              <a:rPr lang="sk-SK" dirty="0"/>
              <a:t>		</a:t>
            </a:r>
            <a:r>
              <a:rPr lang="sk-SK" i="1" dirty="0"/>
              <a:t>niekoľký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sk-SK" b="1" dirty="0">
                <a:solidFill>
                  <a:schemeClr val="accent2">
                    <a:lumMod val="75000"/>
                  </a:schemeClr>
                </a:solidFill>
              </a:rPr>
              <a:t>4. násobné</a:t>
            </a:r>
            <a:r>
              <a:rPr lang="sk-SK" dirty="0"/>
              <a:t>		koľko ráz?	</a:t>
            </a:r>
            <a:r>
              <a:rPr lang="sk-SK" i="1" dirty="0"/>
              <a:t>päť ráz, dvadsať ráz</a:t>
            </a:r>
            <a:r>
              <a:rPr lang="sk-SK" dirty="0"/>
              <a:t>		</a:t>
            </a:r>
            <a:r>
              <a:rPr lang="sk-SK" i="1" dirty="0"/>
              <a:t>mnoho ráz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sk-SK" dirty="0"/>
              <a:t>			koľkokrát?	</a:t>
            </a:r>
            <a:r>
              <a:rPr lang="sk-SK" i="1" dirty="0"/>
              <a:t>sedemkrát			veľakrát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sk-SK" dirty="0"/>
              <a:t>			koľkonásobný?	</a:t>
            </a:r>
            <a:r>
              <a:rPr lang="sk-SK" i="1" dirty="0"/>
              <a:t>štvornásobný			mnohonásobný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sk-SK" b="1" dirty="0">
                <a:solidFill>
                  <a:schemeClr val="accent2">
                    <a:lumMod val="75000"/>
                  </a:schemeClr>
                </a:solidFill>
              </a:rPr>
              <a:t>5. druhové </a:t>
            </a:r>
            <a:r>
              <a:rPr lang="sk-SK" dirty="0"/>
              <a:t>		koľkoraký?	</a:t>
            </a:r>
            <a:r>
              <a:rPr lang="sk-SK" i="1" dirty="0"/>
              <a:t>jednaký, dvojaký		mnohoraký</a:t>
            </a:r>
          </a:p>
        </p:txBody>
      </p:sp>
    </p:spTree>
    <p:extLst>
      <p:ext uri="{BB962C8B-B14F-4D97-AF65-F5344CB8AC3E}">
        <p14:creationId xmlns:p14="http://schemas.microsoft.com/office/powerpoint/2010/main" val="3718541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800" b="1" dirty="0"/>
              <a:t>Základné číslovky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77788" y="1905000"/>
            <a:ext cx="11395012" cy="4267200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sk-SK" sz="3200" b="1" dirty="0">
                <a:solidFill>
                  <a:schemeClr val="accent2">
                    <a:lumMod val="75000"/>
                  </a:schemeClr>
                </a:solidFill>
              </a:rPr>
              <a:t>SKLOŇOVANIE</a:t>
            </a:r>
          </a:p>
          <a:p>
            <a:pPr algn="just">
              <a:lnSpc>
                <a:spcPct val="100000"/>
              </a:lnSpc>
            </a:pPr>
            <a:r>
              <a:rPr lang="sk-SK" dirty="0"/>
              <a:t>Tvary </a:t>
            </a:r>
            <a:r>
              <a:rPr lang="sk-SK" b="1" dirty="0">
                <a:solidFill>
                  <a:schemeClr val="accent2">
                    <a:lumMod val="75000"/>
                  </a:schemeClr>
                </a:solidFill>
              </a:rPr>
              <a:t>čísloviek 1 – 4 </a:t>
            </a:r>
            <a:r>
              <a:rPr lang="sk-SK" dirty="0"/>
              <a:t>sú závislé od vecí, ktoré označujú, </a:t>
            </a:r>
            <a:r>
              <a:rPr lang="sk-SK" i="1" dirty="0"/>
              <a:t>napr. dva stoly, dve sestry, štyria chlapi</a:t>
            </a:r>
          </a:p>
          <a:p>
            <a:pPr algn="just">
              <a:lnSpc>
                <a:spcPct val="100000"/>
              </a:lnSpc>
            </a:pPr>
            <a:r>
              <a:rPr lang="sk-SK" b="1" dirty="0">
                <a:solidFill>
                  <a:schemeClr val="accent2">
                    <a:lumMod val="75000"/>
                  </a:schemeClr>
                </a:solidFill>
              </a:rPr>
              <a:t>Číslovka</a:t>
            </a:r>
            <a:r>
              <a:rPr lang="sk-SK" dirty="0"/>
              <a:t> </a:t>
            </a:r>
            <a:r>
              <a:rPr lang="sk-SK" b="1" dirty="0">
                <a:solidFill>
                  <a:schemeClr val="accent2">
                    <a:lumMod val="75000"/>
                  </a:schemeClr>
                </a:solidFill>
              </a:rPr>
              <a:t>jeden</a:t>
            </a:r>
            <a:r>
              <a:rPr lang="sk-SK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sk-SK" dirty="0"/>
              <a:t>sa skloňuje </a:t>
            </a:r>
            <a:r>
              <a:rPr lang="sk-SK" b="1" dirty="0">
                <a:solidFill>
                  <a:schemeClr val="accent2">
                    <a:lumMod val="75000"/>
                  </a:schemeClr>
                </a:solidFill>
              </a:rPr>
              <a:t>v </a:t>
            </a:r>
            <a:r>
              <a:rPr lang="sk-SK" b="1" dirty="0" err="1">
                <a:solidFill>
                  <a:schemeClr val="accent2">
                    <a:lumMod val="75000"/>
                  </a:schemeClr>
                </a:solidFill>
              </a:rPr>
              <a:t>sg</a:t>
            </a:r>
            <a:r>
              <a:rPr lang="sk-SK" b="1" dirty="0">
                <a:solidFill>
                  <a:schemeClr val="accent2">
                    <a:lumMod val="75000"/>
                  </a:schemeClr>
                </a:solidFill>
              </a:rPr>
              <a:t>. aj v </a:t>
            </a:r>
            <a:r>
              <a:rPr lang="sk-SK" b="1" dirty="0" err="1">
                <a:solidFill>
                  <a:schemeClr val="accent2">
                    <a:lumMod val="75000"/>
                  </a:schemeClr>
                </a:solidFill>
              </a:rPr>
              <a:t>pl</a:t>
            </a:r>
            <a:r>
              <a:rPr lang="sk-SK" b="1" dirty="0">
                <a:solidFill>
                  <a:schemeClr val="accent2">
                    <a:lumMod val="75000"/>
                  </a:schemeClr>
                </a:solidFill>
              </a:rPr>
              <a:t>., ostatné</a:t>
            </a:r>
            <a:r>
              <a:rPr lang="sk-SK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sk-SK" dirty="0"/>
              <a:t>základné číslovky iba </a:t>
            </a:r>
            <a:r>
              <a:rPr lang="sk-SK" b="1" dirty="0">
                <a:solidFill>
                  <a:schemeClr val="accent2">
                    <a:lumMod val="75000"/>
                  </a:schemeClr>
                </a:solidFill>
              </a:rPr>
              <a:t>v </a:t>
            </a:r>
            <a:r>
              <a:rPr lang="sk-SK" b="1" dirty="0" err="1">
                <a:solidFill>
                  <a:schemeClr val="accent2">
                    <a:lumMod val="75000"/>
                  </a:schemeClr>
                </a:solidFill>
              </a:rPr>
              <a:t>pl</a:t>
            </a:r>
            <a:r>
              <a:rPr lang="sk-SK" b="1" dirty="0">
                <a:solidFill>
                  <a:schemeClr val="accent2">
                    <a:lumMod val="75000"/>
                  </a:schemeClr>
                </a:solidFill>
              </a:rPr>
              <a:t>. </a:t>
            </a:r>
          </a:p>
          <a:p>
            <a:pPr algn="just">
              <a:lnSpc>
                <a:spcPct val="100000"/>
              </a:lnSpc>
            </a:pPr>
            <a:r>
              <a:rPr lang="sk-SK" b="1" dirty="0">
                <a:solidFill>
                  <a:schemeClr val="accent2">
                    <a:lumMod val="75000"/>
                  </a:schemeClr>
                </a:solidFill>
              </a:rPr>
              <a:t>Číslovka jeden/jedna/jedno </a:t>
            </a:r>
            <a:r>
              <a:rPr lang="sk-SK" dirty="0"/>
              <a:t>sa skloňuje ako zámeno sám/sama/samo. V </a:t>
            </a:r>
            <a:r>
              <a:rPr lang="sk-SK" b="1" dirty="0">
                <a:solidFill>
                  <a:schemeClr val="accent2">
                    <a:lumMod val="75000"/>
                  </a:schemeClr>
                </a:solidFill>
              </a:rPr>
              <a:t>N </a:t>
            </a:r>
            <a:r>
              <a:rPr lang="sk-SK" b="1" dirty="0" err="1">
                <a:solidFill>
                  <a:schemeClr val="accent2">
                    <a:lumMod val="75000"/>
                  </a:schemeClr>
                </a:solidFill>
              </a:rPr>
              <a:t>pl</a:t>
            </a:r>
            <a:r>
              <a:rPr lang="sk-SK" dirty="0"/>
              <a:t>. je </a:t>
            </a:r>
            <a:r>
              <a:rPr lang="sk-SK" b="1" dirty="0">
                <a:solidFill>
                  <a:schemeClr val="accent2">
                    <a:lumMod val="75000"/>
                  </a:schemeClr>
                </a:solidFill>
              </a:rPr>
              <a:t>mäkké i </a:t>
            </a:r>
            <a:r>
              <a:rPr lang="sk-SK" dirty="0"/>
              <a:t>iba v </a:t>
            </a:r>
            <a:r>
              <a:rPr lang="sk-SK" b="1" dirty="0">
                <a:solidFill>
                  <a:schemeClr val="accent2">
                    <a:lumMod val="75000"/>
                  </a:schemeClr>
                </a:solidFill>
              </a:rPr>
              <a:t>mužskom rode životnom </a:t>
            </a:r>
            <a:r>
              <a:rPr lang="sk-SK" i="1" dirty="0"/>
              <a:t>(napr. jedni muži, , deti, stromy). </a:t>
            </a:r>
          </a:p>
          <a:p>
            <a:pPr algn="just">
              <a:lnSpc>
                <a:spcPct val="100000"/>
              </a:lnSpc>
            </a:pPr>
            <a:r>
              <a:rPr lang="sk-SK" dirty="0"/>
              <a:t>Číslovky</a:t>
            </a:r>
            <a:r>
              <a:rPr lang="sk-SK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sk-SK" b="1" dirty="0">
                <a:solidFill>
                  <a:schemeClr val="accent2">
                    <a:lumMod val="75000"/>
                  </a:schemeClr>
                </a:solidFill>
              </a:rPr>
              <a:t>jeden, dva, tri, štyri </a:t>
            </a:r>
            <a:r>
              <a:rPr lang="sk-SK" dirty="0"/>
              <a:t>majú</a:t>
            </a:r>
            <a:r>
              <a:rPr lang="sk-SK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sk-SK" b="1" dirty="0">
                <a:solidFill>
                  <a:schemeClr val="accent2">
                    <a:lumMod val="75000"/>
                  </a:schemeClr>
                </a:solidFill>
              </a:rPr>
              <a:t>samostatné skloňovanie. </a:t>
            </a:r>
          </a:p>
          <a:p>
            <a:pPr algn="just">
              <a:lnSpc>
                <a:spcPct val="100000"/>
              </a:lnSpc>
            </a:pPr>
            <a:r>
              <a:rPr lang="sk-SK" dirty="0"/>
              <a:t>Číslovky</a:t>
            </a:r>
            <a:r>
              <a:rPr lang="sk-SK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sk-SK" b="1" dirty="0">
                <a:solidFill>
                  <a:schemeClr val="accent2">
                    <a:lumMod val="75000"/>
                  </a:schemeClr>
                </a:solidFill>
              </a:rPr>
              <a:t>5 – 99 </a:t>
            </a:r>
            <a:r>
              <a:rPr lang="sk-SK" dirty="0"/>
              <a:t>sa skloňujú </a:t>
            </a:r>
            <a:r>
              <a:rPr lang="sk-SK" b="1" dirty="0">
                <a:solidFill>
                  <a:schemeClr val="accent2">
                    <a:lumMod val="75000"/>
                  </a:schemeClr>
                </a:solidFill>
              </a:rPr>
              <a:t>podľa vzoru päť. </a:t>
            </a:r>
          </a:p>
        </p:txBody>
      </p:sp>
      <p:sp>
        <p:nvSpPr>
          <p:cNvPr id="4" name="BlokTextu 3"/>
          <p:cNvSpPr txBox="1"/>
          <p:nvPr/>
        </p:nvSpPr>
        <p:spPr>
          <a:xfrm>
            <a:off x="189756" y="274638"/>
            <a:ext cx="2808312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sk-SK" sz="2400" dirty="0"/>
              <a:t>Základné číslovky sú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hlavnou skupinou čísloviek</a:t>
            </a:r>
            <a:r>
              <a:rPr lang="sk-SK" sz="2400" dirty="0"/>
              <a:t>.   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9843138" y="240254"/>
            <a:ext cx="2029662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sk-SK" sz="2400" dirty="0"/>
              <a:t>Vyjadrujú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počet osôb, zvierat, vecí</a:t>
            </a:r>
            <a:r>
              <a:rPr lang="sk-SK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5629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800" b="1" dirty="0"/>
              <a:t>Základné číslovky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77788" y="1905000"/>
            <a:ext cx="11395012" cy="42672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sk-SK" sz="3200" b="1" dirty="0">
                <a:solidFill>
                  <a:schemeClr val="accent2">
                    <a:lumMod val="75000"/>
                  </a:schemeClr>
                </a:solidFill>
              </a:rPr>
              <a:t>SKLOŇOVANIE</a:t>
            </a:r>
          </a:p>
          <a:p>
            <a:pPr algn="just">
              <a:lnSpc>
                <a:spcPct val="100000"/>
              </a:lnSpc>
            </a:pPr>
            <a:r>
              <a:rPr lang="sk-SK" dirty="0"/>
              <a:t>Číslovky </a:t>
            </a:r>
            <a:r>
              <a:rPr lang="sk-SK" b="1" dirty="0">
                <a:solidFill>
                  <a:srgbClr val="FFC000"/>
                </a:solidFill>
              </a:rPr>
              <a:t>zložené s –jeden sú nesklonné</a:t>
            </a:r>
            <a:r>
              <a:rPr lang="sk-SK" dirty="0"/>
              <a:t>: </a:t>
            </a:r>
            <a:r>
              <a:rPr lang="sk-SK" i="1" dirty="0"/>
              <a:t>napr</a:t>
            </a:r>
            <a:r>
              <a:rPr lang="sk-SK" dirty="0"/>
              <a:t>. </a:t>
            </a:r>
            <a:r>
              <a:rPr lang="sk-SK" i="1" dirty="0"/>
              <a:t>od dvadsaťjeden žiakov, pred tridsaťjeden rokmi</a:t>
            </a:r>
            <a:endParaRPr lang="sk-SK" dirty="0"/>
          </a:p>
          <a:p>
            <a:pPr algn="just">
              <a:lnSpc>
                <a:spcPct val="100000"/>
              </a:lnSpc>
            </a:pPr>
            <a:r>
              <a:rPr lang="sk-SK" dirty="0"/>
              <a:t>Číslovky</a:t>
            </a:r>
            <a:r>
              <a:rPr lang="sk-SK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sk-SK" b="1" dirty="0">
                <a:solidFill>
                  <a:schemeClr val="accent2">
                    <a:lumMod val="75000"/>
                  </a:schemeClr>
                </a:solidFill>
              </a:rPr>
              <a:t>zložené s –dva, -tri, -štyri až –deväť </a:t>
            </a:r>
            <a:r>
              <a:rPr lang="sk-SK" dirty="0"/>
              <a:t>skloňujeme takto</a:t>
            </a:r>
            <a:r>
              <a:rPr lang="sk-SK" dirty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lphaLcParenR"/>
            </a:pPr>
            <a:r>
              <a:rPr lang="sk-SK" dirty="0">
                <a:solidFill>
                  <a:schemeClr val="accent2">
                    <a:lumMod val="75000"/>
                  </a:schemeClr>
                </a:solidFill>
              </a:rPr>
              <a:t> buď v oboch častiach </a:t>
            </a:r>
            <a:r>
              <a:rPr lang="sk-SK" dirty="0"/>
              <a:t>(píšeme desiatky a jednotky </a:t>
            </a:r>
            <a:r>
              <a:rPr lang="sk-SK" dirty="0">
                <a:solidFill>
                  <a:schemeClr val="accent2">
                    <a:lumMod val="75000"/>
                  </a:schemeClr>
                </a:solidFill>
              </a:rPr>
              <a:t>oddelene), </a:t>
            </a:r>
            <a:r>
              <a:rPr lang="sk-SK" i="1" dirty="0"/>
              <a:t>napr. s dvadsiatimi dvomi mužmi, po štyridsiatich piatich rokoch. 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lphaLcParenR"/>
            </a:pPr>
            <a:r>
              <a:rPr lang="sk-SK" dirty="0">
                <a:solidFill>
                  <a:srgbClr val="FFC000"/>
                </a:solidFill>
              </a:rPr>
              <a:t> sú nesklonné, </a:t>
            </a:r>
            <a:r>
              <a:rPr lang="sk-SK" dirty="0"/>
              <a:t>ak ich píšeme v základnom tvare (ako </a:t>
            </a:r>
            <a:r>
              <a:rPr lang="sk-SK" dirty="0">
                <a:solidFill>
                  <a:srgbClr val="FFC000"/>
                </a:solidFill>
              </a:rPr>
              <a:t>jedno slovo), </a:t>
            </a:r>
            <a:r>
              <a:rPr lang="sk-SK" i="1" dirty="0"/>
              <a:t>napr. s dvadsaťdva mužmi, od tridsaťštyri žiakov. </a:t>
            </a:r>
          </a:p>
        </p:txBody>
      </p:sp>
    </p:spTree>
    <p:extLst>
      <p:ext uri="{BB962C8B-B14F-4D97-AF65-F5344CB8AC3E}">
        <p14:creationId xmlns:p14="http://schemas.microsoft.com/office/powerpoint/2010/main" val="2479803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800" b="1" dirty="0"/>
              <a:t>Základné číslovky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77788" y="1905000"/>
            <a:ext cx="11395012" cy="42672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sk-SK" sz="3200" b="1" dirty="0">
                <a:solidFill>
                  <a:schemeClr val="accent2">
                    <a:lumMod val="75000"/>
                  </a:schemeClr>
                </a:solidFill>
              </a:rPr>
              <a:t>SKLOŇOVANIE</a:t>
            </a:r>
          </a:p>
          <a:p>
            <a:pPr algn="just">
              <a:lnSpc>
                <a:spcPct val="100000"/>
              </a:lnSpc>
            </a:pPr>
            <a:r>
              <a:rPr lang="sk-SK" dirty="0"/>
              <a:t>Vyššie zložené číslovky píšeme takto: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lphaLcParenR"/>
            </a:pPr>
            <a:r>
              <a:rPr lang="sk-SK" dirty="0"/>
              <a:t> </a:t>
            </a:r>
            <a:r>
              <a:rPr lang="sk-SK" b="1" dirty="0">
                <a:solidFill>
                  <a:srgbClr val="FFC000"/>
                </a:solidFill>
              </a:rPr>
              <a:t>buď</a:t>
            </a:r>
            <a:r>
              <a:rPr lang="sk-SK" dirty="0"/>
              <a:t> ako </a:t>
            </a:r>
            <a:r>
              <a:rPr lang="sk-SK" b="1" dirty="0">
                <a:solidFill>
                  <a:srgbClr val="FFC000"/>
                </a:solidFill>
              </a:rPr>
              <a:t>jedno slovo </a:t>
            </a:r>
            <a:r>
              <a:rPr lang="sk-SK" dirty="0"/>
              <a:t>(vtedy sú </a:t>
            </a:r>
            <a:r>
              <a:rPr lang="sk-SK" b="1" dirty="0">
                <a:solidFill>
                  <a:srgbClr val="FFC000"/>
                </a:solidFill>
              </a:rPr>
              <a:t>nesklonné</a:t>
            </a:r>
            <a:r>
              <a:rPr lang="sk-SK" dirty="0"/>
              <a:t>), napr. dvadsaťpäťtisíctristopäťdesiatdva, sedemnásťtisícdvestotridsaťpäť. Ak ich </a:t>
            </a:r>
            <a:r>
              <a:rPr lang="sk-SK" b="1" dirty="0">
                <a:solidFill>
                  <a:srgbClr val="FFC000"/>
                </a:solidFill>
              </a:rPr>
              <a:t>skloňujeme</a:t>
            </a:r>
            <a:r>
              <a:rPr lang="sk-SK" dirty="0"/>
              <a:t>, píšeme </a:t>
            </a:r>
            <a:r>
              <a:rPr lang="sk-SK" b="1" dirty="0">
                <a:solidFill>
                  <a:srgbClr val="FFC000"/>
                </a:solidFill>
              </a:rPr>
              <a:t>jednotky osobitne</a:t>
            </a:r>
            <a:r>
              <a:rPr lang="sk-SK" dirty="0"/>
              <a:t>, napr.  </a:t>
            </a:r>
            <a:r>
              <a:rPr lang="sk-SK" i="1" dirty="0"/>
              <a:t>O dvetisíctristodvadsiatich piatich ľuďoch. 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lphaLcParenR"/>
            </a:pPr>
            <a:r>
              <a:rPr lang="sk-SK" dirty="0"/>
              <a:t> </a:t>
            </a:r>
            <a:r>
              <a:rPr lang="sk-SK" b="1" dirty="0">
                <a:solidFill>
                  <a:srgbClr val="FFC000"/>
                </a:solidFill>
              </a:rPr>
              <a:t>alebo</a:t>
            </a:r>
            <a:r>
              <a:rPr lang="sk-SK" dirty="0">
                <a:solidFill>
                  <a:srgbClr val="FFC000"/>
                </a:solidFill>
              </a:rPr>
              <a:t> </a:t>
            </a:r>
            <a:r>
              <a:rPr lang="sk-SK" dirty="0"/>
              <a:t>píšeme </a:t>
            </a:r>
            <a:r>
              <a:rPr lang="sk-SK" b="1" dirty="0">
                <a:solidFill>
                  <a:srgbClr val="FFC000"/>
                </a:solidFill>
              </a:rPr>
              <a:t>osobitne tisícky, stovky, desiatky + jednotky</a:t>
            </a:r>
            <a:r>
              <a:rPr lang="sk-SK" dirty="0"/>
              <a:t>, </a:t>
            </a:r>
            <a:r>
              <a:rPr lang="sk-SK" i="1" dirty="0"/>
              <a:t>napr. 34 – tridsaťštyri, 5234 – päťtisíc dvesto tridsaťštyri</a:t>
            </a:r>
            <a:r>
              <a:rPr lang="sk-SK" sz="2200" i="1" dirty="0"/>
              <a:t>,</a:t>
            </a:r>
            <a:r>
              <a:rPr lang="sk-SK" i="1" dirty="0"/>
              <a:t> 2 382 234 – dva milióny tristoosemdesiatdvatisíc dvesto tridsaťštyri. </a:t>
            </a:r>
          </a:p>
        </p:txBody>
      </p:sp>
    </p:spTree>
    <p:extLst>
      <p:ext uri="{BB962C8B-B14F-4D97-AF65-F5344CB8AC3E}">
        <p14:creationId xmlns:p14="http://schemas.microsoft.com/office/powerpoint/2010/main" val="2548456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800" b="1" dirty="0"/>
              <a:t>Základné číslovky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77788" y="1905000"/>
            <a:ext cx="11395012" cy="42672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</a:pPr>
            <a:r>
              <a:rPr lang="sk-SK" b="1" dirty="0">
                <a:solidFill>
                  <a:schemeClr val="accent2">
                    <a:lumMod val="75000"/>
                  </a:schemeClr>
                </a:solidFill>
              </a:rPr>
              <a:t>Pri skloňovaní skloňujeme len desiatky a jednotky, </a:t>
            </a:r>
            <a:r>
              <a:rPr lang="sk-SK" dirty="0"/>
              <a:t>napr. v päťtisíc dvesto tridsiatich štyroch prípadoch</a:t>
            </a:r>
          </a:p>
          <a:p>
            <a:pPr algn="just">
              <a:lnSpc>
                <a:spcPct val="100000"/>
              </a:lnSpc>
            </a:pPr>
            <a:r>
              <a:rPr lang="sk-SK" dirty="0"/>
              <a:t>Číslovky označujúce </a:t>
            </a:r>
            <a:r>
              <a:rPr lang="sk-SK" b="1" dirty="0">
                <a:solidFill>
                  <a:srgbClr val="FFC000"/>
                </a:solidFill>
              </a:rPr>
              <a:t>stovky a tisícky </a:t>
            </a:r>
            <a:r>
              <a:rPr lang="sk-SK" dirty="0"/>
              <a:t>sa píšu </a:t>
            </a:r>
            <a:r>
              <a:rPr lang="sk-SK" b="1" dirty="0">
                <a:solidFill>
                  <a:srgbClr val="FFC000"/>
                </a:solidFill>
              </a:rPr>
              <a:t>spolu</a:t>
            </a:r>
            <a:r>
              <a:rPr lang="sk-SK" dirty="0"/>
              <a:t>, </a:t>
            </a:r>
            <a:r>
              <a:rPr lang="sk-SK" i="1" dirty="0"/>
              <a:t>napr. tristo, tritisíc, dvadsaťtisíc. </a:t>
            </a:r>
          </a:p>
          <a:p>
            <a:pPr algn="just">
              <a:lnSpc>
                <a:spcPct val="100000"/>
              </a:lnSpc>
            </a:pPr>
            <a:r>
              <a:rPr lang="sk-SK" dirty="0"/>
              <a:t>Číslovky označujúce </a:t>
            </a:r>
            <a:r>
              <a:rPr lang="sk-SK" b="1" dirty="0">
                <a:solidFill>
                  <a:srgbClr val="FFC000"/>
                </a:solidFill>
              </a:rPr>
              <a:t>milióny, miliardy, bilióny </a:t>
            </a:r>
            <a:r>
              <a:rPr lang="sk-SK" dirty="0"/>
              <a:t>sa píšu </a:t>
            </a:r>
            <a:r>
              <a:rPr lang="sk-SK" b="1" dirty="0">
                <a:solidFill>
                  <a:srgbClr val="FFC000"/>
                </a:solidFill>
              </a:rPr>
              <a:t>oddelene</a:t>
            </a:r>
            <a:r>
              <a:rPr lang="sk-SK" dirty="0"/>
              <a:t>, </a:t>
            </a:r>
            <a:r>
              <a:rPr lang="sk-SK" i="1" dirty="0"/>
              <a:t>napr. štyri milióny, tri miliardy, osem biliónov</a:t>
            </a:r>
            <a:r>
              <a:rPr lang="sk-SK" dirty="0"/>
              <a:t>. </a:t>
            </a:r>
          </a:p>
          <a:p>
            <a:pPr algn="just">
              <a:lnSpc>
                <a:spcPct val="100000"/>
              </a:lnSpc>
            </a:pPr>
            <a:r>
              <a:rPr lang="sk-SK" dirty="0"/>
              <a:t>Číslovka </a:t>
            </a:r>
            <a:r>
              <a:rPr lang="sk-SK" b="1" dirty="0">
                <a:solidFill>
                  <a:srgbClr val="FFC000"/>
                </a:solidFill>
              </a:rPr>
              <a:t>sto</a:t>
            </a:r>
            <a:r>
              <a:rPr lang="sk-SK" dirty="0">
                <a:solidFill>
                  <a:srgbClr val="FFC000"/>
                </a:solidFill>
              </a:rPr>
              <a:t> </a:t>
            </a:r>
            <a:r>
              <a:rPr lang="sk-SK" dirty="0"/>
              <a:t>sa v číselnom význame </a:t>
            </a:r>
            <a:r>
              <a:rPr lang="sk-SK" b="1" dirty="0">
                <a:solidFill>
                  <a:srgbClr val="FFC000"/>
                </a:solidFill>
              </a:rPr>
              <a:t>neskloňuje</a:t>
            </a:r>
            <a:r>
              <a:rPr lang="sk-SK" dirty="0">
                <a:solidFill>
                  <a:srgbClr val="FFC000"/>
                </a:solidFill>
              </a:rPr>
              <a:t> </a:t>
            </a:r>
            <a:r>
              <a:rPr lang="sk-SK" dirty="0"/>
              <a:t>(je nesklonná), </a:t>
            </a:r>
            <a:r>
              <a:rPr lang="sk-SK" i="1" dirty="0"/>
              <a:t>napr. od sto ľudí, so sto žiakmi.</a:t>
            </a:r>
            <a:r>
              <a:rPr lang="sk-SK" dirty="0"/>
              <a:t> Ak stojí </a:t>
            </a:r>
            <a:r>
              <a:rPr lang="sk-SK" b="1" dirty="0">
                <a:solidFill>
                  <a:srgbClr val="FFC000"/>
                </a:solidFill>
              </a:rPr>
              <a:t>samostatne</a:t>
            </a:r>
            <a:r>
              <a:rPr lang="sk-SK" dirty="0"/>
              <a:t>, skloňuje sa </a:t>
            </a:r>
            <a:r>
              <a:rPr lang="sk-SK" b="1" dirty="0">
                <a:solidFill>
                  <a:srgbClr val="FFC000"/>
                </a:solidFill>
              </a:rPr>
              <a:t>podľa vzoru mesto</a:t>
            </a:r>
            <a:r>
              <a:rPr lang="sk-SK" dirty="0"/>
              <a:t>, </a:t>
            </a:r>
            <a:r>
              <a:rPr lang="sk-SK" i="1" dirty="0"/>
              <a:t>napr. budeme deliť stom. </a:t>
            </a:r>
          </a:p>
          <a:p>
            <a:pPr algn="just">
              <a:lnSpc>
                <a:spcPct val="100000"/>
              </a:lnSpc>
            </a:pPr>
            <a:r>
              <a:rPr lang="sk-SK" b="1" dirty="0">
                <a:solidFill>
                  <a:srgbClr val="FFC000"/>
                </a:solidFill>
              </a:rPr>
              <a:t>Zložené číslovky s –tisíc sa neskloňujú</a:t>
            </a:r>
            <a:r>
              <a:rPr lang="sk-SK" dirty="0"/>
              <a:t> (</a:t>
            </a:r>
            <a:r>
              <a:rPr lang="sk-SK" i="1" dirty="0"/>
              <a:t>od dvetisíc ľudí</a:t>
            </a:r>
            <a:r>
              <a:rPr lang="sk-SK" dirty="0"/>
              <a:t>). Ak stojí </a:t>
            </a:r>
            <a:r>
              <a:rPr lang="sk-SK" b="1" dirty="0">
                <a:solidFill>
                  <a:srgbClr val="FFC000"/>
                </a:solidFill>
              </a:rPr>
              <a:t>samostatne</a:t>
            </a:r>
            <a:r>
              <a:rPr lang="sk-SK" dirty="0"/>
              <a:t>, skloňuje sa </a:t>
            </a:r>
            <a:r>
              <a:rPr lang="sk-SK" b="1" dirty="0">
                <a:solidFill>
                  <a:srgbClr val="FFC000"/>
                </a:solidFill>
              </a:rPr>
              <a:t>podľa vzoru stroj </a:t>
            </a:r>
            <a:r>
              <a:rPr lang="sk-SK" i="1" dirty="0"/>
              <a:t>(k trom tisícom, od tisíca ľudí). </a:t>
            </a:r>
          </a:p>
        </p:txBody>
      </p:sp>
    </p:spTree>
    <p:extLst>
      <p:ext uri="{BB962C8B-B14F-4D97-AF65-F5344CB8AC3E}">
        <p14:creationId xmlns:p14="http://schemas.microsoft.com/office/powerpoint/2010/main" val="3832223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800" b="1" dirty="0"/>
              <a:t>Základné číslovky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77788" y="1905000"/>
            <a:ext cx="11395012" cy="4267200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sk-SK" sz="2800" dirty="0"/>
              <a:t>Číslovky </a:t>
            </a:r>
            <a:r>
              <a:rPr lang="sk-SK" sz="2800" b="1" dirty="0">
                <a:solidFill>
                  <a:srgbClr val="FFC000"/>
                </a:solidFill>
              </a:rPr>
              <a:t>milión, bilión, miliarda</a:t>
            </a:r>
            <a:r>
              <a:rPr lang="sk-SK" sz="2800" dirty="0"/>
              <a:t> sa skloňujú podľa vzorov </a:t>
            </a:r>
            <a:r>
              <a:rPr lang="sk-SK" sz="2800" b="1" dirty="0">
                <a:solidFill>
                  <a:srgbClr val="FFC000"/>
                </a:solidFill>
              </a:rPr>
              <a:t>dub</a:t>
            </a:r>
            <a:r>
              <a:rPr lang="sk-SK" sz="2800" dirty="0">
                <a:solidFill>
                  <a:srgbClr val="FFC000"/>
                </a:solidFill>
              </a:rPr>
              <a:t> </a:t>
            </a:r>
            <a:r>
              <a:rPr lang="sk-SK" sz="2800" dirty="0"/>
              <a:t>a </a:t>
            </a:r>
            <a:r>
              <a:rPr lang="sk-SK" sz="2800" b="1" dirty="0">
                <a:solidFill>
                  <a:srgbClr val="FFC000"/>
                </a:solidFill>
              </a:rPr>
              <a:t>žena</a:t>
            </a:r>
            <a:r>
              <a:rPr lang="sk-SK" sz="2800" dirty="0">
                <a:solidFill>
                  <a:srgbClr val="FFC000"/>
                </a:solidFill>
              </a:rPr>
              <a:t> </a:t>
            </a:r>
            <a:r>
              <a:rPr lang="sk-SK" sz="2800" i="1" dirty="0"/>
              <a:t>(napr. dva milióny, dve miliardy</a:t>
            </a:r>
            <a:r>
              <a:rPr lang="sk-SK" sz="2800" dirty="0"/>
              <a:t>). </a:t>
            </a:r>
          </a:p>
          <a:p>
            <a:pPr algn="just">
              <a:lnSpc>
                <a:spcPct val="100000"/>
              </a:lnSpc>
            </a:pPr>
            <a:r>
              <a:rPr lang="sk-SK" sz="2800" dirty="0"/>
              <a:t>Číslovka </a:t>
            </a:r>
            <a:r>
              <a:rPr lang="sk-SK" sz="2800" b="1" dirty="0">
                <a:solidFill>
                  <a:srgbClr val="FFC000"/>
                </a:solidFill>
              </a:rPr>
              <a:t>pol</a:t>
            </a:r>
            <a:r>
              <a:rPr lang="sk-SK" sz="2800" dirty="0">
                <a:solidFill>
                  <a:srgbClr val="FFC000"/>
                </a:solidFill>
              </a:rPr>
              <a:t> </a:t>
            </a:r>
            <a:r>
              <a:rPr lang="sk-SK" sz="2800" dirty="0"/>
              <a:t>je </a:t>
            </a:r>
            <a:r>
              <a:rPr lang="sk-SK" sz="2800" b="1" dirty="0">
                <a:solidFill>
                  <a:srgbClr val="FFC000"/>
                </a:solidFill>
              </a:rPr>
              <a:t>nesklonná</a:t>
            </a:r>
            <a:r>
              <a:rPr lang="sk-SK" sz="2800" dirty="0">
                <a:solidFill>
                  <a:srgbClr val="FFC000"/>
                </a:solidFill>
              </a:rPr>
              <a:t> </a:t>
            </a:r>
            <a:r>
              <a:rPr lang="sk-SK" sz="2800" i="1" dirty="0"/>
              <a:t>(napr. pol roka, pol litra</a:t>
            </a:r>
            <a:r>
              <a:rPr lang="sk-SK" sz="2800" dirty="0"/>
              <a:t>). </a:t>
            </a:r>
          </a:p>
          <a:p>
            <a:pPr algn="just">
              <a:lnSpc>
                <a:spcPct val="100000"/>
              </a:lnSpc>
            </a:pPr>
            <a:r>
              <a:rPr lang="sk-SK" sz="2800" dirty="0"/>
              <a:t>Číslovka </a:t>
            </a:r>
            <a:r>
              <a:rPr lang="sk-SK" sz="2800" b="1" dirty="0">
                <a:solidFill>
                  <a:srgbClr val="FFC000"/>
                </a:solidFill>
              </a:rPr>
              <a:t>štvrť</a:t>
            </a:r>
            <a:r>
              <a:rPr lang="sk-SK" sz="2800" dirty="0"/>
              <a:t> má i </a:t>
            </a:r>
            <a:r>
              <a:rPr lang="sk-SK" sz="2800" b="1" dirty="0">
                <a:solidFill>
                  <a:srgbClr val="FFC000"/>
                </a:solidFill>
              </a:rPr>
              <a:t>tvar štvrte </a:t>
            </a:r>
            <a:r>
              <a:rPr lang="sk-SK" sz="2800" dirty="0"/>
              <a:t>(</a:t>
            </a:r>
            <a:r>
              <a:rPr lang="sk-SK" sz="2800" i="1" dirty="0"/>
              <a:t>napr</a:t>
            </a:r>
            <a:r>
              <a:rPr lang="sk-SK" sz="2800" dirty="0"/>
              <a:t>. </a:t>
            </a:r>
            <a:r>
              <a:rPr lang="sk-SK" sz="2800" i="1" dirty="0"/>
              <a:t>tri štvrte litra – vzor dlaň</a:t>
            </a:r>
            <a:r>
              <a:rPr lang="sk-SK" sz="2800" dirty="0"/>
              <a:t>).</a:t>
            </a:r>
          </a:p>
          <a:p>
            <a:pPr algn="just">
              <a:lnSpc>
                <a:spcPct val="100000"/>
              </a:lnSpc>
            </a:pPr>
            <a:r>
              <a:rPr lang="sk-SK" sz="2800" dirty="0"/>
              <a:t>Základná číslovka a slovo </a:t>
            </a:r>
            <a:r>
              <a:rPr lang="sk-SK" sz="2800" b="1" dirty="0">
                <a:solidFill>
                  <a:srgbClr val="FFC000"/>
                </a:solidFill>
              </a:rPr>
              <a:t>raz</a:t>
            </a:r>
            <a:r>
              <a:rPr lang="sk-SK" sz="2800" dirty="0">
                <a:solidFill>
                  <a:srgbClr val="FFC000"/>
                </a:solidFill>
              </a:rPr>
              <a:t> </a:t>
            </a:r>
            <a:r>
              <a:rPr lang="sk-SK" sz="2800" dirty="0"/>
              <a:t>sa </a:t>
            </a:r>
            <a:r>
              <a:rPr lang="sk-SK" sz="2800" b="1" dirty="0">
                <a:solidFill>
                  <a:srgbClr val="FFC000"/>
                </a:solidFill>
              </a:rPr>
              <a:t>neskloňuje</a:t>
            </a:r>
            <a:r>
              <a:rPr lang="sk-SK" sz="2800" dirty="0">
                <a:solidFill>
                  <a:srgbClr val="FFC000"/>
                </a:solidFill>
              </a:rPr>
              <a:t> </a:t>
            </a:r>
            <a:r>
              <a:rPr lang="sk-SK" sz="2800" dirty="0"/>
              <a:t>– má </a:t>
            </a:r>
            <a:r>
              <a:rPr lang="sk-SK" sz="2800" b="1" dirty="0">
                <a:solidFill>
                  <a:srgbClr val="FFC000"/>
                </a:solidFill>
              </a:rPr>
              <a:t>len podobu v množnom čísle </a:t>
            </a:r>
            <a:r>
              <a:rPr lang="sk-SK" sz="2800" dirty="0"/>
              <a:t>– a píše sa </a:t>
            </a:r>
            <a:r>
              <a:rPr lang="sk-SK" sz="2800" b="1" dirty="0">
                <a:solidFill>
                  <a:srgbClr val="FFC000"/>
                </a:solidFill>
              </a:rPr>
              <a:t>osobitne</a:t>
            </a:r>
            <a:r>
              <a:rPr lang="sk-SK" sz="2800" dirty="0"/>
              <a:t> (</a:t>
            </a:r>
            <a:r>
              <a:rPr lang="sk-SK" sz="2800" i="1" dirty="0"/>
              <a:t>napr. jeden ráz, osem ráz</a:t>
            </a:r>
            <a:r>
              <a:rPr lang="sk-SK" sz="2800" dirty="0"/>
              <a:t>).   </a:t>
            </a:r>
          </a:p>
        </p:txBody>
      </p:sp>
    </p:spTree>
    <p:extLst>
      <p:ext uri="{BB962C8B-B14F-4D97-AF65-F5344CB8AC3E}">
        <p14:creationId xmlns:p14="http://schemas.microsoft.com/office/powerpoint/2010/main" val="63080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800" b="1" dirty="0"/>
              <a:t>Základné číslovky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77788" y="1905000"/>
            <a:ext cx="11395012" cy="4267200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sk-SK" sz="2800" b="1" dirty="0">
                <a:solidFill>
                  <a:srgbClr val="FFC000"/>
                </a:solidFill>
              </a:rPr>
              <a:t>Matematické výrazy</a:t>
            </a:r>
            <a:r>
              <a:rPr lang="sk-SK" sz="2800" dirty="0"/>
              <a:t> čítame takto:</a:t>
            </a:r>
          </a:p>
          <a:p>
            <a:pPr algn="just">
              <a:lnSpc>
                <a:spcPct val="100000"/>
              </a:lnSpc>
            </a:pPr>
            <a:r>
              <a:rPr lang="sk-SK" sz="2800" dirty="0"/>
              <a:t>2 + 2 = 4	dva plus dva </a:t>
            </a:r>
            <a:r>
              <a:rPr lang="sk-SK" sz="2800" b="1" dirty="0">
                <a:solidFill>
                  <a:srgbClr val="FFC000"/>
                </a:solidFill>
              </a:rPr>
              <a:t>je</a:t>
            </a:r>
            <a:r>
              <a:rPr lang="sk-SK" sz="2800" dirty="0"/>
              <a:t> štyri</a:t>
            </a:r>
          </a:p>
          <a:p>
            <a:pPr algn="just">
              <a:lnSpc>
                <a:spcPct val="100000"/>
              </a:lnSpc>
            </a:pPr>
            <a:r>
              <a:rPr lang="sk-SK" sz="2800" dirty="0"/>
              <a:t>2 x 2 = 4	dvakrát dva </a:t>
            </a:r>
            <a:r>
              <a:rPr lang="sk-SK" sz="2800" b="1" dirty="0">
                <a:solidFill>
                  <a:srgbClr val="FFC000"/>
                </a:solidFill>
              </a:rPr>
              <a:t>je</a:t>
            </a:r>
            <a:r>
              <a:rPr lang="sk-SK" sz="2800" dirty="0"/>
              <a:t> štyri</a:t>
            </a:r>
          </a:p>
          <a:p>
            <a:pPr algn="just">
              <a:lnSpc>
                <a:spcPct val="100000"/>
              </a:lnSpc>
            </a:pPr>
            <a:r>
              <a:rPr lang="sk-SK" sz="2800" dirty="0"/>
              <a:t>5 – 3 = 2	päť bez troch </a:t>
            </a:r>
            <a:r>
              <a:rPr lang="sk-SK" sz="2800" b="1" dirty="0">
                <a:solidFill>
                  <a:srgbClr val="FFC000"/>
                </a:solidFill>
              </a:rPr>
              <a:t>je</a:t>
            </a:r>
            <a:r>
              <a:rPr lang="sk-SK" sz="2800" dirty="0">
                <a:solidFill>
                  <a:srgbClr val="FFC000"/>
                </a:solidFill>
              </a:rPr>
              <a:t> </a:t>
            </a:r>
            <a:r>
              <a:rPr lang="sk-SK" sz="2800" dirty="0"/>
              <a:t>dva (päť mínus dva </a:t>
            </a:r>
            <a:r>
              <a:rPr lang="sk-SK" sz="2800" b="1" dirty="0">
                <a:solidFill>
                  <a:srgbClr val="FFC000"/>
                </a:solidFill>
              </a:rPr>
              <a:t>je</a:t>
            </a:r>
            <a:r>
              <a:rPr lang="sk-SK" sz="2800" dirty="0">
                <a:solidFill>
                  <a:srgbClr val="FFC000"/>
                </a:solidFill>
              </a:rPr>
              <a:t> </a:t>
            </a:r>
            <a:r>
              <a:rPr lang="sk-SK" sz="2800" dirty="0"/>
              <a:t>dva)</a:t>
            </a:r>
          </a:p>
          <a:p>
            <a:pPr algn="just">
              <a:lnSpc>
                <a:spcPct val="100000"/>
              </a:lnSpc>
            </a:pPr>
            <a:r>
              <a:rPr lang="sk-SK" sz="2800" dirty="0"/>
              <a:t>6 : 3 = 2	šesť delené tromi </a:t>
            </a:r>
            <a:r>
              <a:rPr lang="sk-SK" sz="2800" b="1" dirty="0">
                <a:solidFill>
                  <a:srgbClr val="FFC000"/>
                </a:solidFill>
              </a:rPr>
              <a:t>je</a:t>
            </a:r>
            <a:r>
              <a:rPr lang="sk-SK" sz="2800" dirty="0">
                <a:solidFill>
                  <a:srgbClr val="FFC000"/>
                </a:solidFill>
              </a:rPr>
              <a:t> </a:t>
            </a:r>
            <a:r>
              <a:rPr lang="sk-SK" sz="2800" dirty="0"/>
              <a:t>dva </a:t>
            </a:r>
          </a:p>
          <a:p>
            <a:pPr algn="just">
              <a:lnSpc>
                <a:spcPct val="100000"/>
              </a:lnSpc>
            </a:pPr>
            <a:r>
              <a:rPr lang="sk-SK" sz="2800" dirty="0"/>
              <a:t>½		jedna polovica, jedna lomené dvomi</a:t>
            </a:r>
          </a:p>
          <a:p>
            <a:pPr algn="just">
              <a:lnSpc>
                <a:spcPct val="100000"/>
              </a:lnSpc>
            </a:pPr>
            <a:r>
              <a:rPr lang="sk-SK" sz="2800" dirty="0"/>
              <a:t>5/8		päť osmín, päť lomené ôsmimi</a:t>
            </a:r>
          </a:p>
        </p:txBody>
      </p:sp>
    </p:spTree>
    <p:extLst>
      <p:ext uri="{BB962C8B-B14F-4D97-AF65-F5344CB8AC3E}">
        <p14:creationId xmlns:p14="http://schemas.microsoft.com/office/powerpoint/2010/main" val="1771020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buľa 16: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490_TF02804846_TF02804846" id="{546E4A6D-C2E1-4394-AB5E-362C1A2E574A}" vid="{60A27FB8-6423-4E71-894D-6912FB20A5FB}"/>
    </a:ext>
  </a:extLst>
</a:theme>
</file>

<file path=ppt/theme/theme2.xml><?xml version="1.0" encoding="utf-8"?>
<a:theme xmlns:a="http://schemas.openxmlformats.org/drawingml/2006/main" name="Motív balíka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balíka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Vzdelávacia prezentácia s kriedovou tabuľou (širokouhlá)</Template>
  <TotalTime>1077</TotalTime>
  <Words>1446</Words>
  <Application>Microsoft Office PowerPoint</Application>
  <PresentationFormat>Vlastná</PresentationFormat>
  <Paragraphs>110</Paragraphs>
  <Slides>16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16</vt:i4>
      </vt:variant>
    </vt:vector>
  </HeadingPairs>
  <TitlesOfParts>
    <vt:vector size="20" baseType="lpstr">
      <vt:lpstr>Arial</vt:lpstr>
      <vt:lpstr>Consolas</vt:lpstr>
      <vt:lpstr>Corbel</vt:lpstr>
      <vt:lpstr>Tabuľa 16:9</vt:lpstr>
      <vt:lpstr>Číslovky</vt:lpstr>
      <vt:lpstr>Číslovky </vt:lpstr>
      <vt:lpstr>Delenie</vt:lpstr>
      <vt:lpstr>Základné číslovky</vt:lpstr>
      <vt:lpstr>Základné číslovky</vt:lpstr>
      <vt:lpstr>Základné číslovky</vt:lpstr>
      <vt:lpstr>Základné číslovky</vt:lpstr>
      <vt:lpstr>Základné číslovky</vt:lpstr>
      <vt:lpstr>Základné číslovky</vt:lpstr>
      <vt:lpstr>Skupinové číslovky</vt:lpstr>
      <vt:lpstr>Radové číslovky</vt:lpstr>
      <vt:lpstr>Radové číslovky</vt:lpstr>
      <vt:lpstr>Druhové číslovky</vt:lpstr>
      <vt:lpstr>Násobné číslovky</vt:lpstr>
      <vt:lpstr>Násobné číslovky</vt:lpstr>
      <vt:lpstr>Neurčité číslovky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Číslovky</dc:title>
  <dc:creator>ziak</dc:creator>
  <cp:lastModifiedBy>Uzivatel</cp:lastModifiedBy>
  <cp:revision>38</cp:revision>
  <dcterms:created xsi:type="dcterms:W3CDTF">2020-01-11T19:08:12Z</dcterms:created>
  <dcterms:modified xsi:type="dcterms:W3CDTF">2022-12-20T10:14:42Z</dcterms:modified>
</cp:coreProperties>
</file>