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17.jpeg" ContentType="image/jpeg"/>
  <Override PartName="/ppt/media/image3.png" ContentType="image/png"/>
  <Override PartName="/ppt/media/image9.jpeg" ContentType="image/jpeg"/>
  <Override PartName="/ppt/media/image5.png" ContentType="image/png"/>
  <Override PartName="/ppt/media/image8.jpeg" ContentType="image/jpeg"/>
  <Override PartName="/ppt/media/image6.png" ContentType="image/png"/>
  <Override PartName="/ppt/media/image34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png" ContentType="image/png"/>
  <Override PartName="/ppt/media/image25.jpeg" ContentType="image/jpeg"/>
  <Override PartName="/ppt/media/image26.jpeg" ContentType="image/jpeg"/>
  <Override PartName="/ppt/media/image27.jpeg" ContentType="image/jpeg"/>
  <Override PartName="/ppt/media/image28.png" ContentType="image/pn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png" ContentType="image/pn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k-SK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74616"/>
              </a:gs>
            </a:gsLst>
            <a:path path="rect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6" descr="CoverOverlay.png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360360" y="616140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318DBFD-3B54-4EA9-AA80-EEC7F87E1739}" type="datetime">
              <a:rPr b="0" lang="sk-SK" sz="1200" spc="-1" strike="noStrike">
                <a:solidFill>
                  <a:srgbClr val="ece9c6"/>
                </a:solidFill>
                <a:latin typeface="Book Antiqua"/>
              </a:rPr>
              <a:t>20. 1. 2022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16140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sk-SK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639120" y="616140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2FA41EA-2DFF-40A6-819A-2CC2B3B31D10}" type="slidenum">
              <a:rPr b="0" lang="sk-SK" sz="1200" spc="-1" strike="noStrike">
                <a:solidFill>
                  <a:srgbClr val="ece9c6"/>
                </a:solidFill>
                <a:latin typeface="Book Antiqua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193760" y="2887560"/>
            <a:ext cx="6779160" cy="913320"/>
            <a:chOff x="1193760" y="2887560"/>
            <a:chExt cx="6779160" cy="913320"/>
          </a:xfrm>
        </p:grpSpPr>
        <p:sp>
          <p:nvSpPr>
            <p:cNvPr id="6" name="CustomShape 6"/>
            <p:cNvSpPr/>
            <p:nvPr/>
          </p:nvSpPr>
          <p:spPr>
            <a:xfrm>
              <a:off x="4173480" y="2887560"/>
              <a:ext cx="866880" cy="913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5400" spc="-1" strike="noStrike">
                  <a:solidFill>
                    <a:srgbClr val="e1dca5"/>
                  </a:solidFill>
                  <a:latin typeface="Wingdings"/>
                </a:rPr>
                <a:t></a:t>
              </a:r>
              <a:endParaRPr b="0" lang="sk-SK" sz="5400" spc="-1" strike="noStrike">
                <a:latin typeface="Arial"/>
              </a:endParaRPr>
            </a:p>
          </p:txBody>
        </p:sp>
        <p:sp>
          <p:nvSpPr>
            <p:cNvPr id="7" name="Line 7"/>
            <p:cNvSpPr/>
            <p:nvPr/>
          </p:nvSpPr>
          <p:spPr>
            <a:xfrm flipH="1" flipV="1">
              <a:off x="1193760" y="3431520"/>
              <a:ext cx="3119760" cy="1440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Line 8"/>
            <p:cNvSpPr/>
            <p:nvPr/>
          </p:nvSpPr>
          <p:spPr>
            <a:xfrm flipH="1" flipV="1">
              <a:off x="4853160" y="3429000"/>
              <a:ext cx="3119760" cy="1440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" name="PlaceHolder 9"/>
          <p:cNvSpPr>
            <a:spLocks noGrp="1"/>
          </p:cNvSpPr>
          <p:nvPr>
            <p:ph type="title"/>
          </p:nvPr>
        </p:nvSpPr>
        <p:spPr>
          <a:xfrm>
            <a:off x="1183320" y="1387800"/>
            <a:ext cx="6777000" cy="173160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sk-SK" sz="5400" spc="-1" strike="noStrike">
                <a:solidFill>
                  <a:srgbClr val="ffffff"/>
                </a:solidFill>
                <a:latin typeface="Book Antiqua"/>
              </a:rPr>
              <a:t>Kliknite sem a upravte štýl predlohy nadpisov.</a:t>
            </a:r>
            <a:endParaRPr b="0" lang="sk-SK" sz="5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solidFill>
                  <a:srgbClr val="ffffff"/>
                </a:solidFill>
                <a:latin typeface="Book Antiqua"/>
              </a:rPr>
              <a:t>Kliknúť na úpravu formátu textu osnovy</a:t>
            </a:r>
            <a:endParaRPr b="0" lang="sk-SK" sz="24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solidFill>
                  <a:srgbClr val="ffffff"/>
                </a:solidFill>
                <a:latin typeface="Book Antiqua"/>
              </a:rPr>
              <a:t>Druhá úroveň</a:t>
            </a:r>
            <a:endParaRPr b="0" lang="sk-SK" sz="2000" spc="-1" strike="noStrike">
              <a:solidFill>
                <a:srgbClr val="ffffff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1800" spc="-1" strike="noStrike">
                <a:solidFill>
                  <a:srgbClr val="ffffff"/>
                </a:solidFill>
                <a:latin typeface="Book Antiqua"/>
              </a:rPr>
              <a:t>Tretia úroveň</a:t>
            </a:r>
            <a:endParaRPr b="0" lang="sk-SK" sz="1800" spc="-1" strike="noStrike">
              <a:solidFill>
                <a:srgbClr val="ffffff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1600" spc="-1" strike="noStrike">
                <a:solidFill>
                  <a:srgbClr val="ffffff"/>
                </a:solidFill>
                <a:latin typeface="Book Antiqua"/>
              </a:rPr>
              <a:t>Štvrtá úroveň osnovy</a:t>
            </a:r>
            <a:endParaRPr b="0" lang="sk-SK" sz="1600" spc="-1" strike="noStrike">
              <a:solidFill>
                <a:srgbClr val="ffffff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ffffff"/>
                </a:solidFill>
                <a:latin typeface="Book Antiqua"/>
              </a:rPr>
              <a:t>Piata úroveň osnovy</a:t>
            </a:r>
            <a:endParaRPr b="0" lang="sk-SK" sz="2000" spc="-1" strike="noStrike">
              <a:solidFill>
                <a:srgbClr val="ffffff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ffffff"/>
                </a:solidFill>
                <a:latin typeface="Book Antiqua"/>
              </a:rPr>
              <a:t>Šiesta úroveň</a:t>
            </a:r>
            <a:endParaRPr b="0" lang="sk-SK" sz="2000" spc="-1" strike="noStrike">
              <a:solidFill>
                <a:srgbClr val="ffffff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ffffff"/>
                </a:solidFill>
                <a:latin typeface="Book Antiqua"/>
              </a:rPr>
              <a:t>Siedma úroveň</a:t>
            </a:r>
            <a:endParaRPr b="0" lang="sk-SK" sz="20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1ca75"/>
              </a:gs>
            </a:gsLst>
            <a:path path="rect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>
            <a:noAutofit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k-SK" sz="2400" spc="-1" strike="noStrike">
                <a:solidFill>
                  <a:srgbClr val="262626"/>
                </a:solidFill>
                <a:latin typeface="Book Antiqua"/>
              </a:rPr>
              <a:t>Kliknite sem a upravte štýly predlohy textu.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  <a:p>
            <a:pPr lvl="1" marL="777240" indent="-365400">
              <a:lnSpc>
                <a:spcPct val="100000"/>
              </a:lnSpc>
              <a:spcBef>
                <a:spcPts val="439"/>
              </a:spcBef>
              <a:buClr>
                <a:srgbClr val="873624"/>
              </a:buClr>
              <a:buFont typeface="Wingdings" charset="2"/>
              <a:buChar char=""/>
            </a:pPr>
            <a:r>
              <a:rPr b="0" lang="sk-SK" sz="2200" spc="-1" strike="noStrike">
                <a:solidFill>
                  <a:srgbClr val="262626"/>
                </a:solidFill>
                <a:latin typeface="Book Antiqua"/>
              </a:rPr>
              <a:t>Druhá úroveň</a:t>
            </a:r>
            <a:endParaRPr b="0" lang="sk-SK" sz="2200" spc="-1" strike="noStrike">
              <a:solidFill>
                <a:srgbClr val="262626"/>
              </a:solidFill>
              <a:latin typeface="Book Antiqua"/>
            </a:endParaRPr>
          </a:p>
          <a:p>
            <a:pPr lvl="2" marL="1143000" indent="-365400">
              <a:lnSpc>
                <a:spcPct val="100000"/>
              </a:lnSpc>
              <a:spcBef>
                <a:spcPts val="400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k-SK" sz="2000" spc="-1" strike="noStrike">
                <a:solidFill>
                  <a:srgbClr val="262626"/>
                </a:solidFill>
                <a:latin typeface="Book Antiqua"/>
              </a:rPr>
              <a:t>Tretia úroveň</a:t>
            </a:r>
            <a:endParaRPr b="0" lang="sk-SK" sz="2000" spc="-1" strike="noStrike">
              <a:solidFill>
                <a:srgbClr val="262626"/>
              </a:solidFill>
              <a:latin typeface="Book Antiqua"/>
            </a:endParaRPr>
          </a:p>
          <a:p>
            <a:pPr lvl="3" marL="1508760" indent="-319680">
              <a:lnSpc>
                <a:spcPct val="100000"/>
              </a:lnSpc>
              <a:spcBef>
                <a:spcPts val="360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k-SK" sz="1800" spc="-1" strike="noStrike">
                <a:solidFill>
                  <a:srgbClr val="262626"/>
                </a:solidFill>
                <a:latin typeface="Book Antiqua"/>
              </a:rPr>
              <a:t>Štvrtá úroveň</a:t>
            </a:r>
            <a:endParaRPr b="0" lang="sk-SK" sz="1800" spc="-1" strike="noStrike">
              <a:solidFill>
                <a:srgbClr val="262626"/>
              </a:solidFill>
              <a:latin typeface="Book Antiqua"/>
            </a:endParaRPr>
          </a:p>
          <a:p>
            <a:pPr lvl="4" marL="1828800" indent="-319680">
              <a:lnSpc>
                <a:spcPct val="100000"/>
              </a:lnSpc>
              <a:spcBef>
                <a:spcPts val="320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k-SK" sz="1600" spc="-1" strike="noStrike">
                <a:solidFill>
                  <a:srgbClr val="262626"/>
                </a:solidFill>
                <a:latin typeface="Book Antiqua"/>
              </a:rPr>
              <a:t>Piata úroveň</a:t>
            </a:r>
            <a:endParaRPr b="0" lang="sk-SK" sz="16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/>
          </p:nvPr>
        </p:nvSpPr>
        <p:spPr>
          <a:xfrm>
            <a:off x="360360" y="616140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34468DC-AB99-4601-906C-81992993DE25}" type="datetime">
              <a:rPr b="0" lang="sk-SK" sz="1200" spc="-1" strike="noStrike">
                <a:solidFill>
                  <a:srgbClr val="895d1d"/>
                </a:solidFill>
                <a:latin typeface="Book Antiqua"/>
              </a:rPr>
              <a:t>20. 1. 2022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/>
          </p:nvPr>
        </p:nvSpPr>
        <p:spPr>
          <a:xfrm>
            <a:off x="3124080" y="616140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sk-SK" sz="2400" spc="-1" strike="noStrike"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/>
          </p:nvPr>
        </p:nvSpPr>
        <p:spPr>
          <a:xfrm>
            <a:off x="6639120" y="616140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86CFE6E-1493-490D-B4F0-EE9D8694D73C}" type="slidenum">
              <a:rPr b="0" lang="sk-SK" sz="1200" spc="-1" strike="noStrike">
                <a:solidFill>
                  <a:srgbClr val="895d1d"/>
                </a:solidFill>
                <a:latin typeface="Book Antiqua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5400" spc="-1" strike="noStrike">
                <a:solidFill>
                  <a:srgbClr val="895d1d"/>
                </a:solidFill>
                <a:latin typeface="Book Antiqua"/>
              </a:rPr>
              <a:t>Kliknite sem a upravte štýl predlohy nadpisov.</a:t>
            </a:r>
            <a:endParaRPr b="0" lang="sk-SK" sz="5400" spc="-1" strike="noStrike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53" name="Group 7"/>
          <p:cNvGrpSpPr/>
          <p:nvPr/>
        </p:nvGrpSpPr>
        <p:grpSpPr>
          <a:xfrm>
            <a:off x="1172520" y="1392120"/>
            <a:ext cx="6779160" cy="913320"/>
            <a:chOff x="1172520" y="1392120"/>
            <a:chExt cx="6779160" cy="913320"/>
          </a:xfrm>
        </p:grpSpPr>
        <p:sp>
          <p:nvSpPr>
            <p:cNvPr id="54" name="CustomShape 8"/>
            <p:cNvSpPr/>
            <p:nvPr/>
          </p:nvSpPr>
          <p:spPr>
            <a:xfrm>
              <a:off x="4152240" y="1392120"/>
              <a:ext cx="866880" cy="913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5400" spc="-1" strike="noStrike">
                  <a:solidFill>
                    <a:srgbClr val="dba455"/>
                  </a:solidFill>
                  <a:latin typeface="Wingdings"/>
                </a:rPr>
                <a:t></a:t>
              </a:r>
              <a:endParaRPr b="0" lang="sk-SK" sz="5400" spc="-1" strike="noStrike">
                <a:latin typeface="Arial"/>
              </a:endParaRPr>
            </a:p>
          </p:txBody>
        </p:sp>
        <p:sp>
          <p:nvSpPr>
            <p:cNvPr id="55" name="Line 9"/>
            <p:cNvSpPr/>
            <p:nvPr/>
          </p:nvSpPr>
          <p:spPr>
            <a:xfrm flipH="1" flipV="1">
              <a:off x="1172520" y="1936080"/>
              <a:ext cx="3119760" cy="18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" name="Line 10"/>
            <p:cNvSpPr/>
            <p:nvPr/>
          </p:nvSpPr>
          <p:spPr>
            <a:xfrm flipH="1" flipV="1">
              <a:off x="4831920" y="1933200"/>
              <a:ext cx="3119760" cy="144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://www.wikipedia.sk/" TargetMode="External"/><Relationship Id="rId2" Type="http://schemas.openxmlformats.org/officeDocument/2006/relationships/hyperlink" Target="http://www.wikipedia.cz/" TargetMode="External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183320" y="1387800"/>
            <a:ext cx="6777000" cy="1731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sk-SK" sz="5400" spc="-1" strike="noStrike">
                <a:solidFill>
                  <a:srgbClr val="ffffff"/>
                </a:solidFill>
                <a:highlight>
                  <a:srgbClr val="ff0000"/>
                </a:highlight>
                <a:latin typeface="Book Antiqua"/>
              </a:rPr>
              <a:t>Mračná nad Československom</a:t>
            </a:r>
            <a:endParaRPr b="0" lang="sk-SK" sz="5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371600" y="376776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sk-SK" sz="2400" spc="-1" strike="noStrike">
                <a:solidFill>
                  <a:srgbClr val="ffffff"/>
                </a:solidFill>
                <a:latin typeface="Book Antiqua"/>
              </a:rPr>
              <a:t>Vypracoval: Branislav Benčič</a:t>
            </a:r>
            <a:endParaRPr b="0" lang="sk-SK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sk-SK" sz="2400" spc="-1" strike="noStrike">
                <a:solidFill>
                  <a:srgbClr val="ffffff"/>
                </a:solidFill>
                <a:latin typeface="Book Antiqua"/>
              </a:rPr>
              <a:t>Tematický okruh: </a:t>
            </a:r>
            <a:r>
              <a:rPr b="0" i="1" lang="sk-SK" sz="2400" spc="-1" strike="noStrike">
                <a:solidFill>
                  <a:srgbClr val="ffffff"/>
                </a:solidFill>
                <a:latin typeface="Book Antiqua"/>
              </a:rPr>
              <a:t>„Medzivojnová Európa“</a:t>
            </a:r>
            <a:endParaRPr b="0" lang="sk-SK" sz="2400" spc="-1" strike="noStrike">
              <a:latin typeface="Arial"/>
            </a:endParaRPr>
          </a:p>
        </p:txBody>
      </p:sp>
      <p:pic>
        <p:nvPicPr>
          <p:cNvPr id="95" name="Obrázok 3" descr="csrr.jpeg"/>
          <p:cNvPicPr/>
          <p:nvPr/>
        </p:nvPicPr>
        <p:blipFill>
          <a:blip r:embed="rId1"/>
          <a:stretch/>
        </p:blipFill>
        <p:spPr>
          <a:xfrm>
            <a:off x="7072200" y="0"/>
            <a:ext cx="2071440" cy="1499760"/>
          </a:xfrm>
          <a:prstGeom prst="rect">
            <a:avLst/>
          </a:prstGeom>
          <a:ln>
            <a:noFill/>
          </a:ln>
        </p:spPr>
      </p:pic>
      <p:pic>
        <p:nvPicPr>
          <p:cNvPr id="96" name="Obrázok 4" descr="znak csr.png"/>
          <p:cNvPicPr/>
          <p:nvPr/>
        </p:nvPicPr>
        <p:blipFill>
          <a:blip r:embed="rId2"/>
          <a:stretch/>
        </p:blipFill>
        <p:spPr>
          <a:xfrm>
            <a:off x="0" y="0"/>
            <a:ext cx="2095200" cy="1152000"/>
          </a:xfrm>
          <a:prstGeom prst="rect">
            <a:avLst/>
          </a:prstGeom>
          <a:ln>
            <a:noFill/>
          </a:ln>
        </p:spPr>
      </p:pic>
      <p:pic>
        <p:nvPicPr>
          <p:cNvPr id="97" name="Obrázok 5" descr="britska zastava.png"/>
          <p:cNvPicPr/>
          <p:nvPr/>
        </p:nvPicPr>
        <p:blipFill>
          <a:blip r:embed="rId3"/>
          <a:stretch/>
        </p:blipFill>
        <p:spPr>
          <a:xfrm>
            <a:off x="0" y="5929200"/>
            <a:ext cx="1499760" cy="928440"/>
          </a:xfrm>
          <a:prstGeom prst="rect">
            <a:avLst/>
          </a:prstGeom>
          <a:ln>
            <a:noFill/>
          </a:ln>
        </p:spPr>
      </p:pic>
      <p:pic>
        <p:nvPicPr>
          <p:cNvPr id="98" name="Obrázok 6" descr="francuzska zastava.jpeg"/>
          <p:cNvPicPr/>
          <p:nvPr/>
        </p:nvPicPr>
        <p:blipFill>
          <a:blip r:embed="rId4"/>
          <a:stretch/>
        </p:blipFill>
        <p:spPr>
          <a:xfrm>
            <a:off x="2286000" y="5838840"/>
            <a:ext cx="1642680" cy="1018800"/>
          </a:xfrm>
          <a:prstGeom prst="rect">
            <a:avLst/>
          </a:prstGeom>
          <a:ln>
            <a:noFill/>
          </a:ln>
        </p:spPr>
      </p:pic>
      <p:pic>
        <p:nvPicPr>
          <p:cNvPr id="99" name="Obrázok 7" descr="nacisticka vlajka.jpeg"/>
          <p:cNvPicPr/>
          <p:nvPr/>
        </p:nvPicPr>
        <p:blipFill>
          <a:blip r:embed="rId5"/>
          <a:stretch/>
        </p:blipFill>
        <p:spPr>
          <a:xfrm>
            <a:off x="4572000" y="5857920"/>
            <a:ext cx="1714320" cy="999720"/>
          </a:xfrm>
          <a:prstGeom prst="rect">
            <a:avLst/>
          </a:prstGeom>
          <a:ln>
            <a:noFill/>
          </a:ln>
        </p:spPr>
      </p:pic>
      <p:pic>
        <p:nvPicPr>
          <p:cNvPr id="100" name="Obrázok 8" descr="talianska vlajka.jpeg"/>
          <p:cNvPicPr/>
          <p:nvPr/>
        </p:nvPicPr>
        <p:blipFill>
          <a:blip r:embed="rId6"/>
          <a:stretch/>
        </p:blipFill>
        <p:spPr>
          <a:xfrm>
            <a:off x="7286760" y="5929200"/>
            <a:ext cx="1856880" cy="928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k-SK" sz="2400" spc="-1" strike="noStrike" u="sng">
                <a:solidFill>
                  <a:srgbClr val="262626"/>
                </a:solidFill>
                <a:uFillTx/>
                <a:latin typeface="Book Antiqua"/>
              </a:rPr>
              <a:t>Požiadavky Nemecka </a:t>
            </a:r>
            <a:r>
              <a:rPr b="0" lang="sk-SK" sz="2400" spc="-1" strike="noStrike">
                <a:solidFill>
                  <a:srgbClr val="262626"/>
                </a:solidFill>
                <a:latin typeface="Book Antiqua"/>
              </a:rPr>
              <a:t>mala vyriešiť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00ff00"/>
                </a:highlight>
                <a:latin typeface="Book Antiqua"/>
              </a:rPr>
              <a:t>konferencia v Mníchove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00ff00"/>
                </a:highlight>
                <a:latin typeface="Book Antiqua"/>
              </a:rPr>
              <a:t>, ktorá sa konala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00ff00"/>
                </a:highlight>
                <a:latin typeface="Book Antiqua"/>
              </a:rPr>
              <a:t>29. septembra 1938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00ff00"/>
                </a:highlight>
                <a:latin typeface="Book Antiqua"/>
              </a:rPr>
              <a:t>, kde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sa stretli zástupcovia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Nemecka, Talianska, Veľkej Británie a Francúzska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– Hitler, Mussolini, Chamberlain a Daladier ...tu rozhodli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bez účasti Československa o jeho osude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...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5400" spc="-1" strike="noStrike">
                <a:solidFill>
                  <a:srgbClr val="895d1d"/>
                </a:solidFill>
                <a:highlight>
                  <a:srgbClr val="00ff00"/>
                </a:highlight>
                <a:latin typeface="Book Antiqua"/>
              </a:rPr>
              <a:t>„</a:t>
            </a:r>
            <a:r>
              <a:rPr b="0" lang="sk-SK" sz="5400" spc="-1" strike="noStrike">
                <a:solidFill>
                  <a:srgbClr val="895d1d"/>
                </a:solidFill>
                <a:highlight>
                  <a:srgbClr val="00ff00"/>
                </a:highlight>
                <a:latin typeface="Book Antiqua"/>
              </a:rPr>
              <a:t>O nás bez nás“</a:t>
            </a:r>
            <a:endParaRPr b="0" lang="sk-SK" sz="54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61" name="Obrázok 5" descr="mnichov.jpeg"/>
          <p:cNvPicPr/>
          <p:nvPr/>
        </p:nvPicPr>
        <p:blipFill>
          <a:blip r:embed="rId1"/>
          <a:stretch/>
        </p:blipFill>
        <p:spPr>
          <a:xfrm>
            <a:off x="0" y="4981680"/>
            <a:ext cx="2437920" cy="187596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2467080" y="6488640"/>
            <a:ext cx="607752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Sprava do ľava: Hitler, Mussolini, Chamberlain a Daladier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4077720" y="4857840"/>
            <a:ext cx="4776120" cy="913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„</a:t>
            </a: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O nás bez nás“ sa rozhodlo, že ČSR odstúpi 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pohraničné oblasti Čiech a Moravy, ktoré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boli osídlené etnickými Nemcami Nemecku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64" name="CustomShape 5"/>
          <p:cNvSpPr/>
          <p:nvPr/>
        </p:nvSpPr>
        <p:spPr>
          <a:xfrm rot="5400000">
            <a:off x="4536720" y="4679280"/>
            <a:ext cx="64260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732e1f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5" name="Obrázok 10" descr="britska zastava.png"/>
          <p:cNvPicPr/>
          <p:nvPr/>
        </p:nvPicPr>
        <p:blipFill>
          <a:blip r:embed="rId2"/>
          <a:stretch/>
        </p:blipFill>
        <p:spPr>
          <a:xfrm>
            <a:off x="0" y="0"/>
            <a:ext cx="1690200" cy="738000"/>
          </a:xfrm>
          <a:prstGeom prst="rect">
            <a:avLst/>
          </a:prstGeom>
          <a:ln>
            <a:noFill/>
          </a:ln>
        </p:spPr>
      </p:pic>
      <p:pic>
        <p:nvPicPr>
          <p:cNvPr id="166" name="Obrázok 11" descr="francuzska zastava.jpeg"/>
          <p:cNvPicPr/>
          <p:nvPr/>
        </p:nvPicPr>
        <p:blipFill>
          <a:blip r:embed="rId3"/>
          <a:stretch/>
        </p:blipFill>
        <p:spPr>
          <a:xfrm>
            <a:off x="7429680" y="0"/>
            <a:ext cx="1713960" cy="856800"/>
          </a:xfrm>
          <a:prstGeom prst="rect">
            <a:avLst/>
          </a:prstGeom>
          <a:ln>
            <a:noFill/>
          </a:ln>
        </p:spPr>
      </p:pic>
      <p:pic>
        <p:nvPicPr>
          <p:cNvPr id="167" name="Obrázok 12" descr="nacisticka vlajka.jpeg"/>
          <p:cNvPicPr/>
          <p:nvPr/>
        </p:nvPicPr>
        <p:blipFill>
          <a:blip r:embed="rId4"/>
          <a:stretch/>
        </p:blipFill>
        <p:spPr>
          <a:xfrm>
            <a:off x="7429680" y="928800"/>
            <a:ext cx="1713960" cy="928440"/>
          </a:xfrm>
          <a:prstGeom prst="rect">
            <a:avLst/>
          </a:prstGeom>
          <a:ln>
            <a:noFill/>
          </a:ln>
        </p:spPr>
      </p:pic>
      <p:pic>
        <p:nvPicPr>
          <p:cNvPr id="168" name="Obrázok 13" descr="talianska vlajka.jpeg"/>
          <p:cNvPicPr/>
          <p:nvPr/>
        </p:nvPicPr>
        <p:blipFill>
          <a:blip r:embed="rId5"/>
          <a:stretch/>
        </p:blipFill>
        <p:spPr>
          <a:xfrm>
            <a:off x="0" y="857160"/>
            <a:ext cx="1642680" cy="852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Československá vláda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sa „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mníchovskému diktátu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“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podriadil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a a vydala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pohraničné oblasti bez boja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Wingdings"/>
              </a:rPr>
              <a:t>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stratila tak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nielen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územia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, ale aj veľkú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časť výzbroje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a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pohraničné opevnenia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pic>
        <p:nvPicPr>
          <p:cNvPr id="170" name="Obrázok 3" descr="mnichov 1938 mapa.jpeg"/>
          <p:cNvPicPr/>
          <p:nvPr/>
        </p:nvPicPr>
        <p:blipFill>
          <a:blip r:embed="rId1"/>
          <a:stretch/>
        </p:blipFill>
        <p:spPr>
          <a:xfrm>
            <a:off x="0" y="4429080"/>
            <a:ext cx="3999960" cy="2428560"/>
          </a:xfrm>
          <a:prstGeom prst="rect">
            <a:avLst/>
          </a:prstGeom>
          <a:ln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4025160" y="6488640"/>
            <a:ext cx="3299040" cy="36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Takto vyzerala oklieštená ČSR 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4883760" y="4357800"/>
            <a:ext cx="42775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Správa o mníchovskom diktáte šokovala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občanov ČSR...bola to </a:t>
            </a:r>
            <a:r>
              <a:rPr b="0" lang="sk-SK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Book Antiqua"/>
              </a:rPr>
              <a:t>otvorená zrada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highlight>
                  <a:srgbClr val="00ff00"/>
                </a:highlight>
                <a:latin typeface="Book Antiqua"/>
              </a:rPr>
              <a:t>západných spojencov</a:t>
            </a:r>
            <a:endParaRPr b="0" lang="sk-SK" sz="1800" spc="-1" strike="noStrike">
              <a:latin typeface="Arial"/>
            </a:endParaRPr>
          </a:p>
        </p:txBody>
      </p:sp>
      <p:pic>
        <p:nvPicPr>
          <p:cNvPr id="173" name="Obrázok 6" descr="emil hacha.jpeg"/>
          <p:cNvPicPr/>
          <p:nvPr/>
        </p:nvPicPr>
        <p:blipFill>
          <a:blip r:embed="rId2"/>
          <a:stretch/>
        </p:blipFill>
        <p:spPr>
          <a:xfrm>
            <a:off x="0" y="0"/>
            <a:ext cx="1499760" cy="1785600"/>
          </a:xfrm>
          <a:prstGeom prst="rect">
            <a:avLst/>
          </a:prstGeom>
          <a:ln>
            <a:noFill/>
          </a:ln>
        </p:spPr>
      </p:pic>
      <p:pic>
        <p:nvPicPr>
          <p:cNvPr id="174" name="Obrázok 7" descr="edvard benes.jpeg"/>
          <p:cNvPicPr/>
          <p:nvPr/>
        </p:nvPicPr>
        <p:blipFill>
          <a:blip r:embed="rId3"/>
          <a:stretch/>
        </p:blipFill>
        <p:spPr>
          <a:xfrm>
            <a:off x="7643880" y="0"/>
            <a:ext cx="1499760" cy="1713960"/>
          </a:xfrm>
          <a:prstGeom prst="rect">
            <a:avLst/>
          </a:prstGeom>
          <a:ln>
            <a:noFill/>
          </a:ln>
        </p:spPr>
      </p:pic>
      <p:sp>
        <p:nvSpPr>
          <p:cNvPr id="175" name="CustomShape 4"/>
          <p:cNvSpPr/>
          <p:nvPr/>
        </p:nvSpPr>
        <p:spPr>
          <a:xfrm>
            <a:off x="1506600" y="0"/>
            <a:ext cx="1368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Emil Hácha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prezident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6081840" y="0"/>
            <a:ext cx="15771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Edvard Beneš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prezident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77" name="CustomShape 6"/>
          <p:cNvSpPr/>
          <p:nvPr/>
        </p:nvSpPr>
        <p:spPr>
          <a:xfrm>
            <a:off x="1514160" y="928800"/>
            <a:ext cx="2985120" cy="913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Prevzal prezidentské kreslo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práve po E. Benešovi, 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ktorý abdikoval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k-SK" sz="2400" spc="-1" strike="noStrike">
                <a:solidFill>
                  <a:srgbClr val="262626"/>
                </a:solidFill>
                <a:latin typeface="Book Antiqua"/>
              </a:rPr>
              <a:t>Učebnice dejepisu pre 9. ročník ZŠ od: Dušana Kováča a Róberta Letza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k-SK" sz="2400" spc="-1" strike="noStrike" u="sng">
                <a:solidFill>
                  <a:srgbClr val="fabb00"/>
                </a:solidFill>
                <a:uFillTx/>
                <a:latin typeface="Book Antiqua"/>
                <a:hlinkClick r:id="rId1"/>
              </a:rPr>
              <a:t>www.wikipedia.sk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k-SK" sz="2400" spc="-1" strike="noStrike" u="sng">
                <a:solidFill>
                  <a:srgbClr val="fabb00"/>
                </a:solidFill>
                <a:uFillTx/>
                <a:latin typeface="Book Antiqua"/>
                <a:hlinkClick r:id="rId2"/>
              </a:rPr>
              <a:t>www.wikipedia.cz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5400" spc="-1" strike="noStrike">
                <a:solidFill>
                  <a:srgbClr val="895d1d"/>
                </a:solidFill>
                <a:latin typeface="Book Antiqua"/>
              </a:rPr>
              <a:t>Použitá literatúra a zdroje:</a:t>
            </a:r>
            <a:endParaRPr b="0" lang="sk-SK" sz="54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V roku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1933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sa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v Nemecku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dostáva k moci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Nacistická strana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na čele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s Adolfom Hitlerom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...</a:t>
            </a:r>
            <a:r>
              <a:rPr b="0" lang="sk-SK" sz="2400" spc="-1" strike="noStrike" u="sng">
                <a:solidFill>
                  <a:srgbClr val="262626"/>
                </a:solidFill>
                <a:highlight>
                  <a:srgbClr val="ffff00"/>
                </a:highlight>
                <a:uFillTx/>
                <a:latin typeface="Book Antiqua"/>
              </a:rPr>
              <a:t>Nemecko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otvorene vyjadrovalo svoju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nespokojnosť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s povojnovým usporiadaním Európy =&gt; požadovalo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zjednotenie Nemcov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žijúcich v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okolitých krajinách s Nemeckom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5400" spc="-1" strike="noStrike">
                <a:solidFill>
                  <a:srgbClr val="895d1d"/>
                </a:solidFill>
                <a:latin typeface="Book Antiqua"/>
              </a:rPr>
              <a:t>Hitler preberá moc...</a:t>
            </a:r>
            <a:endParaRPr b="0" lang="sk-SK" sz="54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03" name="Obrázok 3" descr="nacisticka vlajka.jpeg"/>
          <p:cNvPicPr/>
          <p:nvPr/>
        </p:nvPicPr>
        <p:blipFill>
          <a:blip r:embed="rId1"/>
          <a:stretch/>
        </p:blipFill>
        <p:spPr>
          <a:xfrm>
            <a:off x="7358040" y="0"/>
            <a:ext cx="1785600" cy="1142640"/>
          </a:xfrm>
          <a:prstGeom prst="rect">
            <a:avLst/>
          </a:prstGeom>
          <a:ln>
            <a:noFill/>
          </a:ln>
        </p:spPr>
      </p:pic>
      <p:pic>
        <p:nvPicPr>
          <p:cNvPr id="104" name="Obrázok 4" descr="hitler.jpg"/>
          <p:cNvPicPr/>
          <p:nvPr/>
        </p:nvPicPr>
        <p:blipFill>
          <a:blip r:embed="rId2"/>
          <a:stretch/>
        </p:blipFill>
        <p:spPr>
          <a:xfrm>
            <a:off x="0" y="5000760"/>
            <a:ext cx="1928520" cy="1856880"/>
          </a:xfrm>
          <a:prstGeom prst="rect">
            <a:avLst/>
          </a:prstGeom>
          <a:ln>
            <a:noFill/>
          </a:ln>
        </p:spPr>
      </p:pic>
      <p:pic>
        <p:nvPicPr>
          <p:cNvPr id="105" name="Obrázok 7" descr="čsr.jpg"/>
          <p:cNvPicPr/>
          <p:nvPr/>
        </p:nvPicPr>
        <p:blipFill>
          <a:blip r:embed="rId3"/>
          <a:stretch/>
        </p:blipFill>
        <p:spPr>
          <a:xfrm>
            <a:off x="6072120" y="4286160"/>
            <a:ext cx="2793600" cy="1320480"/>
          </a:xfrm>
          <a:prstGeom prst="rect">
            <a:avLst/>
          </a:prstGeom>
          <a:ln>
            <a:noFill/>
          </a:ln>
        </p:spPr>
      </p:pic>
      <p:sp>
        <p:nvSpPr>
          <p:cNvPr id="106" name="CustomShape 3"/>
          <p:cNvSpPr/>
          <p:nvPr/>
        </p:nvSpPr>
        <p:spPr>
          <a:xfrm>
            <a:off x="1942560" y="6211800"/>
            <a:ext cx="2878560" cy="639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sk-SK" sz="1800" spc="-1" strike="noStrike">
                <a:solidFill>
                  <a:srgbClr val="000000"/>
                </a:solidFill>
                <a:latin typeface="Book Antiqua"/>
              </a:rPr>
              <a:t>Hitler s</a:t>
            </a: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a netajil tým,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že zmení hranice v Európe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5945400" y="5572080"/>
            <a:ext cx="30628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sk-SK" sz="1800" spc="-1" strike="noStrike">
                <a:solidFill>
                  <a:srgbClr val="000000"/>
                </a:solidFill>
                <a:latin typeface="Book Antiqua"/>
              </a:rPr>
              <a:t>Československo</a:t>
            </a: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 sa právom 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cítilo byť ohrozené 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Nemecko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intenzívne zbrojilo a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porušovalo mierové zmluvy,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vyhrážalo sa vojnou...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...na </a:t>
            </a:r>
            <a:r>
              <a:rPr b="0" lang="sk-SK" sz="2400" spc="-1" strike="noStrike" u="sng">
                <a:solidFill>
                  <a:srgbClr val="262626"/>
                </a:solidFill>
                <a:highlight>
                  <a:srgbClr val="ffff00"/>
                </a:highlight>
                <a:uFillTx/>
                <a:latin typeface="Book Antiqua"/>
              </a:rPr>
              <a:t>nemeckých požiadavkách</a:t>
            </a:r>
            <a:r>
              <a:rPr b="1" lang="sk-SK" sz="2400" spc="-1" strike="noStrike" u="sng">
                <a:solidFill>
                  <a:srgbClr val="262626"/>
                </a:solidFill>
                <a:highlight>
                  <a:srgbClr val="ffff00"/>
                </a:highlight>
                <a:uFillTx/>
                <a:latin typeface="Book Antiqua"/>
              </a:rPr>
              <a:t>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sa priživovali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Maďarsko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a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Poľsko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pic>
        <p:nvPicPr>
          <p:cNvPr id="109" name="Obrázok 3" descr="nacisticke nemecko.png"/>
          <p:cNvPicPr/>
          <p:nvPr/>
        </p:nvPicPr>
        <p:blipFill>
          <a:blip r:embed="rId1"/>
          <a:stretch/>
        </p:blipFill>
        <p:spPr>
          <a:xfrm>
            <a:off x="0" y="0"/>
            <a:ext cx="4079160" cy="1999800"/>
          </a:xfrm>
          <a:prstGeom prst="rect">
            <a:avLst/>
          </a:prstGeom>
          <a:ln>
            <a:noFill/>
          </a:ln>
        </p:spPr>
      </p:pic>
      <p:pic>
        <p:nvPicPr>
          <p:cNvPr id="110" name="Obrázok 4" descr="adolf.jpeg"/>
          <p:cNvPicPr/>
          <p:nvPr/>
        </p:nvPicPr>
        <p:blipFill>
          <a:blip r:embed="rId2"/>
          <a:stretch/>
        </p:blipFill>
        <p:spPr>
          <a:xfrm>
            <a:off x="7296120" y="0"/>
            <a:ext cx="1847520" cy="1999800"/>
          </a:xfrm>
          <a:prstGeom prst="rect">
            <a:avLst/>
          </a:prstGeom>
          <a:ln>
            <a:noFill/>
          </a:ln>
        </p:spPr>
      </p:pic>
      <p:pic>
        <p:nvPicPr>
          <p:cNvPr id="111" name="Obrázok 5" descr="madarsko.jpeg"/>
          <p:cNvPicPr/>
          <p:nvPr/>
        </p:nvPicPr>
        <p:blipFill>
          <a:blip r:embed="rId3"/>
          <a:stretch/>
        </p:blipFill>
        <p:spPr>
          <a:xfrm>
            <a:off x="1000080" y="407196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112" name="Obrázok 6" descr="polsko.jpeg"/>
          <p:cNvPicPr/>
          <p:nvPr/>
        </p:nvPicPr>
        <p:blipFill>
          <a:blip r:embed="rId4"/>
          <a:stretch/>
        </p:blipFill>
        <p:spPr>
          <a:xfrm>
            <a:off x="5500800" y="4143240"/>
            <a:ext cx="2619000" cy="159984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 flipH="1" rot="16200000">
            <a:off x="1607400" y="3964680"/>
            <a:ext cx="571320" cy="213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732e1f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3"/>
          <p:cNvSpPr/>
          <p:nvPr/>
        </p:nvSpPr>
        <p:spPr>
          <a:xfrm>
            <a:off x="1857240" y="3786120"/>
            <a:ext cx="4071600" cy="49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732e1f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4"/>
          <p:cNvSpPr/>
          <p:nvPr/>
        </p:nvSpPr>
        <p:spPr>
          <a:xfrm>
            <a:off x="653400" y="5857920"/>
            <a:ext cx="34318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Maďarsko sa stále nevzdávalo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svojho sna o „veľkom Uhorsku“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5159880" y="5786280"/>
            <a:ext cx="3537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Aj Poliaci prejavili záujem o obce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na severe Slovenska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Nemecko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a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Maďarsko </a:t>
            </a:r>
            <a:r>
              <a:rPr b="0" lang="sk-SK" sz="2400" spc="-1" strike="noStrike" u="sng">
                <a:solidFill>
                  <a:srgbClr val="262626"/>
                </a:solidFill>
                <a:highlight>
                  <a:srgbClr val="ffff00"/>
                </a:highlight>
                <a:uFillTx/>
                <a:latin typeface="Book Antiqua"/>
              </a:rPr>
              <a:t>na oslabenie Československa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využívali ich početné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menšiny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a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politické strany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5400" spc="-1" strike="noStrike">
                <a:solidFill>
                  <a:srgbClr val="895d1d"/>
                </a:solidFill>
                <a:latin typeface="Book Antiqua"/>
              </a:rPr>
              <a:t>„</a:t>
            </a:r>
            <a:r>
              <a:rPr b="0" lang="sk-SK" sz="5400" spc="-1" strike="noStrike">
                <a:solidFill>
                  <a:srgbClr val="895d1d"/>
                </a:solidFill>
                <a:latin typeface="Book Antiqua"/>
              </a:rPr>
              <a:t>Oslabovanie“ Československa </a:t>
            </a:r>
            <a:endParaRPr b="0" lang="sk-SK" sz="54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19" name="Obrázok 4" descr="csrr.jpeg"/>
          <p:cNvPicPr/>
          <p:nvPr/>
        </p:nvPicPr>
        <p:blipFill>
          <a:blip r:embed="rId1"/>
          <a:stretch/>
        </p:blipFill>
        <p:spPr>
          <a:xfrm>
            <a:off x="2428920" y="3071880"/>
            <a:ext cx="3857400" cy="184752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6726600" y="5143680"/>
            <a:ext cx="24487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Na Slovensku to 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Bola </a:t>
            </a:r>
            <a:r>
              <a:rPr b="1" lang="sk-SK" sz="1800" spc="-1" strike="noStrike">
                <a:solidFill>
                  <a:srgbClr val="000000"/>
                </a:solidFill>
                <a:latin typeface="Book Antiqua"/>
              </a:rPr>
              <a:t>Karpatonemecká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1800" spc="-1" strike="noStrike">
                <a:solidFill>
                  <a:srgbClr val="000000"/>
                </a:solidFill>
                <a:latin typeface="Book Antiqua"/>
              </a:rPr>
              <a:t>strana</a:t>
            </a:r>
            <a:endParaRPr b="0" lang="sk-SK" sz="1800" spc="-1" strike="noStrike">
              <a:latin typeface="Arial"/>
            </a:endParaRPr>
          </a:p>
        </p:txBody>
      </p:sp>
      <p:pic>
        <p:nvPicPr>
          <p:cNvPr id="121" name="Obrázok 6" descr="nacisticka vlajka.jpeg"/>
          <p:cNvPicPr/>
          <p:nvPr/>
        </p:nvPicPr>
        <p:blipFill>
          <a:blip r:embed="rId2"/>
          <a:stretch/>
        </p:blipFill>
        <p:spPr>
          <a:xfrm>
            <a:off x="8238960" y="5715000"/>
            <a:ext cx="904680" cy="499680"/>
          </a:xfrm>
          <a:prstGeom prst="rect">
            <a:avLst/>
          </a:prstGeom>
          <a:ln>
            <a:noFill/>
          </a:ln>
        </p:spPr>
      </p:pic>
      <p:sp>
        <p:nvSpPr>
          <p:cNvPr id="122" name="CustomShape 4"/>
          <p:cNvSpPr/>
          <p:nvPr/>
        </p:nvSpPr>
        <p:spPr>
          <a:xfrm>
            <a:off x="4370040" y="5500800"/>
            <a:ext cx="25189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Na Slovensku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pôsobila aj </a:t>
            </a:r>
            <a:r>
              <a:rPr b="1" lang="sk-SK" sz="1800" spc="-1" strike="noStrike">
                <a:solidFill>
                  <a:srgbClr val="000000"/>
                </a:solidFill>
                <a:latin typeface="Book Antiqua"/>
              </a:rPr>
              <a:t>Zjednotená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1800" spc="-1" strike="noStrike">
                <a:solidFill>
                  <a:srgbClr val="000000"/>
                </a:solidFill>
                <a:latin typeface="Book Antiqua"/>
              </a:rPr>
              <a:t>maďarská strana  </a:t>
            </a:r>
            <a:endParaRPr b="0" lang="sk-SK" sz="1800" spc="-1" strike="noStrike">
              <a:latin typeface="Arial"/>
            </a:endParaRPr>
          </a:p>
        </p:txBody>
      </p:sp>
      <p:pic>
        <p:nvPicPr>
          <p:cNvPr id="123" name="Obrázok 8" descr="madarsko.jpeg"/>
          <p:cNvPicPr/>
          <p:nvPr/>
        </p:nvPicPr>
        <p:blipFill>
          <a:blip r:embed="rId3"/>
          <a:stretch/>
        </p:blipFill>
        <p:spPr>
          <a:xfrm>
            <a:off x="6429240" y="6072120"/>
            <a:ext cx="809280" cy="514080"/>
          </a:xfrm>
          <a:prstGeom prst="rect">
            <a:avLst/>
          </a:prstGeom>
          <a:ln>
            <a:noFill/>
          </a:ln>
        </p:spPr>
      </p:pic>
      <p:sp>
        <p:nvSpPr>
          <p:cNvPr id="124" name="CustomShape 5"/>
          <p:cNvSpPr/>
          <p:nvPr/>
        </p:nvSpPr>
        <p:spPr>
          <a:xfrm>
            <a:off x="727200" y="5715000"/>
            <a:ext cx="28238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V Čechách sa Hitler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opieral o </a:t>
            </a:r>
            <a:r>
              <a:rPr b="1" lang="sk-SK" sz="1800" spc="-1" strike="noStrike">
                <a:solidFill>
                  <a:srgbClr val="000000"/>
                </a:solidFill>
                <a:latin typeface="Book Antiqua"/>
              </a:rPr>
              <a:t>Sudetonemeckú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1800" spc="-1" strike="noStrike">
                <a:solidFill>
                  <a:srgbClr val="000000"/>
                </a:solidFill>
                <a:latin typeface="Book Antiqua"/>
              </a:rPr>
              <a:t>stranu</a:t>
            </a:r>
            <a:endParaRPr b="0" lang="sk-SK" sz="1800" spc="-1" strike="noStrike">
              <a:latin typeface="Arial"/>
            </a:endParaRPr>
          </a:p>
        </p:txBody>
      </p:sp>
      <p:pic>
        <p:nvPicPr>
          <p:cNvPr id="125" name="Obrázok 10" descr="nacisticka vlajka.jpeg"/>
          <p:cNvPicPr/>
          <p:nvPr/>
        </p:nvPicPr>
        <p:blipFill>
          <a:blip r:embed="rId4"/>
          <a:stretch/>
        </p:blipFill>
        <p:spPr>
          <a:xfrm>
            <a:off x="2571840" y="6357960"/>
            <a:ext cx="904680" cy="499680"/>
          </a:xfrm>
          <a:prstGeom prst="rect">
            <a:avLst/>
          </a:prstGeom>
          <a:ln>
            <a:noFill/>
          </a:ln>
        </p:spPr>
      </p:pic>
      <p:sp>
        <p:nvSpPr>
          <p:cNvPr id="126" name="CustomShape 6"/>
          <p:cNvSpPr/>
          <p:nvPr/>
        </p:nvSpPr>
        <p:spPr>
          <a:xfrm flipV="1" rot="16200000">
            <a:off x="4250880" y="4893480"/>
            <a:ext cx="1428480" cy="35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732e1f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7"/>
          <p:cNvSpPr/>
          <p:nvPr/>
        </p:nvSpPr>
        <p:spPr>
          <a:xfrm rot="10800000">
            <a:off x="5001120" y="4286160"/>
            <a:ext cx="2142720" cy="99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732e1f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8"/>
          <p:cNvSpPr/>
          <p:nvPr/>
        </p:nvSpPr>
        <p:spPr>
          <a:xfrm flipH="1" flipV="1" rot="5400000">
            <a:off x="1964160" y="4535640"/>
            <a:ext cx="1928520" cy="57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732e1f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9"/>
          <p:cNvSpPr/>
          <p:nvPr/>
        </p:nvSpPr>
        <p:spPr>
          <a:xfrm>
            <a:off x="6080760" y="6488640"/>
            <a:ext cx="1750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sk-SK" sz="1800" spc="-1" strike="noStrike">
                <a:solidFill>
                  <a:srgbClr val="000000"/>
                </a:solidFill>
                <a:latin typeface="Book Antiqua"/>
              </a:rPr>
              <a:t>János Eszterházy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30" name="CustomShape 10"/>
          <p:cNvSpPr/>
          <p:nvPr/>
        </p:nvSpPr>
        <p:spPr>
          <a:xfrm>
            <a:off x="865800" y="6488640"/>
            <a:ext cx="1661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sk-SK" sz="1800" spc="-1" strike="noStrike">
                <a:solidFill>
                  <a:srgbClr val="000000"/>
                </a:solidFill>
                <a:latin typeface="Book Antiqua"/>
              </a:rPr>
              <a:t>Konrad Henlein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Československo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sa nazdávalo, že v prípade vojenského útoku nájde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pomoc u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svojich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spojencov: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Book Antiqua"/>
              <a:buAutoNum type="arabicPeriod"/>
            </a:pP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Francúzsko 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Book Antiqua"/>
              <a:buAutoNum type="arabicPeriod"/>
            </a:pPr>
            <a:r>
              <a:rPr b="0" lang="sk-SK" sz="2400" spc="-1" strike="noStrike">
                <a:solidFill>
                  <a:srgbClr val="ff0000"/>
                </a:solidFill>
                <a:highlight>
                  <a:srgbClr val="ffff00"/>
                </a:highlight>
                <a:latin typeface="Book Antiqua"/>
              </a:rPr>
              <a:t>Sovietsky Zväz 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Book Antiqua"/>
              <a:buAutoNum type="arabicPeriod"/>
            </a:pP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Juhosláviu 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  <a:p>
            <a:pPr marL="457200" indent="-45684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Book Antiqua"/>
              <a:buAutoNum type="arabicPeriod"/>
            </a:pP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Rumunsko 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5400" spc="-1" strike="noStrike">
                <a:solidFill>
                  <a:srgbClr val="895d1d"/>
                </a:solidFill>
                <a:latin typeface="Book Antiqua"/>
              </a:rPr>
              <a:t>Spojenci Československa</a:t>
            </a:r>
            <a:endParaRPr b="0" lang="sk-SK" sz="5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4535640" y="3571920"/>
            <a:ext cx="4411800" cy="913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Československo malo s týmito štátmi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spojenecké zmluvy a dohody o vzájomnej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vojenskej pomoci...</a:t>
            </a:r>
            <a:endParaRPr b="0" lang="sk-SK" sz="1800" spc="-1" strike="noStrike">
              <a:latin typeface="Arial"/>
            </a:endParaRPr>
          </a:p>
        </p:txBody>
      </p:sp>
      <p:pic>
        <p:nvPicPr>
          <p:cNvPr id="134" name="Obrázok 4" descr="mala dohoda.jpeg"/>
          <p:cNvPicPr/>
          <p:nvPr/>
        </p:nvPicPr>
        <p:blipFill>
          <a:blip r:embed="rId1"/>
          <a:stretch/>
        </p:blipFill>
        <p:spPr>
          <a:xfrm>
            <a:off x="0" y="4943520"/>
            <a:ext cx="2381040" cy="1914120"/>
          </a:xfrm>
          <a:prstGeom prst="rect">
            <a:avLst/>
          </a:prstGeom>
          <a:ln>
            <a:noFill/>
          </a:ln>
        </p:spPr>
      </p:pic>
      <p:sp>
        <p:nvSpPr>
          <p:cNvPr id="135" name="CustomShape 4"/>
          <p:cNvSpPr/>
          <p:nvPr/>
        </p:nvSpPr>
        <p:spPr>
          <a:xfrm>
            <a:off x="2314800" y="5934600"/>
            <a:ext cx="5688720" cy="913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sk-SK" sz="1800" spc="-1" strike="noStrike">
                <a:solidFill>
                  <a:srgbClr val="000000"/>
                </a:solidFill>
                <a:latin typeface="Book Antiqua"/>
              </a:rPr>
              <a:t>Malá dohoda (1921) </a:t>
            </a: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– spojenecká zmluva medzi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 </a:t>
            </a:r>
            <a:r>
              <a:rPr b="1" lang="sk-SK" sz="1800" spc="-1" strike="noStrike">
                <a:solidFill>
                  <a:srgbClr val="000000"/>
                </a:solidFill>
                <a:latin typeface="Book Antiqua"/>
              </a:rPr>
              <a:t>ČSR, Rumunskom </a:t>
            </a: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a J</a:t>
            </a:r>
            <a:r>
              <a:rPr b="1" lang="sk-SK" sz="1800" spc="-1" strike="noStrike">
                <a:solidFill>
                  <a:srgbClr val="000000"/>
                </a:solidFill>
                <a:latin typeface="Book Antiqua"/>
              </a:rPr>
              <a:t>uhosláviou proti Maďarskému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1800" spc="-1" strike="noStrike">
                <a:solidFill>
                  <a:srgbClr val="000000"/>
                </a:solidFill>
                <a:latin typeface="Book Antiqua"/>
              </a:rPr>
              <a:t>revizionizmu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36" name="CustomShape 5"/>
          <p:cNvSpPr/>
          <p:nvPr/>
        </p:nvSpPr>
        <p:spPr>
          <a:xfrm rot="10800000">
            <a:off x="1786320" y="6001200"/>
            <a:ext cx="928440" cy="70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732e1f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k-SK" sz="2400" spc="-1" strike="noStrike" u="sng">
                <a:solidFill>
                  <a:srgbClr val="262626"/>
                </a:solidFill>
                <a:highlight>
                  <a:srgbClr val="ffff00"/>
                </a:highlight>
                <a:uFillTx/>
                <a:latin typeface="Book Antiqua"/>
              </a:rPr>
              <a:t>Situácia v Československu sa ešte zhoršila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keď si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Nemecko „násilne“ pripojilo Rakúsko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v marci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1938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Wingdings"/>
              </a:rPr>
              <a:t>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Nemecko sa stalo priamym susedom ČSR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5400" spc="-1" strike="noStrike">
                <a:solidFill>
                  <a:srgbClr val="895d1d"/>
                </a:solidFill>
                <a:latin typeface="Book Antiqua"/>
              </a:rPr>
              <a:t>Anšlus Rakúska</a:t>
            </a:r>
            <a:endParaRPr b="0" lang="sk-SK" sz="54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39" name="Obrázok 3" descr="rakusko.jpeg"/>
          <p:cNvPicPr/>
          <p:nvPr/>
        </p:nvPicPr>
        <p:blipFill>
          <a:blip r:embed="rId1"/>
          <a:stretch/>
        </p:blipFill>
        <p:spPr>
          <a:xfrm>
            <a:off x="7000920" y="0"/>
            <a:ext cx="2142720" cy="1638000"/>
          </a:xfrm>
          <a:prstGeom prst="rect">
            <a:avLst/>
          </a:prstGeom>
          <a:ln>
            <a:noFill/>
          </a:ln>
        </p:spPr>
      </p:pic>
      <p:pic>
        <p:nvPicPr>
          <p:cNvPr id="140" name="Obrázok 4" descr="anslus rakuska.jpg"/>
          <p:cNvPicPr/>
          <p:nvPr/>
        </p:nvPicPr>
        <p:blipFill>
          <a:blip r:embed="rId2"/>
          <a:stretch/>
        </p:blipFill>
        <p:spPr>
          <a:xfrm>
            <a:off x="642960" y="3929040"/>
            <a:ext cx="1642680" cy="1856880"/>
          </a:xfrm>
          <a:prstGeom prst="rect">
            <a:avLst/>
          </a:prstGeom>
          <a:ln>
            <a:noFill/>
          </a:ln>
        </p:spPr>
      </p:pic>
      <p:sp>
        <p:nvSpPr>
          <p:cNvPr id="141" name="CustomShape 3"/>
          <p:cNvSpPr/>
          <p:nvPr/>
        </p:nvSpPr>
        <p:spPr>
          <a:xfrm>
            <a:off x="2508120" y="4643280"/>
            <a:ext cx="4888800" cy="639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Na hlasovacom lístku bola otázka: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„</a:t>
            </a: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súhlasíte s pripojením Rakúska k Nemecku?“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 flipV="1" rot="10800000">
            <a:off x="1857600" y="4785840"/>
            <a:ext cx="1142640" cy="28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732e1f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k-SK" sz="2400" spc="-1" strike="noStrike" u="sng">
                <a:solidFill>
                  <a:srgbClr val="262626"/>
                </a:solidFill>
                <a:highlight>
                  <a:srgbClr val="ffff00"/>
                </a:highlight>
                <a:uFillTx/>
                <a:latin typeface="Book Antiqua"/>
              </a:rPr>
              <a:t>Československá republika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sa pripravovala na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obranu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...mala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modrene vyzbrojenú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a dobre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vycvičenú armádu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Wingdings"/>
              </a:rPr>
              <a:t>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na hraniciach s Nemeckom vyrástli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betónové opevnenia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podľa francúzskeho vzoru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Na Slovensku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vzniklo viacero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nových tovární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Wingdings"/>
              </a:rPr>
              <a:t>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</a:t>
            </a:r>
            <a:r>
              <a:rPr b="0" lang="sk-SK" sz="2400" spc="-1" strike="noStrike" u="sng">
                <a:solidFill>
                  <a:srgbClr val="262626"/>
                </a:solidFill>
                <a:highlight>
                  <a:srgbClr val="ffff00"/>
                </a:highlight>
                <a:uFillTx/>
                <a:latin typeface="Book Antiqua"/>
              </a:rPr>
              <a:t>zbrane, munícia, vojenský materiál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...=&gt;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spriemyselňovanie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Slovenska...Považská Bystrica, Dubnica nad Váhom...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5400" spc="-1" strike="noStrike">
                <a:solidFill>
                  <a:srgbClr val="895d1d"/>
                </a:solidFill>
                <a:latin typeface="Book Antiqua"/>
              </a:rPr>
              <a:t>Príprava krajiny na vojnu</a:t>
            </a:r>
            <a:endParaRPr b="0" lang="sk-SK" sz="54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45" name="Obrázok 4" descr="znak csr.png"/>
          <p:cNvPicPr/>
          <p:nvPr/>
        </p:nvPicPr>
        <p:blipFill>
          <a:blip r:embed="rId1"/>
          <a:stretch/>
        </p:blipFill>
        <p:spPr>
          <a:xfrm>
            <a:off x="7500960" y="428760"/>
            <a:ext cx="2095200" cy="1152000"/>
          </a:xfrm>
          <a:prstGeom prst="rect">
            <a:avLst/>
          </a:prstGeom>
          <a:ln>
            <a:noFill/>
          </a:ln>
        </p:spPr>
      </p:pic>
      <p:pic>
        <p:nvPicPr>
          <p:cNvPr id="146" name="Obrázok 5" descr="hranicne opevnenia.jpeg"/>
          <p:cNvPicPr/>
          <p:nvPr/>
        </p:nvPicPr>
        <p:blipFill>
          <a:blip r:embed="rId2"/>
          <a:stretch/>
        </p:blipFill>
        <p:spPr>
          <a:xfrm>
            <a:off x="0" y="5781600"/>
            <a:ext cx="4228920" cy="1076040"/>
          </a:xfrm>
          <a:prstGeom prst="rect">
            <a:avLst/>
          </a:prstGeom>
          <a:ln>
            <a:noFill/>
          </a:ln>
        </p:spPr>
      </p:pic>
      <p:pic>
        <p:nvPicPr>
          <p:cNvPr id="147" name="Obrázok 6" descr="opevnenie.jpeg"/>
          <p:cNvPicPr/>
          <p:nvPr/>
        </p:nvPicPr>
        <p:blipFill>
          <a:blip r:embed="rId3"/>
          <a:stretch/>
        </p:blipFill>
        <p:spPr>
          <a:xfrm>
            <a:off x="6429240" y="5572080"/>
            <a:ext cx="2714400" cy="1285560"/>
          </a:xfrm>
          <a:prstGeom prst="rect">
            <a:avLst/>
          </a:prstGeom>
          <a:ln>
            <a:noFill/>
          </a:ln>
        </p:spPr>
      </p:pic>
      <p:sp>
        <p:nvSpPr>
          <p:cNvPr id="148" name="CustomShape 3"/>
          <p:cNvSpPr/>
          <p:nvPr/>
        </p:nvSpPr>
        <p:spPr>
          <a:xfrm>
            <a:off x="4226400" y="6143760"/>
            <a:ext cx="2080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Bunkre a betónové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opevnenia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Francúzsko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v priebehu roka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1938 dospelo k záveru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,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že nie je také silné, aby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dodržalo spojeneckú zmluvu s Československom a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riskovalo vojnu s Nemeckom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...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Spolu s Veľkou Britániou ponúkli Československu tzv. </a:t>
            </a:r>
            <a:r>
              <a:rPr b="1" lang="sk-SK" sz="2400" spc="-1" strike="noStrike">
                <a:solidFill>
                  <a:srgbClr val="ff0000"/>
                </a:solidFill>
                <a:highlight>
                  <a:srgbClr val="ffff00"/>
                </a:highlight>
                <a:latin typeface="Book Antiqua"/>
              </a:rPr>
              <a:t>anglo – francúzsky plán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=&gt; odstúpenie území obývaných nad 50% nemeckou menšinou Nemecku,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ale Hitler nesúhlasil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5400" spc="-1" strike="noStrike">
                <a:solidFill>
                  <a:srgbClr val="895d1d"/>
                </a:solidFill>
                <a:latin typeface="Book Antiqua"/>
              </a:rPr>
              <a:t>Anglo – Francúzsky plán</a:t>
            </a:r>
            <a:endParaRPr b="0" lang="sk-SK" sz="54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51" name="Obrázok 3" descr="francuzska zastava.jpeg"/>
          <p:cNvPicPr/>
          <p:nvPr/>
        </p:nvPicPr>
        <p:blipFill>
          <a:blip r:embed="rId1"/>
          <a:stretch/>
        </p:blipFill>
        <p:spPr>
          <a:xfrm>
            <a:off x="0" y="0"/>
            <a:ext cx="1523520" cy="1018800"/>
          </a:xfrm>
          <a:prstGeom prst="rect">
            <a:avLst/>
          </a:prstGeom>
          <a:ln>
            <a:noFill/>
          </a:ln>
        </p:spPr>
      </p:pic>
      <p:pic>
        <p:nvPicPr>
          <p:cNvPr id="152" name="Obrázok 4" descr="britska zastava.png"/>
          <p:cNvPicPr/>
          <p:nvPr/>
        </p:nvPicPr>
        <p:blipFill>
          <a:blip r:embed="rId2"/>
          <a:stretch/>
        </p:blipFill>
        <p:spPr>
          <a:xfrm>
            <a:off x="7643880" y="0"/>
            <a:ext cx="1499760" cy="1047240"/>
          </a:xfrm>
          <a:prstGeom prst="rect">
            <a:avLst/>
          </a:prstGeom>
          <a:ln>
            <a:noFill/>
          </a:ln>
        </p:spPr>
      </p:pic>
      <p:pic>
        <p:nvPicPr>
          <p:cNvPr id="153" name="Obrázok 5" descr="adolf.jpeg"/>
          <p:cNvPicPr/>
          <p:nvPr/>
        </p:nvPicPr>
        <p:blipFill>
          <a:blip r:embed="rId3"/>
          <a:stretch/>
        </p:blipFill>
        <p:spPr>
          <a:xfrm>
            <a:off x="7296120" y="4776840"/>
            <a:ext cx="1847520" cy="2080800"/>
          </a:xfrm>
          <a:prstGeom prst="rect">
            <a:avLst/>
          </a:prstGeom>
          <a:ln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3519720" y="5380560"/>
            <a:ext cx="3721320" cy="1461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Hitler sa cítil zaskočený tým, že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československá vláda prijala 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anglo – francúzsky plán...on sám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nemal záujem na tom, aby k nemu </a:t>
            </a:r>
            <a:endParaRPr b="0" lang="sk-SK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Book Antiqua"/>
              </a:rPr>
              <a:t>pristúpila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Občania ČSR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boli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odhodlaní brániť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svoju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krajin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u...svoje odhodlanie preukázali hlavne pri všeobecnej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mobilizácii v septembri 1938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...odhodlanie však nestačilo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Wingdings"/>
              </a:rPr>
              <a:t>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Československo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nemalo dosť síl, aby sa samo ubránilo pred agresiou 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Wingdings"/>
              </a:rPr>
              <a:t>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opustili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ho</a:t>
            </a:r>
            <a:r>
              <a:rPr b="1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 aj spojenci</a:t>
            </a:r>
            <a:r>
              <a:rPr b="0" lang="sk-SK" sz="2400" spc="-1" strike="noStrike">
                <a:solidFill>
                  <a:srgbClr val="262626"/>
                </a:solidFill>
                <a:highlight>
                  <a:srgbClr val="ffff00"/>
                </a:highlight>
                <a:latin typeface="Book Antiqua"/>
              </a:rPr>
              <a:t>, ktorí dúfali, že sa takto vyhnú vojne s Nemeckom...</a:t>
            </a:r>
            <a:endParaRPr b="0" lang="sk-SK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5400" spc="-1" strike="noStrike">
                <a:solidFill>
                  <a:srgbClr val="895d1d"/>
                </a:solidFill>
                <a:latin typeface="Book Antiqua"/>
              </a:rPr>
              <a:t>Obrana krajiny...</a:t>
            </a:r>
            <a:endParaRPr b="0" lang="sk-SK" sz="54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57" name="Obrázok 3" descr="opevnania na hraniciach csr.jpeg"/>
          <p:cNvPicPr/>
          <p:nvPr/>
        </p:nvPicPr>
        <p:blipFill>
          <a:blip r:embed="rId1"/>
          <a:stretch/>
        </p:blipFill>
        <p:spPr>
          <a:xfrm>
            <a:off x="0" y="5124600"/>
            <a:ext cx="2638080" cy="1733040"/>
          </a:xfrm>
          <a:prstGeom prst="rect">
            <a:avLst/>
          </a:prstGeom>
          <a:ln>
            <a:noFill/>
          </a:ln>
        </p:spPr>
      </p:pic>
      <p:pic>
        <p:nvPicPr>
          <p:cNvPr id="158" name="Obrázok 4" descr="opevnenie.jpeg"/>
          <p:cNvPicPr/>
          <p:nvPr/>
        </p:nvPicPr>
        <p:blipFill>
          <a:blip r:embed="rId2"/>
          <a:stretch/>
        </p:blipFill>
        <p:spPr>
          <a:xfrm>
            <a:off x="6429240" y="5172120"/>
            <a:ext cx="2714400" cy="1685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Kultúrny rozlet Slovenska</Template>
  <TotalTime>847</TotalTime>
  <Application>LibreOffice/6.4.2.2$Windows_X86_64 LibreOffice_project/4e471d8c02c9c90f512f7f9ead8875b57fcb1ec3</Application>
  <Words>620</Words>
  <Paragraphs>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2012-12-08T06:57:33Z</dcterms:created>
  <dc:creator>Valued Acer Customer</dc:creator>
  <dc:description/>
  <dc:language>sk-SK</dc:language>
  <cp:lastModifiedBy>Mgr. Branislav Benčič</cp:lastModifiedBy>
  <dcterms:modified xsi:type="dcterms:W3CDTF">2021-12-12T11:29:34Z</dcterms:modified>
  <cp:revision>74</cp:revision>
  <dc:subject/>
  <dc:title>Snímka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Prezentácia na obrazovke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