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70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9620-BFF3-4923-B0BE-57E32DFECD77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6E70-BB71-4D3B-BC4A-11C69351C6E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hyperlink" Target="https://www.youtube.com/watch?v=xfn55b8YDpY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772400" cy="222726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Pamodaj</a:t>
            </a:r>
            <a:r>
              <a:rPr lang="sk-SK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šťastia</a:t>
            </a:r>
            <a:br>
              <a:rPr lang="sk-SK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sk-SK" b="1" dirty="0">
                <a:latin typeface="Comic Sans MS" pitchFamily="66" charset="0"/>
              </a:rPr>
              <a:t>Milan </a:t>
            </a:r>
            <a:r>
              <a:rPr lang="sk-SK" b="1" dirty="0" err="1">
                <a:latin typeface="Comic Sans MS" pitchFamily="66" charset="0"/>
              </a:rPr>
              <a:t>Rúfus</a:t>
            </a:r>
            <a:endParaRPr lang="sk-SK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72096" y="6434150"/>
            <a:ext cx="3771904" cy="423850"/>
          </a:xfrm>
        </p:spPr>
        <p:txBody>
          <a:bodyPr>
            <a:normAutofit fontScale="92500" lnSpcReduction="10000"/>
          </a:bodyPr>
          <a:lstStyle/>
          <a:p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Mgr. Simona </a:t>
            </a:r>
            <a:r>
              <a:rPr lang="sk-SK" sz="2400" b="1" dirty="0" err="1">
                <a:solidFill>
                  <a:schemeClr val="tx1"/>
                </a:solidFill>
                <a:latin typeface="Comic Sans MS" pitchFamily="66" charset="0"/>
              </a:rPr>
              <a:t>Šľachtovská</a:t>
            </a:r>
            <a:endParaRPr lang="sk-SK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Ďakujem za pozornosť!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Odpovedzte!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>
                <a:latin typeface="Comic Sans MS" pitchFamily="66" charset="0"/>
              </a:rPr>
              <a:t> Poznáte meno básnika a rozprávkara Milana </a:t>
            </a:r>
            <a:r>
              <a:rPr lang="sk-SK" dirty="0" err="1">
                <a:latin typeface="Comic Sans MS" pitchFamily="66" charset="0"/>
              </a:rPr>
              <a:t>Rúfusa</a:t>
            </a:r>
            <a:r>
              <a:rPr lang="sk-SK" dirty="0">
                <a:latin typeface="Comic Sans MS" pitchFamily="66" charset="0"/>
              </a:rPr>
              <a:t>?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>
                <a:latin typeface="Comic Sans MS" pitchFamily="66" charset="0"/>
              </a:rPr>
              <a:t> Aké básne alebo rozprávky ste od neho čítali? </a:t>
            </a:r>
          </a:p>
        </p:txBody>
      </p:sp>
      <p:pic>
        <p:nvPicPr>
          <p:cNvPr id="1026" name="Picture 2" descr="Milan Rúfus bol trikrát navrhnutý na Nobelovu cenu za literatúru -  fotografie - Vte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36560"/>
            <a:ext cx="3929090" cy="262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614998" cy="1143000"/>
          </a:xfrm>
        </p:spPr>
        <p:txBody>
          <a:bodyPr>
            <a:normAutofit/>
          </a:bodyPr>
          <a:lstStyle/>
          <a:p>
            <a:r>
              <a:rPr lang="sk-SK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Milan </a:t>
            </a:r>
            <a:r>
              <a:rPr lang="sk-SK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Rúfus</a:t>
            </a:r>
            <a:r>
              <a:rPr lang="sk-SK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72072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sk-SK" sz="2400" dirty="0">
                <a:latin typeface="Comic Sans MS" pitchFamily="66" charset="0"/>
              </a:rPr>
              <a:t>*  10.12.1928 Závažná Poruba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k-SK" sz="2400" dirty="0">
                <a:latin typeface="Comic Sans MS" pitchFamily="66" charset="0"/>
              </a:rPr>
              <a:t>†  11.1.2009 Bratislava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 slovenský básnik, prekladateľ, literárny historik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 inšpiroval sa dielami slovenských maliarov a slovenskou ľudovou slovesnosťou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 okrem tvorby pre dospelých sa venoval najmä prerozprávaniu rozprávok a písaniu básní o deťoch, detstve a pre deti</a:t>
            </a:r>
          </a:p>
        </p:txBody>
      </p:sp>
      <p:pic>
        <p:nvPicPr>
          <p:cNvPr id="15362" name="Picture 2" descr="Slovenský jazyk | Základná škola, Limbová 30, Ži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082" y="214290"/>
            <a:ext cx="15144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Milan Rúfus citáty (14 citátov) | Citáty slávnych osobnost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1571636" cy="206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614998" cy="1143000"/>
          </a:xfrm>
        </p:spPr>
        <p:txBody>
          <a:bodyPr>
            <a:normAutofit/>
          </a:bodyPr>
          <a:lstStyle/>
          <a:p>
            <a:r>
              <a:rPr lang="sk-SK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Tvorba</a:t>
            </a:r>
          </a:p>
        </p:txBody>
      </p:sp>
      <p:pic>
        <p:nvPicPr>
          <p:cNvPr id="16386" name="Picture 2" descr="Kniha: Pamätníček (Milan Rúfus) | Mart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86016" cy="3317263"/>
          </a:xfrm>
          <a:prstGeom prst="rect">
            <a:avLst/>
          </a:prstGeom>
          <a:noFill/>
        </p:spPr>
      </p:pic>
      <p:pic>
        <p:nvPicPr>
          <p:cNvPr id="16390" name="Picture 6" descr="Kniha: Deťom (Milan Rúfus) | Marti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2411889" cy="4330681"/>
          </a:xfrm>
          <a:prstGeom prst="rect">
            <a:avLst/>
          </a:prstGeom>
          <a:noFill/>
        </p:spPr>
      </p:pic>
      <p:pic>
        <p:nvPicPr>
          <p:cNvPr id="16392" name="Picture 8" descr="Kniha: Hrnček, var! (Milan Rúfus a František Hrubín) | Martin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357298"/>
            <a:ext cx="2258079" cy="3211491"/>
          </a:xfrm>
          <a:prstGeom prst="rect">
            <a:avLst/>
          </a:prstGeom>
          <a:noFill/>
        </p:spPr>
      </p:pic>
      <p:pic>
        <p:nvPicPr>
          <p:cNvPr id="16388" name="Picture 4" descr="Kniha: Modlitbičky (Milan Rúfus) | Marti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928934"/>
            <a:ext cx="2602295" cy="3714776"/>
          </a:xfrm>
          <a:prstGeom prst="rect">
            <a:avLst/>
          </a:prstGeom>
          <a:noFill/>
        </p:spPr>
      </p:pic>
      <p:pic>
        <p:nvPicPr>
          <p:cNvPr id="16394" name="Picture 10" descr="Mechúrik Koščúrik (Milan Rúfus) &gt; kniha | PreSkoly.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428736"/>
            <a:ext cx="2609850" cy="3371851"/>
          </a:xfrm>
          <a:prstGeom prst="rect">
            <a:avLst/>
          </a:prstGeom>
          <a:noFill/>
        </p:spPr>
      </p:pic>
      <p:pic>
        <p:nvPicPr>
          <p:cNvPr id="16396" name="Picture 12" descr="On-line katalóg - Beletria pre deti a mládež - Kniha rozpráv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7166"/>
            <a:ext cx="1838325" cy="2857500"/>
          </a:xfrm>
          <a:prstGeom prst="rect">
            <a:avLst/>
          </a:prstGeom>
          <a:noFill/>
        </p:spPr>
      </p:pic>
      <p:pic>
        <p:nvPicPr>
          <p:cNvPr id="16398" name="Picture 14" descr="Lupienky z jabloní (Rúfus Milan) - Antikvariát PASE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714620"/>
            <a:ext cx="2571768" cy="400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071570"/>
          </a:xfrm>
        </p:spPr>
        <p:txBody>
          <a:bodyPr>
            <a:normAutofit/>
          </a:bodyPr>
          <a:lstStyle/>
          <a:p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Prečítajte si rozprávku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6786610" cy="49720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Prečítajte si autorskú rozprávku od Milana </a:t>
            </a:r>
            <a:r>
              <a:rPr lang="sk-SK" sz="2400" dirty="0" err="1">
                <a:latin typeface="Comic Sans MS" pitchFamily="66" charset="0"/>
              </a:rPr>
              <a:t>Rúfusa</a:t>
            </a:r>
            <a:r>
              <a:rPr lang="sk-SK" sz="2400" dirty="0">
                <a:latin typeface="Comic Sans MS" pitchFamily="66" charset="0"/>
              </a:rPr>
              <a:t> </a:t>
            </a:r>
            <a:r>
              <a:rPr lang="sk-SK" sz="2400" i="1" dirty="0" err="1">
                <a:latin typeface="Comic Sans MS" pitchFamily="66" charset="0"/>
              </a:rPr>
              <a:t>Pamodaj</a:t>
            </a:r>
            <a:r>
              <a:rPr lang="sk-SK" sz="2400" i="1" dirty="0">
                <a:latin typeface="Comic Sans MS" pitchFamily="66" charset="0"/>
              </a:rPr>
              <a:t> šťastia </a:t>
            </a:r>
            <a:r>
              <a:rPr lang="sk-SK" sz="2400" dirty="0">
                <a:latin typeface="Comic Sans MS" pitchFamily="66" charset="0"/>
              </a:rPr>
              <a:t>(učebnica str. 57).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Ako sa vám páčila básnická rozprávka?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Aké dojmy a pocity vo vás vyvolala?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Vyhľadajte a pomenujte postavy, ktoré spoznávame v dialógu.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Kto je hlavnou postavou rozprávky? </a:t>
            </a:r>
          </a:p>
        </p:txBody>
      </p:sp>
      <p:pic>
        <p:nvPicPr>
          <p:cNvPr id="18434" name="Picture 2" descr="Folklór"/>
          <p:cNvPicPr>
            <a:picLocks noChangeAspect="1" noChangeArrowheads="1"/>
          </p:cNvPicPr>
          <p:nvPr/>
        </p:nvPicPr>
        <p:blipFill>
          <a:blip r:embed="rId2"/>
          <a:srcRect l="49501" r="23499"/>
          <a:stretch>
            <a:fillRect/>
          </a:stretch>
        </p:blipFill>
        <p:spPr bwMode="auto">
          <a:xfrm>
            <a:off x="7072330" y="1857364"/>
            <a:ext cx="192884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64" y="214290"/>
            <a:ext cx="8715436" cy="1071570"/>
          </a:xfrm>
        </p:spPr>
        <p:txBody>
          <a:bodyPr>
            <a:noAutofit/>
          </a:bodyPr>
          <a:lstStyle/>
          <a:p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Vypíš z textu postavy podľa rozhovorov. Kto je hlavnou postavou?</a:t>
            </a:r>
          </a:p>
        </p:txBody>
      </p:sp>
      <p:sp>
        <p:nvSpPr>
          <p:cNvPr id="5" name="Ovál 4"/>
          <p:cNvSpPr/>
          <p:nvPr/>
        </p:nvSpPr>
        <p:spPr>
          <a:xfrm>
            <a:off x="3214678" y="2786058"/>
            <a:ext cx="2786082" cy="1428760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DIEVČIČKA</a:t>
            </a:r>
          </a:p>
        </p:txBody>
      </p:sp>
      <p:sp>
        <p:nvSpPr>
          <p:cNvPr id="6" name="Ovál 5"/>
          <p:cNvSpPr/>
          <p:nvPr/>
        </p:nvSpPr>
        <p:spPr>
          <a:xfrm>
            <a:off x="357158" y="1571612"/>
            <a:ext cx="2786082" cy="142876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LAVIČKA</a:t>
            </a:r>
          </a:p>
        </p:txBody>
      </p:sp>
      <p:sp>
        <p:nvSpPr>
          <p:cNvPr id="7" name="Ovál 6"/>
          <p:cNvSpPr/>
          <p:nvPr/>
        </p:nvSpPr>
        <p:spPr>
          <a:xfrm>
            <a:off x="214282" y="3643314"/>
            <a:ext cx="2786082" cy="142876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PSÍČEK</a:t>
            </a:r>
          </a:p>
        </p:txBody>
      </p:sp>
      <p:sp>
        <p:nvSpPr>
          <p:cNvPr id="8" name="Ovál 7"/>
          <p:cNvSpPr/>
          <p:nvPr/>
        </p:nvSpPr>
        <p:spPr>
          <a:xfrm>
            <a:off x="3286116" y="5072074"/>
            <a:ext cx="2786082" cy="142876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BUJAČIK</a:t>
            </a:r>
          </a:p>
        </p:txBody>
      </p:sp>
      <p:sp>
        <p:nvSpPr>
          <p:cNvPr id="9" name="Ovál 8"/>
          <p:cNvSpPr/>
          <p:nvPr/>
        </p:nvSpPr>
        <p:spPr>
          <a:xfrm>
            <a:off x="6072198" y="3929066"/>
            <a:ext cx="2786082" cy="142876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PIECKA</a:t>
            </a:r>
          </a:p>
        </p:txBody>
      </p:sp>
      <p:sp>
        <p:nvSpPr>
          <p:cNvPr id="10" name="Ovál 9"/>
          <p:cNvSpPr/>
          <p:nvPr/>
        </p:nvSpPr>
        <p:spPr>
          <a:xfrm>
            <a:off x="5786446" y="1428736"/>
            <a:ext cx="3071834" cy="142876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omic Sans MS" pitchFamily="66" charset="0"/>
              </a:rPr>
              <a:t>HRUŠTIČKA</a:t>
            </a:r>
          </a:p>
        </p:txBody>
      </p:sp>
      <p:sp>
        <p:nvSpPr>
          <p:cNvPr id="12" name="Šípka nahor 11"/>
          <p:cNvSpPr/>
          <p:nvPr/>
        </p:nvSpPr>
        <p:spPr>
          <a:xfrm rot="19070995">
            <a:off x="2917918" y="2447737"/>
            <a:ext cx="484632" cy="86019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nahor 12"/>
          <p:cNvSpPr/>
          <p:nvPr/>
        </p:nvSpPr>
        <p:spPr>
          <a:xfrm rot="14525709">
            <a:off x="2855151" y="3641665"/>
            <a:ext cx="484632" cy="609806"/>
          </a:xfrm>
          <a:prstGeom prst="upArrow">
            <a:avLst>
              <a:gd name="adj1" fmla="val 5211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nahor 13"/>
          <p:cNvSpPr/>
          <p:nvPr/>
        </p:nvSpPr>
        <p:spPr>
          <a:xfrm rot="10800000">
            <a:off x="4429124" y="4143380"/>
            <a:ext cx="484632" cy="107157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nahor 14"/>
          <p:cNvSpPr/>
          <p:nvPr/>
        </p:nvSpPr>
        <p:spPr>
          <a:xfrm rot="8048977">
            <a:off x="5845552" y="3629217"/>
            <a:ext cx="484632" cy="76796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nahor 15"/>
          <p:cNvSpPr/>
          <p:nvPr/>
        </p:nvSpPr>
        <p:spPr>
          <a:xfrm rot="2409632">
            <a:off x="5537161" y="2352030"/>
            <a:ext cx="484632" cy="76552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071570"/>
          </a:xfrm>
        </p:spPr>
        <p:txBody>
          <a:bodyPr>
            <a:normAutofit/>
          </a:bodyPr>
          <a:lstStyle/>
          <a:p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Odpovedzte!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8358246" cy="4972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dirty="0">
                <a:latin typeface="Comic Sans MS" pitchFamily="66" charset="0"/>
              </a:rPr>
              <a:t> Z textu vypíš zdrobneniny. Aký význam majú v texte?</a:t>
            </a:r>
          </a:p>
          <a:p>
            <a:pPr>
              <a:lnSpc>
                <a:spcPct val="150000"/>
              </a:lnSpc>
            </a:pPr>
            <a:r>
              <a:rPr lang="sk-SK" sz="2800" dirty="0">
                <a:latin typeface="Comic Sans MS" pitchFamily="66" charset="0"/>
              </a:rPr>
              <a:t> Koľko strof má básnická rozprávka? </a:t>
            </a:r>
          </a:p>
          <a:p>
            <a:pPr>
              <a:lnSpc>
                <a:spcPct val="150000"/>
              </a:lnSpc>
            </a:pPr>
            <a:r>
              <a:rPr lang="sk-SK" sz="2800" dirty="0">
                <a:latin typeface="Comic Sans MS" pitchFamily="66" charset="0"/>
              </a:rPr>
              <a:t> Ktoré vety sa v texte opakujú len s obmenami? </a:t>
            </a:r>
          </a:p>
          <a:p>
            <a:pPr>
              <a:lnSpc>
                <a:spcPct val="150000"/>
              </a:lnSpc>
            </a:pPr>
            <a:r>
              <a:rPr lang="sk-SK" sz="2800" dirty="0">
                <a:latin typeface="Comic Sans MS" pitchFamily="66" charset="0"/>
              </a:rPr>
              <a:t> Nájdeme v texte rýmy? Povedz, ktoré sa ti páčia najviac.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071570"/>
          </a:xfrm>
        </p:spPr>
        <p:txBody>
          <a:bodyPr>
            <a:normAutofit/>
          </a:bodyPr>
          <a:lstStyle/>
          <a:p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Vypočujte si rozprávku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720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Poznáte prozaickú podobu ľudovej rozprávky </a:t>
            </a:r>
            <a:r>
              <a:rPr lang="sk-SK" sz="2400" i="1" dirty="0" err="1">
                <a:latin typeface="Comic Sans MS" pitchFamily="66" charset="0"/>
              </a:rPr>
              <a:t>Pamodaj</a:t>
            </a:r>
            <a:r>
              <a:rPr lang="sk-SK" sz="2400" i="1" dirty="0">
                <a:latin typeface="Comic Sans MS" pitchFamily="66" charset="0"/>
              </a:rPr>
              <a:t> šťastia, lavička</a:t>
            </a:r>
            <a:r>
              <a:rPr lang="sk-SK" sz="2400" dirty="0">
                <a:latin typeface="Comic Sans MS" pitchFamily="66" charset="0"/>
              </a:rPr>
              <a:t>?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Vypočujte si rozprávku </a:t>
            </a:r>
            <a:r>
              <a:rPr lang="sk-SK" sz="2400" i="1" dirty="0" err="1">
                <a:latin typeface="Comic Sans MS" pitchFamily="66" charset="0"/>
              </a:rPr>
              <a:t>Pamodaj</a:t>
            </a:r>
            <a:r>
              <a:rPr lang="sk-SK" sz="2400" i="1" dirty="0">
                <a:latin typeface="Comic Sans MS" pitchFamily="66" charset="0"/>
              </a:rPr>
              <a:t> šťastia, lavička: </a:t>
            </a:r>
            <a:r>
              <a:rPr lang="sk-SK" sz="2400" b="1" dirty="0">
                <a:solidFill>
                  <a:srgbClr val="6600CC"/>
                </a:solidFill>
                <a:latin typeface="Comic Sans MS" pitchFamily="66" charset="0"/>
                <a:hlinkClick r:id="rId2"/>
              </a:rPr>
              <a:t>https://www.youtube.com/watch?v=xfn55b8YDpY</a:t>
            </a:r>
            <a:endParaRPr lang="sk-SK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endParaRPr lang="sk-SK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>
                <a:latin typeface="Comic Sans MS" pitchFamily="66" charset="0"/>
              </a:rPr>
              <a:t> Stručne porovnajte, v čom sa tieto podoby rozprávky líšia. </a:t>
            </a:r>
          </a:p>
        </p:txBody>
      </p:sp>
      <p:pic>
        <p:nvPicPr>
          <p:cNvPr id="17410" name="Picture 2" descr="noty « Materská škola, Komenského 1162/38, Kysucké Nové M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276849"/>
            <a:ext cx="3524250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4929222" cy="1071570"/>
          </a:xfrm>
        </p:spPr>
        <p:txBody>
          <a:bodyPr>
            <a:normAutofit/>
          </a:bodyPr>
          <a:lstStyle/>
          <a:p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Zapíšeme si!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8286808" cy="4972072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sk-SK" sz="2400" b="1" dirty="0" err="1">
                <a:latin typeface="Comic Sans MS" pitchFamily="66" charset="0"/>
              </a:rPr>
              <a:t>Lit</a:t>
            </a:r>
            <a:r>
              <a:rPr lang="sk-SK" sz="2400" b="1" dirty="0">
                <a:latin typeface="Comic Sans MS" pitchFamily="66" charset="0"/>
              </a:rPr>
              <a:t>. druh: </a:t>
            </a:r>
            <a:r>
              <a:rPr lang="sk-SK" sz="2400" dirty="0">
                <a:latin typeface="Comic Sans MS" pitchFamily="66" charset="0"/>
              </a:rPr>
              <a:t>	epika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sk-SK" sz="2400" b="1" dirty="0" err="1">
                <a:latin typeface="Comic Sans MS" pitchFamily="66" charset="0"/>
              </a:rPr>
              <a:t>Lit</a:t>
            </a:r>
            <a:r>
              <a:rPr lang="sk-SK" sz="2400" b="1" dirty="0">
                <a:latin typeface="Comic Sans MS" pitchFamily="66" charset="0"/>
              </a:rPr>
              <a:t>. forma: </a:t>
            </a:r>
            <a:r>
              <a:rPr lang="sk-SK" sz="2400" dirty="0">
                <a:latin typeface="Comic Sans MS" pitchFamily="66" charset="0"/>
              </a:rPr>
              <a:t>poézia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sk-SK" sz="2400" b="1" dirty="0" err="1">
                <a:latin typeface="Comic Sans MS" pitchFamily="66" charset="0"/>
              </a:rPr>
              <a:t>Lit</a:t>
            </a:r>
            <a:r>
              <a:rPr lang="sk-SK" sz="2400" b="1" dirty="0">
                <a:latin typeface="Comic Sans MS" pitchFamily="66" charset="0"/>
              </a:rPr>
              <a:t>. žáner: </a:t>
            </a:r>
            <a:r>
              <a:rPr lang="sk-SK" sz="2400" dirty="0">
                <a:latin typeface="Comic Sans MS" pitchFamily="66" charset="0"/>
              </a:rPr>
              <a:t>	autorská básnická rozprávka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b="1" dirty="0">
                <a:latin typeface="Comic Sans MS" pitchFamily="66" charset="0"/>
              </a:rPr>
              <a:t>Téma: 	</a:t>
            </a:r>
            <a:r>
              <a:rPr lang="sk-SK" sz="2400" dirty="0">
                <a:latin typeface="Comic Sans MS" pitchFamily="66" charset="0"/>
              </a:rPr>
              <a:t>Dievčatko pomáhalo veciam a zvieratkám, a preto dostalo nečakanú odmenu. 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b="1" dirty="0">
                <a:latin typeface="Comic Sans MS" pitchFamily="66" charset="0"/>
              </a:rPr>
              <a:t>Hl. myšlienka: </a:t>
            </a:r>
            <a:r>
              <a:rPr lang="sk-SK" sz="2400" dirty="0">
                <a:latin typeface="Comic Sans MS" pitchFamily="66" charset="0"/>
              </a:rPr>
              <a:t>Autor prostredníctvom rozprávky chce poukázať na ľudskú dobrotu, lásku a pozitívne skutky, ktoré robia svet krajším.</a:t>
            </a:r>
          </a:p>
        </p:txBody>
      </p:sp>
      <p:pic>
        <p:nvPicPr>
          <p:cNvPr id="1026" name="Picture 2" descr="Súbor:Sochan Narodny kroj Trnava.png – Wikipéd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 l="32617" t="19128" r="23349" b="25879"/>
          <a:stretch>
            <a:fillRect/>
          </a:stretch>
        </p:blipFill>
        <p:spPr bwMode="auto">
          <a:xfrm>
            <a:off x="6715140" y="357166"/>
            <a:ext cx="1921075" cy="327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240</Words>
  <Application>Microsoft Office PowerPoint</Application>
  <PresentationFormat>Prezentácia na obrazovke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Pamodaj šťastia Milan Rúfus</vt:lpstr>
      <vt:lpstr>Odpovedzte!</vt:lpstr>
      <vt:lpstr>Milan Rúfus </vt:lpstr>
      <vt:lpstr>Tvorba</vt:lpstr>
      <vt:lpstr>Prečítajte si rozprávku</vt:lpstr>
      <vt:lpstr>Vypíš z textu postavy podľa rozhovorov. Kto je hlavnou postavou?</vt:lpstr>
      <vt:lpstr>Odpovedzte!</vt:lpstr>
      <vt:lpstr>Vypočujte si rozprávku</vt:lpstr>
      <vt:lpstr>Zapíšeme si!</vt:lpstr>
      <vt:lpstr>Ďakujem za pozornosť!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Pamodaj šťastia Milan Rúfus</dc:title>
  <dc:creator>HP</dc:creator>
  <cp:lastModifiedBy>Neznámy používateľ</cp:lastModifiedBy>
  <cp:revision>22</cp:revision>
  <dcterms:created xsi:type="dcterms:W3CDTF">2021-02-02T15:12:26Z</dcterms:created>
  <dcterms:modified xsi:type="dcterms:W3CDTF">2022-01-25T19:10:12Z</dcterms:modified>
  <cp:contentStatus/>
</cp:coreProperties>
</file>