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70000" t="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DA246-4533-4B6F-B6E6-663FF2D0A84E}" type="datetimeFigureOut">
              <a:rPr lang="sk-SK" smtClean="0"/>
              <a:t>26. 1. 2021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4A002-4AF2-49B4-BD1A-19541C81309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0" t="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1571612"/>
            <a:ext cx="8643998" cy="2655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Slimák a ružový ker </a:t>
            </a:r>
            <a:r>
              <a:rPr lang="sk-SK" sz="3600" b="1" dirty="0" smtClean="0">
                <a:latin typeface="Comic Sans MS" pitchFamily="66" charset="0"/>
              </a:rPr>
              <a:t/>
            </a:r>
            <a:br>
              <a:rPr lang="sk-SK" sz="3600" b="1" dirty="0" smtClean="0">
                <a:latin typeface="Comic Sans MS" pitchFamily="66" charset="0"/>
              </a:rPr>
            </a:br>
            <a:r>
              <a:rPr lang="sk-SK" sz="2800" b="1" dirty="0" err="1" smtClean="0">
                <a:latin typeface="Comic Sans MS" pitchFamily="66" charset="0"/>
              </a:rPr>
              <a:t>Hans</a:t>
            </a:r>
            <a:r>
              <a:rPr lang="sk-SK" sz="2800" b="1" dirty="0" smtClean="0">
                <a:latin typeface="Comic Sans MS" pitchFamily="66" charset="0"/>
              </a:rPr>
              <a:t> </a:t>
            </a:r>
            <a:r>
              <a:rPr lang="sk-SK" sz="2800" b="1" dirty="0" err="1" smtClean="0">
                <a:latin typeface="Comic Sans MS" pitchFamily="66" charset="0"/>
              </a:rPr>
              <a:t>Christian</a:t>
            </a:r>
            <a:r>
              <a:rPr lang="sk-SK" sz="2800" b="1" dirty="0" smtClean="0">
                <a:latin typeface="Comic Sans MS" pitchFamily="66" charset="0"/>
              </a:rPr>
              <a:t> </a:t>
            </a:r>
            <a:r>
              <a:rPr lang="sk-SK" sz="2800" b="1" dirty="0" err="1" smtClean="0">
                <a:latin typeface="Comic Sans MS" pitchFamily="66" charset="0"/>
              </a:rPr>
              <a:t>Andersen</a:t>
            </a:r>
            <a:endParaRPr lang="sk-SK" sz="3600" b="1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357958"/>
            <a:ext cx="2714612" cy="500042"/>
          </a:xfrm>
        </p:spPr>
        <p:txBody>
          <a:bodyPr>
            <a:normAutofit fontScale="92500"/>
          </a:bodyPr>
          <a:lstStyle/>
          <a:p>
            <a:r>
              <a:rPr lang="sk-SK" sz="2000" b="1" dirty="0" smtClean="0">
                <a:solidFill>
                  <a:schemeClr val="tx1"/>
                </a:solidFill>
              </a:rPr>
              <a:t>Mgr. Simona </a:t>
            </a:r>
            <a:r>
              <a:rPr lang="sk-SK" sz="2000" b="1" dirty="0" err="1" smtClean="0">
                <a:solidFill>
                  <a:schemeClr val="tx1"/>
                </a:solidFill>
              </a:rPr>
              <a:t>Šľachtovská</a:t>
            </a:r>
            <a:endParaRPr lang="sk-SK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Slimák a ružový ker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sk-SK" sz="2800" b="1" dirty="0" smtClean="0">
                <a:latin typeface="Comic Sans MS" pitchFamily="66" charset="0"/>
              </a:rPr>
              <a:t>Literárny druh</a:t>
            </a:r>
            <a:r>
              <a:rPr lang="sk-SK" sz="2800" dirty="0" smtClean="0">
                <a:latin typeface="Comic Sans MS" pitchFamily="66" charset="0"/>
              </a:rPr>
              <a:t>: </a:t>
            </a:r>
            <a:r>
              <a:rPr lang="sk-SK" sz="2800" b="1" dirty="0" smtClean="0">
                <a:solidFill>
                  <a:srgbClr val="FF0066"/>
                </a:solidFill>
                <a:latin typeface="Comic Sans MS" pitchFamily="66" charset="0"/>
              </a:rPr>
              <a:t>epika</a:t>
            </a:r>
          </a:p>
          <a:p>
            <a:pPr algn="just">
              <a:lnSpc>
                <a:spcPct val="150000"/>
              </a:lnSpc>
            </a:pPr>
            <a:r>
              <a:rPr lang="sk-SK" sz="2800" b="1" dirty="0" smtClean="0">
                <a:latin typeface="Comic Sans MS" pitchFamily="66" charset="0"/>
              </a:rPr>
              <a:t>Literárna forma</a:t>
            </a:r>
            <a:r>
              <a:rPr lang="sk-SK" sz="2800" dirty="0" smtClean="0">
                <a:latin typeface="Comic Sans MS" pitchFamily="66" charset="0"/>
              </a:rPr>
              <a:t>: </a:t>
            </a:r>
            <a:r>
              <a:rPr lang="sk-SK" sz="2800" b="1" dirty="0" smtClean="0">
                <a:solidFill>
                  <a:srgbClr val="FF0066"/>
                </a:solidFill>
                <a:latin typeface="Comic Sans MS" pitchFamily="66" charset="0"/>
              </a:rPr>
              <a:t>próza</a:t>
            </a:r>
          </a:p>
          <a:p>
            <a:pPr algn="just">
              <a:lnSpc>
                <a:spcPct val="150000"/>
              </a:lnSpc>
            </a:pPr>
            <a:r>
              <a:rPr lang="sk-SK" sz="2800" b="1" dirty="0" smtClean="0">
                <a:latin typeface="Comic Sans MS" pitchFamily="66" charset="0"/>
              </a:rPr>
              <a:t>Literárny žáner</a:t>
            </a:r>
            <a:r>
              <a:rPr lang="sk-SK" sz="2800" dirty="0" smtClean="0">
                <a:latin typeface="Comic Sans MS" pitchFamily="66" charset="0"/>
              </a:rPr>
              <a:t>: </a:t>
            </a:r>
            <a:r>
              <a:rPr lang="sk-SK" sz="2800" b="1" dirty="0" smtClean="0">
                <a:solidFill>
                  <a:srgbClr val="FF0066"/>
                </a:solidFill>
                <a:latin typeface="Comic Sans MS" pitchFamily="66" charset="0"/>
              </a:rPr>
              <a:t>autorská rozprávka</a:t>
            </a:r>
          </a:p>
          <a:p>
            <a:pPr marL="3429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smtClean="0">
                <a:latin typeface="Comic Sans MS" pitchFamily="66" charset="0"/>
              </a:rPr>
              <a:t>Téma</a:t>
            </a:r>
            <a:r>
              <a:rPr lang="sk-SK" dirty="0" smtClean="0">
                <a:latin typeface="Comic Sans MS" pitchFamily="66" charset="0"/>
              </a:rPr>
              <a:t>: 	</a:t>
            </a:r>
            <a:r>
              <a:rPr lang="sk-SK" b="1" dirty="0" smtClean="0">
                <a:solidFill>
                  <a:srgbClr val="FF0066"/>
                </a:solidFill>
                <a:latin typeface="Comic Sans MS" pitchFamily="66" charset="0"/>
              </a:rPr>
              <a:t>Ako sa slimák a ružový ker zhovárali o 		zmysle života. </a:t>
            </a:r>
          </a:p>
          <a:p>
            <a:pPr marL="3429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smtClean="0">
                <a:latin typeface="Comic Sans MS" pitchFamily="66" charset="0"/>
              </a:rPr>
              <a:t>Hlavná myšlienka</a:t>
            </a:r>
            <a:r>
              <a:rPr lang="sk-SK" dirty="0" smtClean="0">
                <a:latin typeface="Comic Sans MS" pitchFamily="66" charset="0"/>
              </a:rPr>
              <a:t>: </a:t>
            </a:r>
            <a:r>
              <a:rPr lang="sk-SK" b="1" dirty="0" smtClean="0">
                <a:solidFill>
                  <a:srgbClr val="FF0066"/>
                </a:solidFill>
                <a:latin typeface="Comic Sans MS" pitchFamily="66" charset="0"/>
              </a:rPr>
              <a:t>Nežiť len pre seba, ale môcť potešiť aj iných – to má zmysel. </a:t>
            </a:r>
          </a:p>
          <a:p>
            <a:pPr algn="just">
              <a:lnSpc>
                <a:spcPct val="150000"/>
              </a:lnSpc>
            </a:pPr>
            <a:endParaRPr lang="sk-SK" sz="2800" dirty="0">
              <a:latin typeface="Comic Sans MS" pitchFamily="66" charset="0"/>
            </a:endParaRPr>
          </a:p>
        </p:txBody>
      </p:sp>
      <p:pic>
        <p:nvPicPr>
          <p:cNvPr id="22530" name="Picture 2" descr="Este portal web utiliza cookies propias y de terceros para recopilar  información que ayuda a optimizar su visita. Las cookies no se utilizan  para recoger información de carácter personal. Usted puede permitir su uso  o rechazarlo, también puede cambiar su ...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628" y="892950"/>
            <a:ext cx="3929074" cy="196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Opakujeme!</a:t>
            </a:r>
            <a:endParaRPr lang="sk-SK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525963"/>
          </a:xfrm>
        </p:spPr>
        <p:txBody>
          <a:bodyPr>
            <a:noAutofit/>
          </a:bodyPr>
          <a:lstStyle/>
          <a:p>
            <a:r>
              <a:rPr lang="sk-SK" sz="3400" dirty="0" smtClean="0">
                <a:latin typeface="Comic Sans MS" pitchFamily="66" charset="0"/>
              </a:rPr>
              <a:t>Ako delíme rozprávky podľa autorstva?</a:t>
            </a:r>
          </a:p>
          <a:p>
            <a:pPr lvl="1"/>
            <a:r>
              <a:rPr lang="sk-SK" dirty="0" smtClean="0">
                <a:latin typeface="Comic Sans MS" pitchFamily="66" charset="0"/>
              </a:rPr>
              <a:t> ľudové</a:t>
            </a:r>
          </a:p>
          <a:p>
            <a:pPr lvl="1"/>
            <a:r>
              <a:rPr lang="sk-SK" dirty="0" smtClean="0">
                <a:latin typeface="Comic Sans MS" pitchFamily="66" charset="0"/>
              </a:rPr>
              <a:t> autorské</a:t>
            </a:r>
          </a:p>
          <a:p>
            <a:r>
              <a:rPr lang="sk-SK" sz="3400" dirty="0" smtClean="0">
                <a:latin typeface="Comic Sans MS" pitchFamily="66" charset="0"/>
              </a:rPr>
              <a:t>Ako delíme rozprávky podľa obsahu?</a:t>
            </a:r>
          </a:p>
          <a:p>
            <a:pPr lvl="1"/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fantastické</a:t>
            </a:r>
          </a:p>
          <a:p>
            <a:pPr lvl="1"/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zvieracie</a:t>
            </a:r>
          </a:p>
          <a:p>
            <a:pPr lvl="1"/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realistické</a:t>
            </a: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Hans</a:t>
            </a:r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sk-SK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Christian</a:t>
            </a:r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sk-SK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Andersen</a:t>
            </a:r>
            <a:endParaRPr lang="sk-SK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571612"/>
            <a:ext cx="607223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k-SK" sz="2800" dirty="0" smtClean="0">
                <a:latin typeface="Comic Sans MS" pitchFamily="66" charset="0"/>
              </a:rPr>
              <a:t>Poznáte spisovateľa </a:t>
            </a:r>
            <a:r>
              <a:rPr lang="sk-SK" sz="2800" dirty="0" err="1" smtClean="0">
                <a:latin typeface="Comic Sans MS" pitchFamily="66" charset="0"/>
              </a:rPr>
              <a:t>Hansa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sk-SK" sz="2800" dirty="0" err="1" smtClean="0">
                <a:latin typeface="Comic Sans MS" pitchFamily="66" charset="0"/>
              </a:rPr>
              <a:t>Christiana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sk-SK" sz="2800" dirty="0" err="1" smtClean="0">
                <a:latin typeface="Comic Sans MS" pitchFamily="66" charset="0"/>
              </a:rPr>
              <a:t>Andersena</a:t>
            </a:r>
            <a:r>
              <a:rPr lang="sk-SK" sz="2800" dirty="0" smtClean="0">
                <a:latin typeface="Comic Sans MS" pitchFamily="66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sk-SK" sz="2800" dirty="0" smtClean="0">
                <a:latin typeface="Comic Sans MS" pitchFamily="66" charset="0"/>
              </a:rPr>
              <a:t>Čím sa preslávil?</a:t>
            </a:r>
          </a:p>
          <a:p>
            <a:pPr algn="just">
              <a:lnSpc>
                <a:spcPct val="150000"/>
              </a:lnSpc>
            </a:pPr>
            <a:r>
              <a:rPr lang="sk-SK" sz="2800" dirty="0" smtClean="0">
                <a:latin typeface="Comic Sans MS" pitchFamily="66" charset="0"/>
              </a:rPr>
              <a:t>Odkiaľ pochádzal? </a:t>
            </a:r>
          </a:p>
          <a:p>
            <a:pPr algn="just">
              <a:lnSpc>
                <a:spcPct val="150000"/>
              </a:lnSpc>
            </a:pPr>
            <a:r>
              <a:rPr lang="sk-SK" sz="2800" dirty="0" smtClean="0">
                <a:latin typeface="Comic Sans MS" pitchFamily="66" charset="0"/>
              </a:rPr>
              <a:t>Vymenujte rozprávky, ktoré ste od neho čítali. </a:t>
            </a:r>
            <a:endParaRPr lang="sk-SK" sz="2800" dirty="0">
              <a:latin typeface="Comic Sans MS" pitchFamily="66" charset="0"/>
            </a:endParaRPr>
          </a:p>
        </p:txBody>
      </p:sp>
      <p:pic>
        <p:nvPicPr>
          <p:cNvPr id="1026" name="Picture 2" descr="Hans Christian Andersen and Bakkehuset | Artikler - 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357298"/>
            <a:ext cx="2619296" cy="3461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70000" t="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Hans</a:t>
            </a:r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sk-SK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Christian</a:t>
            </a:r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sk-SK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Andersen</a:t>
            </a:r>
            <a:endParaRPr lang="sk-SK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428736"/>
            <a:ext cx="5929354" cy="485778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dánsky rozprávkar, básnik, prozaik, dramatik a bábkoherec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K rozprávkam sa dostal vďaka svojmu otcovi, ktorý mu ich rozprával. Pochádzal z chudobnej rodiny, a tak mu svet fantázie, rozprávok, slúžil na únik z neľahkého života.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Napísal 168 rozprávok, ktoré sú známe po celom svete.  </a:t>
            </a:r>
            <a:endParaRPr lang="sk-SK" sz="2400" dirty="0">
              <a:latin typeface="Comic Sans MS" pitchFamily="66" charset="0"/>
            </a:endParaRPr>
          </a:p>
        </p:txBody>
      </p:sp>
      <p:pic>
        <p:nvPicPr>
          <p:cNvPr id="16386" name="Picture 2" descr="dánsky prozaik, dramatik, básnik a rozprávk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736"/>
            <a:ext cx="219075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Dielo</a:t>
            </a:r>
            <a:endParaRPr lang="sk-SK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7412" name="Picture 4" descr="Malá morská víla by Hans Christian Andersen"/>
          <p:cNvPicPr>
            <a:picLocks noChangeAspect="1" noChangeArrowheads="1"/>
          </p:cNvPicPr>
          <p:nvPr/>
        </p:nvPicPr>
        <p:blipFill>
          <a:blip r:embed="rId2"/>
          <a:srcRect l="13725" r="13726"/>
          <a:stretch>
            <a:fillRect/>
          </a:stretch>
        </p:blipFill>
        <p:spPr bwMode="auto">
          <a:xfrm>
            <a:off x="214282" y="214290"/>
            <a:ext cx="2643206" cy="3643338"/>
          </a:xfrm>
          <a:prstGeom prst="rect">
            <a:avLst/>
          </a:prstGeom>
          <a:noFill/>
        </p:spPr>
      </p:pic>
      <p:pic>
        <p:nvPicPr>
          <p:cNvPr id="17414" name="Picture 6" descr="Palculienka - Hans Christian Andersen alternatívy - Heureka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2928957" cy="3805141"/>
          </a:xfrm>
          <a:prstGeom prst="rect">
            <a:avLst/>
          </a:prstGeom>
          <a:noFill/>
        </p:spPr>
      </p:pic>
      <p:pic>
        <p:nvPicPr>
          <p:cNvPr id="17416" name="Picture 8" descr="Kniha Snehová kráľovná | Knihy pre každé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00174"/>
            <a:ext cx="2643206" cy="3740138"/>
          </a:xfrm>
          <a:prstGeom prst="rect">
            <a:avLst/>
          </a:prstGeom>
          <a:noFill/>
        </p:spPr>
      </p:pic>
      <p:pic>
        <p:nvPicPr>
          <p:cNvPr id="17418" name="Picture 10" descr="Kniha: Škaredé káčatko (Gruppo Carteduca) | Martin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571744"/>
            <a:ext cx="2571768" cy="3594761"/>
          </a:xfrm>
          <a:prstGeom prst="rect">
            <a:avLst/>
          </a:prstGeom>
          <a:noFill/>
        </p:spPr>
      </p:pic>
      <p:pic>
        <p:nvPicPr>
          <p:cNvPr id="17420" name="Picture 12" descr="Princezná na hrášku a iné rozprávky (Ščetinkinová) &gt; kniha | PreSkoly.s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85728"/>
            <a:ext cx="2557237" cy="3429024"/>
          </a:xfrm>
          <a:prstGeom prst="rect">
            <a:avLst/>
          </a:prstGeom>
          <a:noFill/>
        </p:spPr>
      </p:pic>
      <p:pic>
        <p:nvPicPr>
          <p:cNvPr id="17424" name="Picture 16" descr="Kniha: Rozprávky (Hans Christian Andersen) | bux.s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156256"/>
            <a:ext cx="2714612" cy="370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70000" t="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Práca s textom</a:t>
            </a:r>
            <a:endParaRPr lang="sk-SK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428736"/>
            <a:ext cx="8429684" cy="485778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k-SK" sz="2300" dirty="0" smtClean="0">
                <a:latin typeface="Comic Sans MS" pitchFamily="66" charset="0"/>
              </a:rPr>
              <a:t>Prečítajte si rozprávku str. 53 – 57</a:t>
            </a:r>
          </a:p>
          <a:p>
            <a:pPr algn="just">
              <a:lnSpc>
                <a:spcPct val="150000"/>
              </a:lnSpc>
            </a:pPr>
            <a:r>
              <a:rPr lang="sk-SK" sz="2300" dirty="0" smtClean="0">
                <a:latin typeface="Comic Sans MS" pitchFamily="66" charset="0"/>
              </a:rPr>
              <a:t>Na akú tému (o čom) viedli rozhovor slimák a ružový ker?</a:t>
            </a:r>
            <a:endParaRPr lang="sk-SK" sz="2300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sz="2300" dirty="0" smtClean="0">
                <a:latin typeface="Comic Sans MS" pitchFamily="66" charset="0"/>
              </a:rPr>
              <a:t>S akými plánmi sa chválil slimák ružovému kríku? Aké skutky nasledovali?</a:t>
            </a:r>
          </a:p>
          <a:p>
            <a:pPr algn="just">
              <a:lnSpc>
                <a:spcPct val="150000"/>
              </a:lnSpc>
            </a:pPr>
            <a:r>
              <a:rPr lang="sk-SK" sz="2300" dirty="0" smtClean="0">
                <a:latin typeface="Comic Sans MS" pitchFamily="66" charset="0"/>
              </a:rPr>
              <a:t>Ako vnímal svoj život ružový ker?</a:t>
            </a:r>
          </a:p>
          <a:p>
            <a:pPr algn="just">
              <a:lnSpc>
                <a:spcPct val="150000"/>
              </a:lnSpc>
            </a:pPr>
            <a:r>
              <a:rPr lang="sk-SK" sz="2300" dirty="0" smtClean="0">
                <a:latin typeface="Comic Sans MS" pitchFamily="66" charset="0"/>
              </a:rPr>
              <a:t>K postavám rozprávky napíšte päť vlastností. Môžete ich charakterizovať pomocou prídavných, ale aj podstatných mien a slovies.  </a:t>
            </a:r>
            <a:r>
              <a:rPr lang="sk-SK" sz="2300" b="1" dirty="0" smtClean="0">
                <a:latin typeface="Comic Sans MS" pitchFamily="66" charset="0"/>
              </a:rPr>
              <a:t>ružový ker – slimák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Práca s textom</a:t>
            </a:r>
            <a:endParaRPr lang="sk-SK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488" y="1214422"/>
            <a:ext cx="6072230" cy="485778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k-SK" sz="2200" dirty="0" smtClean="0">
                <a:latin typeface="Comic Sans MS" pitchFamily="66" charset="0"/>
              </a:rPr>
              <a:t>V texte rozprávky vyhľadajte a prečítajte odsek, ktorý opisuje prostredie deja. </a:t>
            </a:r>
          </a:p>
          <a:p>
            <a:pPr algn="just">
              <a:lnSpc>
                <a:spcPct val="150000"/>
              </a:lnSpc>
            </a:pPr>
            <a:r>
              <a:rPr lang="sk-SK" sz="2200" dirty="0" smtClean="0">
                <a:latin typeface="Comic Sans MS" pitchFamily="66" charset="0"/>
              </a:rPr>
              <a:t>Vyhľadajte a prečítajte odseky, ktoré vyjadrujú plynutie času. </a:t>
            </a:r>
            <a:endParaRPr lang="sk-SK" sz="22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sz="2200" dirty="0" smtClean="0">
                <a:latin typeface="Comic Sans MS" pitchFamily="66" charset="0"/>
              </a:rPr>
              <a:t>Čím sa líši rozprávka </a:t>
            </a:r>
            <a:r>
              <a:rPr lang="sk-SK" sz="2200" i="1" dirty="0" smtClean="0">
                <a:latin typeface="Comic Sans MS" pitchFamily="66" charset="0"/>
              </a:rPr>
              <a:t>Slimák a ružový ker</a:t>
            </a:r>
            <a:r>
              <a:rPr lang="sk-SK" sz="2200" dirty="0" smtClean="0">
                <a:latin typeface="Comic Sans MS" pitchFamily="66" charset="0"/>
              </a:rPr>
              <a:t> od ľudových rozprávok? Vymenujte čo najviac znakov. </a:t>
            </a:r>
            <a:endParaRPr lang="sk-SK" sz="22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sz="2200" dirty="0" smtClean="0">
                <a:latin typeface="Comic Sans MS" pitchFamily="66" charset="0"/>
              </a:rPr>
              <a:t>Čo je v rozprávke </a:t>
            </a:r>
            <a:r>
              <a:rPr lang="sk-SK" sz="2200" i="1" dirty="0" smtClean="0">
                <a:latin typeface="Comic Sans MS" pitchFamily="66" charset="0"/>
              </a:rPr>
              <a:t>Slimák a ružový ker</a:t>
            </a:r>
            <a:r>
              <a:rPr lang="sk-SK" sz="2200" dirty="0" smtClean="0">
                <a:latin typeface="Comic Sans MS" pitchFamily="66" charset="0"/>
              </a:rPr>
              <a:t> rozprávkové? </a:t>
            </a:r>
          </a:p>
        </p:txBody>
      </p:sp>
      <p:sp>
        <p:nvSpPr>
          <p:cNvPr id="18434" name="AutoShape 2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36" name="AutoShape 4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38" name="AutoShape 6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40" name="AutoShape 8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stiahnuť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81276"/>
            <a:ext cx="2967672" cy="417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aemingk Ružový ker v kvetináči, ružový, 80 cm - Diskusia | MALL.SK"/>
          <p:cNvPicPr>
            <a:picLocks noChangeAspect="1" noChangeArrowheads="1"/>
          </p:cNvPicPr>
          <p:nvPr/>
        </p:nvPicPr>
        <p:blipFill>
          <a:blip r:embed="rId2"/>
          <a:srcRect b="20909"/>
          <a:stretch>
            <a:fillRect/>
          </a:stretch>
        </p:blipFill>
        <p:spPr bwMode="auto">
          <a:xfrm>
            <a:off x="6153154" y="2714596"/>
            <a:ext cx="2990846" cy="41434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Práca s textom</a:t>
            </a:r>
            <a:endParaRPr lang="sk-SK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85860"/>
            <a:ext cx="6143636" cy="53578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Rozhodnite, ktorá z viet najlepšie vyjadruje tému rozprávky a ktorá najlepšie vyjadruje hlavnú myšlienku:</a:t>
            </a:r>
          </a:p>
          <a:p>
            <a:pPr lvl="1" algn="just">
              <a:lnSpc>
                <a:spcPct val="150000"/>
              </a:lnSpc>
            </a:pPr>
            <a:r>
              <a:rPr lang="sk-SK" sz="2000" dirty="0" smtClean="0">
                <a:latin typeface="Comic Sans MS" pitchFamily="66" charset="0"/>
              </a:rPr>
              <a:t>Ako sa slimák a ružový ker zhovárali o zmysle života. </a:t>
            </a:r>
          </a:p>
          <a:p>
            <a:pPr lvl="1" algn="just">
              <a:lnSpc>
                <a:spcPct val="150000"/>
              </a:lnSpc>
            </a:pPr>
            <a:r>
              <a:rPr lang="sk-SK" sz="2000" dirty="0" smtClean="0">
                <a:latin typeface="Comic Sans MS" pitchFamily="66" charset="0"/>
              </a:rPr>
              <a:t>Ako slimák a ružový ker prežívali svoj život. </a:t>
            </a:r>
          </a:p>
          <a:p>
            <a:pPr lvl="1" algn="just">
              <a:lnSpc>
                <a:spcPct val="150000"/>
              </a:lnSpc>
            </a:pPr>
            <a:r>
              <a:rPr lang="sk-SK" sz="2000" dirty="0" smtClean="0">
                <a:latin typeface="Comic Sans MS" pitchFamily="66" charset="0"/>
              </a:rPr>
              <a:t>Nežiť len pre seba, ale môcť potešiť aj iných – to má zmysel. </a:t>
            </a:r>
          </a:p>
          <a:p>
            <a:pPr lvl="1" algn="just">
              <a:lnSpc>
                <a:spcPct val="150000"/>
              </a:lnSpc>
            </a:pPr>
            <a:r>
              <a:rPr lang="sk-SK" sz="2000" dirty="0" smtClean="0">
                <a:latin typeface="Comic Sans MS" pitchFamily="66" charset="0"/>
              </a:rPr>
              <a:t>Keď si niečo niekto vysníva, sen sa potom splní aj bez jeho pričinenia. </a:t>
            </a:r>
          </a:p>
        </p:txBody>
      </p:sp>
      <p:sp>
        <p:nvSpPr>
          <p:cNvPr id="18434" name="AutoShape 2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36" name="AutoShape 4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38" name="AutoShape 6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40" name="AutoShape 8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2643174" y="3500438"/>
            <a:ext cx="84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téma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357554" y="5000636"/>
            <a:ext cx="238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hlavná myšlienka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mělá květina růže v květináči (růžový keř), žluté květy,140 cm -  umele-kvetiny-prodej.cz"/>
          <p:cNvPicPr>
            <a:picLocks noChangeAspect="1" noChangeArrowheads="1"/>
          </p:cNvPicPr>
          <p:nvPr/>
        </p:nvPicPr>
        <p:blipFill>
          <a:blip r:embed="rId2"/>
          <a:srcRect l="23438" t="2813" r="22187" b="21249"/>
          <a:stretch>
            <a:fillRect/>
          </a:stretch>
        </p:blipFill>
        <p:spPr bwMode="auto">
          <a:xfrm>
            <a:off x="5460991" y="1714488"/>
            <a:ext cx="3683009" cy="514351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Práca s textom</a:t>
            </a:r>
            <a:endParaRPr lang="sk-SK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85860"/>
            <a:ext cx="5429256" cy="53578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k-SK" sz="2200" dirty="0" smtClean="0">
                <a:latin typeface="Comic Sans MS" pitchFamily="66" charset="0"/>
              </a:rPr>
              <a:t>Ktoré z tvrdení platí pre rozprávku </a:t>
            </a:r>
            <a:r>
              <a:rPr lang="sk-SK" sz="2200" i="1" dirty="0" smtClean="0">
                <a:latin typeface="Comic Sans MS" pitchFamily="66" charset="0"/>
              </a:rPr>
              <a:t>Slimák a ružový ker?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sk-SK" sz="2200" dirty="0" smtClean="0">
                <a:latin typeface="Comic Sans MS" pitchFamily="66" charset="0"/>
              </a:rPr>
              <a:t>V rozprávke sa stretá múdrosť s hlúposťou.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sk-SK" sz="2200" dirty="0" smtClean="0">
                <a:latin typeface="Comic Sans MS" pitchFamily="66" charset="0"/>
              </a:rPr>
              <a:t>V rozprávke sa stretá zlomyseľnosť a zákernosť s dobrotou a obetavosťou.</a:t>
            </a:r>
            <a:endParaRPr lang="sk-SK" sz="2200" dirty="0">
              <a:latin typeface="Comic Sans MS" pitchFamily="66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sk-SK" sz="2200" dirty="0" smtClean="0">
                <a:latin typeface="Comic Sans MS" pitchFamily="66" charset="0"/>
              </a:rPr>
              <a:t>V rozprávke sa snaží sebectvo a nafúkanosť zvíťaziť nad skromnosťou a prirodzeným životom. </a:t>
            </a:r>
          </a:p>
        </p:txBody>
      </p:sp>
      <p:sp>
        <p:nvSpPr>
          <p:cNvPr id="18434" name="AutoShape 2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36" name="AutoShape 4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38" name="AutoShape 6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40" name="AutoShape 8" descr="STOTE �ENEDIC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376</Words>
  <Application>Microsoft Office PowerPoint</Application>
  <PresentationFormat>Prezentácia na obrazovke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Slimák a ružový ker  Hans Christian Andersen</vt:lpstr>
      <vt:lpstr>Opakujeme!</vt:lpstr>
      <vt:lpstr>Hans Christian Andersen</vt:lpstr>
      <vt:lpstr>Hans Christian Andersen</vt:lpstr>
      <vt:lpstr>Dielo</vt:lpstr>
      <vt:lpstr>Práca s textom</vt:lpstr>
      <vt:lpstr>Práca s textom</vt:lpstr>
      <vt:lpstr>Práca s textom</vt:lpstr>
      <vt:lpstr>Práca s textom</vt:lpstr>
      <vt:lpstr>Slimák a ružový ker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</dc:creator>
  <cp:lastModifiedBy>HP</cp:lastModifiedBy>
  <cp:revision>25</cp:revision>
  <dcterms:created xsi:type="dcterms:W3CDTF">2021-01-26T18:24:11Z</dcterms:created>
  <dcterms:modified xsi:type="dcterms:W3CDTF">2021-01-26T20:19:59Z</dcterms:modified>
</cp:coreProperties>
</file>