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BB57FA-2F1D-45D8-8E07-0A63D04C1CBC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</dgm:pt>
    <dgm:pt modelId="{79C374DB-BFDF-455D-ACA4-14CDEC03DCB2}">
      <dgm:prSet phldrT="[Text]"/>
      <dgm:spPr/>
      <dgm:t>
        <a:bodyPr/>
        <a:lstStyle/>
        <a:p>
          <a:r>
            <a:rPr lang="sk-SK" b="1" dirty="0"/>
            <a:t>Patriciát</a:t>
          </a:r>
          <a:br>
            <a:rPr lang="sk-SK" dirty="0"/>
          </a:br>
          <a:r>
            <a:rPr lang="sk-SK" dirty="0"/>
            <a:t>(bohatí, mešťania)</a:t>
          </a:r>
        </a:p>
      </dgm:t>
    </dgm:pt>
    <dgm:pt modelId="{4D5C4077-0B0A-411D-99A3-5DB9FFED6045}" type="parTrans" cxnId="{FFB0F543-2B70-4974-907D-18790CDAAC49}">
      <dgm:prSet/>
      <dgm:spPr/>
      <dgm:t>
        <a:bodyPr/>
        <a:lstStyle/>
        <a:p>
          <a:endParaRPr lang="sk-SK"/>
        </a:p>
      </dgm:t>
    </dgm:pt>
    <dgm:pt modelId="{720ED7B6-4E3B-4ECF-B197-D9998035C291}" type="sibTrans" cxnId="{FFB0F543-2B70-4974-907D-18790CDAAC49}">
      <dgm:prSet/>
      <dgm:spPr/>
      <dgm:t>
        <a:bodyPr/>
        <a:lstStyle/>
        <a:p>
          <a:endParaRPr lang="sk-SK"/>
        </a:p>
      </dgm:t>
    </dgm:pt>
    <dgm:pt modelId="{45BB4402-6BF4-4A6B-9DAE-0D3BF89A1160}">
      <dgm:prSet phldrT="[Text]"/>
      <dgm:spPr/>
      <dgm:t>
        <a:bodyPr/>
        <a:lstStyle/>
        <a:p>
          <a:r>
            <a:rPr lang="sk-SK" b="1" dirty="0"/>
            <a:t>Stredne zámožní mešťania</a:t>
          </a:r>
          <a:br>
            <a:rPr lang="sk-SK" b="1" dirty="0"/>
          </a:br>
          <a:r>
            <a:rPr lang="sk-SK" dirty="0"/>
            <a:t>obchodníci, remeselníci</a:t>
          </a:r>
        </a:p>
      </dgm:t>
    </dgm:pt>
    <dgm:pt modelId="{619EBFEA-8CE5-4976-BE43-23132CDE0E23}" type="parTrans" cxnId="{E5A7A83A-DDB3-422D-B9E0-84DEDF7CC7D9}">
      <dgm:prSet/>
      <dgm:spPr/>
      <dgm:t>
        <a:bodyPr/>
        <a:lstStyle/>
        <a:p>
          <a:endParaRPr lang="sk-SK"/>
        </a:p>
      </dgm:t>
    </dgm:pt>
    <dgm:pt modelId="{DE19801E-71AF-4B03-8DE7-46EA67C5FFF4}" type="sibTrans" cxnId="{E5A7A83A-DDB3-422D-B9E0-84DEDF7CC7D9}">
      <dgm:prSet/>
      <dgm:spPr/>
      <dgm:t>
        <a:bodyPr/>
        <a:lstStyle/>
        <a:p>
          <a:endParaRPr lang="sk-SK"/>
        </a:p>
      </dgm:t>
    </dgm:pt>
    <dgm:pt modelId="{F0CAF895-D18D-44FF-89C9-298F1B452737}">
      <dgm:prSet phldrT="[Text]"/>
      <dgm:spPr/>
      <dgm:t>
        <a:bodyPr/>
        <a:lstStyle/>
        <a:p>
          <a:r>
            <a:rPr lang="sk-SK" b="1" dirty="0"/>
            <a:t>Vzdelanci</a:t>
          </a:r>
        </a:p>
      </dgm:t>
    </dgm:pt>
    <dgm:pt modelId="{0EFCC437-32AA-40D6-88F8-B92A31B515D7}" type="parTrans" cxnId="{BFC7A270-BF20-4618-ADDE-7316B556B311}">
      <dgm:prSet/>
      <dgm:spPr/>
      <dgm:t>
        <a:bodyPr/>
        <a:lstStyle/>
        <a:p>
          <a:endParaRPr lang="sk-SK"/>
        </a:p>
      </dgm:t>
    </dgm:pt>
    <dgm:pt modelId="{D32EB9E8-252D-4813-9762-1EEAF8A47E65}" type="sibTrans" cxnId="{BFC7A270-BF20-4618-ADDE-7316B556B311}">
      <dgm:prSet/>
      <dgm:spPr/>
      <dgm:t>
        <a:bodyPr/>
        <a:lstStyle/>
        <a:p>
          <a:endParaRPr lang="sk-SK"/>
        </a:p>
      </dgm:t>
    </dgm:pt>
    <dgm:pt modelId="{2B74A1C1-B0A0-46B7-B74C-77A95B916005}">
      <dgm:prSet/>
      <dgm:spPr/>
      <dgm:t>
        <a:bodyPr/>
        <a:lstStyle/>
        <a:p>
          <a:r>
            <a:rPr lang="sk-SK" b="1" dirty="0"/>
            <a:t>Mestská chudoba</a:t>
          </a:r>
        </a:p>
        <a:p>
          <a:r>
            <a:rPr lang="sk-SK" dirty="0"/>
            <a:t>slúžky, sluhovia, robotníci</a:t>
          </a:r>
        </a:p>
      </dgm:t>
    </dgm:pt>
    <dgm:pt modelId="{1F94F06E-CF5B-4035-86F6-12386132EB38}" type="parTrans" cxnId="{1BA865ED-D4FB-470F-B208-C1B45BA511A4}">
      <dgm:prSet/>
      <dgm:spPr/>
      <dgm:t>
        <a:bodyPr/>
        <a:lstStyle/>
        <a:p>
          <a:endParaRPr lang="sk-SK"/>
        </a:p>
      </dgm:t>
    </dgm:pt>
    <dgm:pt modelId="{F1545570-764D-4DCE-88EE-FCE2541BC88A}" type="sibTrans" cxnId="{1BA865ED-D4FB-470F-B208-C1B45BA511A4}">
      <dgm:prSet/>
      <dgm:spPr/>
      <dgm:t>
        <a:bodyPr/>
        <a:lstStyle/>
        <a:p>
          <a:endParaRPr lang="sk-SK"/>
        </a:p>
      </dgm:t>
    </dgm:pt>
    <dgm:pt modelId="{860ABD7A-72D0-4D2E-B189-60BCA1C0323C}" type="pres">
      <dgm:prSet presAssocID="{63BB57FA-2F1D-45D8-8E07-0A63D04C1CBC}" presName="compositeShape" presStyleCnt="0">
        <dgm:presLayoutVars>
          <dgm:dir/>
          <dgm:resizeHandles/>
        </dgm:presLayoutVars>
      </dgm:prSet>
      <dgm:spPr/>
    </dgm:pt>
    <dgm:pt modelId="{DCAB9474-7BFD-4D76-AE94-619C4165631C}" type="pres">
      <dgm:prSet presAssocID="{63BB57FA-2F1D-45D8-8E07-0A63D04C1CBC}" presName="pyramid" presStyleLbl="node1" presStyleIdx="0" presStyleCnt="1"/>
      <dgm:sp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6200000" scaled="1"/>
          <a:tileRect/>
        </a:gradFill>
      </dgm:spPr>
    </dgm:pt>
    <dgm:pt modelId="{B4CB3FE9-9187-4FA1-9779-C3538CD44F3F}" type="pres">
      <dgm:prSet presAssocID="{63BB57FA-2F1D-45D8-8E07-0A63D04C1CBC}" presName="theList" presStyleCnt="0"/>
      <dgm:spPr/>
    </dgm:pt>
    <dgm:pt modelId="{B7F788D9-296C-499E-AF50-8E5DB21760FE}" type="pres">
      <dgm:prSet presAssocID="{79C374DB-BFDF-455D-ACA4-14CDEC03DCB2}" presName="aNode" presStyleLbl="fgAcc1" presStyleIdx="0" presStyleCnt="4" custLinFactNeighborX="4282">
        <dgm:presLayoutVars>
          <dgm:bulletEnabled val="1"/>
        </dgm:presLayoutVars>
      </dgm:prSet>
      <dgm:spPr/>
    </dgm:pt>
    <dgm:pt modelId="{1F22A95E-180C-4533-8E45-9325B7AAB2A1}" type="pres">
      <dgm:prSet presAssocID="{79C374DB-BFDF-455D-ACA4-14CDEC03DCB2}" presName="aSpace" presStyleCnt="0"/>
      <dgm:spPr/>
    </dgm:pt>
    <dgm:pt modelId="{5DE0EC7E-E0F5-4F36-9640-2BF5608CB542}" type="pres">
      <dgm:prSet presAssocID="{45BB4402-6BF4-4A6B-9DAE-0D3BF89A1160}" presName="aNode" presStyleLbl="fgAcc1" presStyleIdx="1" presStyleCnt="4" custLinFactNeighborX="4282" custLinFactNeighborY="93199">
        <dgm:presLayoutVars>
          <dgm:bulletEnabled val="1"/>
        </dgm:presLayoutVars>
      </dgm:prSet>
      <dgm:spPr/>
    </dgm:pt>
    <dgm:pt modelId="{CBDAFAA0-2DDD-4320-A752-1EC55841DE31}" type="pres">
      <dgm:prSet presAssocID="{45BB4402-6BF4-4A6B-9DAE-0D3BF89A1160}" presName="aSpace" presStyleCnt="0"/>
      <dgm:spPr/>
    </dgm:pt>
    <dgm:pt modelId="{5CD8A9CB-16D2-4002-91CA-6AF70069A2AD}" type="pres">
      <dgm:prSet presAssocID="{F0CAF895-D18D-44FF-89C9-298F1B452737}" presName="aNode" presStyleLbl="fgAcc1" presStyleIdx="2" presStyleCnt="4" custLinFactY="14039" custLinFactNeighborX="4282" custLinFactNeighborY="100000">
        <dgm:presLayoutVars>
          <dgm:bulletEnabled val="1"/>
        </dgm:presLayoutVars>
      </dgm:prSet>
      <dgm:spPr/>
    </dgm:pt>
    <dgm:pt modelId="{744A726F-F7E3-4CD3-98C6-24C8C56F332D}" type="pres">
      <dgm:prSet presAssocID="{F0CAF895-D18D-44FF-89C9-298F1B452737}" presName="aSpace" presStyleCnt="0"/>
      <dgm:spPr/>
    </dgm:pt>
    <dgm:pt modelId="{6E4C157B-E12A-456D-870E-9B2807703235}" type="pres">
      <dgm:prSet presAssocID="{2B74A1C1-B0A0-46B7-B74C-77A95B916005}" presName="aNode" presStyleLbl="fgAcc1" presStyleIdx="3" presStyleCnt="4" custLinFactY="28929" custLinFactNeighborX="4282" custLinFactNeighborY="100000">
        <dgm:presLayoutVars>
          <dgm:bulletEnabled val="1"/>
        </dgm:presLayoutVars>
      </dgm:prSet>
      <dgm:spPr/>
    </dgm:pt>
    <dgm:pt modelId="{B3737761-5DFF-418D-B7FD-2ED4DDB16A52}" type="pres">
      <dgm:prSet presAssocID="{2B74A1C1-B0A0-46B7-B74C-77A95B916005}" presName="aSpace" presStyleCnt="0"/>
      <dgm:spPr/>
    </dgm:pt>
  </dgm:ptLst>
  <dgm:cxnLst>
    <dgm:cxn modelId="{E5A7A83A-DDB3-422D-B9E0-84DEDF7CC7D9}" srcId="{63BB57FA-2F1D-45D8-8E07-0A63D04C1CBC}" destId="{45BB4402-6BF4-4A6B-9DAE-0D3BF89A1160}" srcOrd="1" destOrd="0" parTransId="{619EBFEA-8CE5-4976-BE43-23132CDE0E23}" sibTransId="{DE19801E-71AF-4B03-8DE7-46EA67C5FFF4}"/>
    <dgm:cxn modelId="{FFB0F543-2B70-4974-907D-18790CDAAC49}" srcId="{63BB57FA-2F1D-45D8-8E07-0A63D04C1CBC}" destId="{79C374DB-BFDF-455D-ACA4-14CDEC03DCB2}" srcOrd="0" destOrd="0" parTransId="{4D5C4077-0B0A-411D-99A3-5DB9FFED6045}" sibTransId="{720ED7B6-4E3B-4ECF-B197-D9998035C291}"/>
    <dgm:cxn modelId="{3AA6C14E-D225-40D0-BAFC-62DCA023B6CB}" type="presOf" srcId="{F0CAF895-D18D-44FF-89C9-298F1B452737}" destId="{5CD8A9CB-16D2-4002-91CA-6AF70069A2AD}" srcOrd="0" destOrd="0" presId="urn:microsoft.com/office/officeart/2005/8/layout/pyramid2"/>
    <dgm:cxn modelId="{BFC7A270-BF20-4618-ADDE-7316B556B311}" srcId="{63BB57FA-2F1D-45D8-8E07-0A63D04C1CBC}" destId="{F0CAF895-D18D-44FF-89C9-298F1B452737}" srcOrd="2" destOrd="0" parTransId="{0EFCC437-32AA-40D6-88F8-B92A31B515D7}" sibTransId="{D32EB9E8-252D-4813-9762-1EEAF8A47E65}"/>
    <dgm:cxn modelId="{F0537A51-F57E-4232-AC0D-53C6C9E7B0CB}" type="presOf" srcId="{79C374DB-BFDF-455D-ACA4-14CDEC03DCB2}" destId="{B7F788D9-296C-499E-AF50-8E5DB21760FE}" srcOrd="0" destOrd="0" presId="urn:microsoft.com/office/officeart/2005/8/layout/pyramid2"/>
    <dgm:cxn modelId="{DA0FC7A1-ED57-488F-8AD3-AB36CC7AEC88}" type="presOf" srcId="{45BB4402-6BF4-4A6B-9DAE-0D3BF89A1160}" destId="{5DE0EC7E-E0F5-4F36-9640-2BF5608CB542}" srcOrd="0" destOrd="0" presId="urn:microsoft.com/office/officeart/2005/8/layout/pyramid2"/>
    <dgm:cxn modelId="{EB3ED5DA-1811-410B-B640-A849EF6078E4}" type="presOf" srcId="{2B74A1C1-B0A0-46B7-B74C-77A95B916005}" destId="{6E4C157B-E12A-456D-870E-9B2807703235}" srcOrd="0" destOrd="0" presId="urn:microsoft.com/office/officeart/2005/8/layout/pyramid2"/>
    <dgm:cxn modelId="{98BF04E6-A926-4932-8863-6FF307755473}" type="presOf" srcId="{63BB57FA-2F1D-45D8-8E07-0A63D04C1CBC}" destId="{860ABD7A-72D0-4D2E-B189-60BCA1C0323C}" srcOrd="0" destOrd="0" presId="urn:microsoft.com/office/officeart/2005/8/layout/pyramid2"/>
    <dgm:cxn modelId="{1BA865ED-D4FB-470F-B208-C1B45BA511A4}" srcId="{63BB57FA-2F1D-45D8-8E07-0A63D04C1CBC}" destId="{2B74A1C1-B0A0-46B7-B74C-77A95B916005}" srcOrd="3" destOrd="0" parTransId="{1F94F06E-CF5B-4035-86F6-12386132EB38}" sibTransId="{F1545570-764D-4DCE-88EE-FCE2541BC88A}"/>
    <dgm:cxn modelId="{91316DB9-6F90-437A-9DEC-AA1ABD0DF08E}" type="presParOf" srcId="{860ABD7A-72D0-4D2E-B189-60BCA1C0323C}" destId="{DCAB9474-7BFD-4D76-AE94-619C4165631C}" srcOrd="0" destOrd="0" presId="urn:microsoft.com/office/officeart/2005/8/layout/pyramid2"/>
    <dgm:cxn modelId="{EE3898F1-6D8F-4A45-9B39-66810A40E232}" type="presParOf" srcId="{860ABD7A-72D0-4D2E-B189-60BCA1C0323C}" destId="{B4CB3FE9-9187-4FA1-9779-C3538CD44F3F}" srcOrd="1" destOrd="0" presId="urn:microsoft.com/office/officeart/2005/8/layout/pyramid2"/>
    <dgm:cxn modelId="{07817883-99AC-498F-860E-40A650D47B5A}" type="presParOf" srcId="{B4CB3FE9-9187-4FA1-9779-C3538CD44F3F}" destId="{B7F788D9-296C-499E-AF50-8E5DB21760FE}" srcOrd="0" destOrd="0" presId="urn:microsoft.com/office/officeart/2005/8/layout/pyramid2"/>
    <dgm:cxn modelId="{E3177871-EB0E-40DD-BBF2-D418D0BDA9C4}" type="presParOf" srcId="{B4CB3FE9-9187-4FA1-9779-C3538CD44F3F}" destId="{1F22A95E-180C-4533-8E45-9325B7AAB2A1}" srcOrd="1" destOrd="0" presId="urn:microsoft.com/office/officeart/2005/8/layout/pyramid2"/>
    <dgm:cxn modelId="{E12F0153-98E7-499D-BFEE-BE4B3C7199E2}" type="presParOf" srcId="{B4CB3FE9-9187-4FA1-9779-C3538CD44F3F}" destId="{5DE0EC7E-E0F5-4F36-9640-2BF5608CB542}" srcOrd="2" destOrd="0" presId="urn:microsoft.com/office/officeart/2005/8/layout/pyramid2"/>
    <dgm:cxn modelId="{51588309-BFAF-408D-AEDF-83115282DEFD}" type="presParOf" srcId="{B4CB3FE9-9187-4FA1-9779-C3538CD44F3F}" destId="{CBDAFAA0-2DDD-4320-A752-1EC55841DE31}" srcOrd="3" destOrd="0" presId="urn:microsoft.com/office/officeart/2005/8/layout/pyramid2"/>
    <dgm:cxn modelId="{790D2BA6-4B68-44CF-A872-52BA13326930}" type="presParOf" srcId="{B4CB3FE9-9187-4FA1-9779-C3538CD44F3F}" destId="{5CD8A9CB-16D2-4002-91CA-6AF70069A2AD}" srcOrd="4" destOrd="0" presId="urn:microsoft.com/office/officeart/2005/8/layout/pyramid2"/>
    <dgm:cxn modelId="{2C5307EC-54F0-486A-BCBB-6988D022FAE6}" type="presParOf" srcId="{B4CB3FE9-9187-4FA1-9779-C3538CD44F3F}" destId="{744A726F-F7E3-4CD3-98C6-24C8C56F332D}" srcOrd="5" destOrd="0" presId="urn:microsoft.com/office/officeart/2005/8/layout/pyramid2"/>
    <dgm:cxn modelId="{93CD190F-8CF9-4A09-B97D-B34A83722E8B}" type="presParOf" srcId="{B4CB3FE9-9187-4FA1-9779-C3538CD44F3F}" destId="{6E4C157B-E12A-456D-870E-9B2807703235}" srcOrd="6" destOrd="0" presId="urn:microsoft.com/office/officeart/2005/8/layout/pyramid2"/>
    <dgm:cxn modelId="{E4AB168A-3F10-46AF-8384-C7F8AB0E0695}" type="presParOf" srcId="{B4CB3FE9-9187-4FA1-9779-C3538CD44F3F}" destId="{B3737761-5DFF-418D-B7FD-2ED4DDB16A5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B9474-7BFD-4D76-AE94-619C4165631C}">
      <dsp:nvSpPr>
        <dsp:cNvPr id="0" name=""/>
        <dsp:cNvSpPr/>
      </dsp:nvSpPr>
      <dsp:spPr>
        <a:xfrm>
          <a:off x="306704" y="0"/>
          <a:ext cx="4038600" cy="4038600"/>
        </a:xfrm>
        <a:prstGeom prst="triangle">
          <a:avLst/>
        </a:prstGeom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788D9-296C-499E-AF50-8E5DB21760FE}">
      <dsp:nvSpPr>
        <dsp:cNvPr id="0" name=""/>
        <dsp:cNvSpPr/>
      </dsp:nvSpPr>
      <dsp:spPr>
        <a:xfrm>
          <a:off x="2438411" y="404254"/>
          <a:ext cx="2625090" cy="7177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/>
            <a:t>Patriciát</a:t>
          </a:r>
          <a:br>
            <a:rPr lang="sk-SK" sz="1500" kern="1200" dirty="0"/>
          </a:br>
          <a:r>
            <a:rPr lang="sk-SK" sz="1500" kern="1200" dirty="0"/>
            <a:t>(bohatí, mešťania)</a:t>
          </a:r>
        </a:p>
      </dsp:txBody>
      <dsp:txXfrm>
        <a:off x="2473451" y="439294"/>
        <a:ext cx="2555010" cy="647718"/>
      </dsp:txXfrm>
    </dsp:sp>
    <dsp:sp modelId="{5DE0EC7E-E0F5-4F36-9640-2BF5608CB542}">
      <dsp:nvSpPr>
        <dsp:cNvPr id="0" name=""/>
        <dsp:cNvSpPr/>
      </dsp:nvSpPr>
      <dsp:spPr>
        <a:xfrm>
          <a:off x="2438411" y="1295399"/>
          <a:ext cx="2625090" cy="7177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/>
            <a:t>Stredne zámožní mešťania</a:t>
          </a:r>
          <a:br>
            <a:rPr lang="sk-SK" sz="1500" b="1" kern="1200" dirty="0"/>
          </a:br>
          <a:r>
            <a:rPr lang="sk-SK" sz="1500" kern="1200" dirty="0"/>
            <a:t>obchodníci, remeselníci</a:t>
          </a:r>
        </a:p>
      </dsp:txBody>
      <dsp:txXfrm>
        <a:off x="2473451" y="1330439"/>
        <a:ext cx="2555010" cy="647718"/>
      </dsp:txXfrm>
    </dsp:sp>
    <dsp:sp modelId="{5CD8A9CB-16D2-4002-91CA-6AF70069A2AD}">
      <dsp:nvSpPr>
        <dsp:cNvPr id="0" name=""/>
        <dsp:cNvSpPr/>
      </dsp:nvSpPr>
      <dsp:spPr>
        <a:xfrm>
          <a:off x="2438411" y="2209796"/>
          <a:ext cx="2625090" cy="7177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/>
            <a:t>Vzdelanci</a:t>
          </a:r>
        </a:p>
      </dsp:txBody>
      <dsp:txXfrm>
        <a:off x="2473451" y="2244836"/>
        <a:ext cx="2555010" cy="647718"/>
      </dsp:txXfrm>
    </dsp:sp>
    <dsp:sp modelId="{6E4C157B-E12A-456D-870E-9B2807703235}">
      <dsp:nvSpPr>
        <dsp:cNvPr id="0" name=""/>
        <dsp:cNvSpPr/>
      </dsp:nvSpPr>
      <dsp:spPr>
        <a:xfrm>
          <a:off x="2438411" y="3124199"/>
          <a:ext cx="2625090" cy="7177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/>
            <a:t>Mestská chudoba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/>
            <a:t>slúžky, sluhovia, robotníci</a:t>
          </a:r>
        </a:p>
      </dsp:txBody>
      <dsp:txXfrm>
        <a:off x="2473451" y="3159239"/>
        <a:ext cx="2555010" cy="647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8. 12. 2021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8. 12. 2021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8. 12. 2021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8. 12. 2021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8. 12. 2021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8. 12. 2021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8. 12. 2021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8. 12. 2021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8. 12. 2021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8. 12. 2021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8. 12. 2021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8. 12. 2021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838200" y="2895600"/>
            <a:ext cx="7772400" cy="2286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sk-SK" sz="6000" b="1" dirty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doni MT Black" pitchFamily="18" charset="0"/>
              </a:rPr>
              <a:t>ZLATÁ BAŇA UHORSKA</a:t>
            </a:r>
          </a:p>
        </p:txBody>
      </p:sp>
      <p:pic>
        <p:nvPicPr>
          <p:cNvPr id="4" name="Obrázok 3" descr="baníctvo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5334000" y="3810000"/>
            <a:ext cx="3552426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5400" b="1" dirty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doni MT Black" pitchFamily="18" charset="0"/>
              </a:rPr>
              <a:t>Rozmach Uhorska</a:t>
            </a:r>
            <a:endParaRPr lang="sk-SK" sz="5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solidFill>
            <a:schemeClr val="tx1">
              <a:alpha val="68000"/>
            </a:schemeClr>
          </a:solidFill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  <a:latin typeface="Agency FB" pitchFamily="34" charset="0"/>
              </a:rPr>
              <a:t>Karol Róbert sa sústredil na </a:t>
            </a:r>
            <a:r>
              <a:rPr lang="sk-SK" b="1" dirty="0">
                <a:solidFill>
                  <a:srgbClr val="FFC000"/>
                </a:solidFill>
                <a:latin typeface="Agency FB" pitchFamily="34" charset="0"/>
              </a:rPr>
              <a:t>hospodárske reformy</a:t>
            </a:r>
            <a:r>
              <a:rPr lang="sk-SK" dirty="0">
                <a:latin typeface="Agency FB" pitchFamily="34" charset="0"/>
              </a:rPr>
              <a:t>.</a:t>
            </a:r>
            <a:endParaRPr lang="sk-SK" dirty="0">
              <a:solidFill>
                <a:schemeClr val="bg1"/>
              </a:solidFill>
              <a:latin typeface="Agency FB" pitchFamily="34" charset="0"/>
            </a:endParaRPr>
          </a:p>
          <a:p>
            <a:r>
              <a:rPr lang="sk-SK" dirty="0">
                <a:solidFill>
                  <a:schemeClr val="bg1"/>
                </a:solidFill>
                <a:latin typeface="Agency FB" pitchFamily="34" charset="0"/>
              </a:rPr>
              <a:t>Podporoval:</a:t>
            </a:r>
          </a:p>
          <a:p>
            <a:pPr>
              <a:buNone/>
            </a:pPr>
            <a:endParaRPr lang="sk-SK" dirty="0">
              <a:solidFill>
                <a:schemeClr val="bg1"/>
              </a:solidFill>
              <a:latin typeface="Agency FB" pitchFamily="34" charset="0"/>
            </a:endParaRPr>
          </a:p>
          <a:p>
            <a:pPr>
              <a:buNone/>
            </a:pPr>
            <a:endParaRPr lang="sk-SK" dirty="0">
              <a:latin typeface="Agency FB" pitchFamily="34" charset="0"/>
            </a:endParaRPr>
          </a:p>
        </p:txBody>
      </p:sp>
      <p:sp>
        <p:nvSpPr>
          <p:cNvPr id="4" name="Šípka doprava 3"/>
          <p:cNvSpPr/>
          <p:nvPr/>
        </p:nvSpPr>
        <p:spPr>
          <a:xfrm>
            <a:off x="990600" y="2895600"/>
            <a:ext cx="609600" cy="3810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676400" y="2798802"/>
            <a:ext cx="17139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000" dirty="0">
                <a:solidFill>
                  <a:schemeClr val="bg1"/>
                </a:solidFill>
                <a:latin typeface="Agency FB" pitchFamily="34" charset="0"/>
              </a:rPr>
              <a:t>Rozvoj miest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1676400" y="3429000"/>
            <a:ext cx="20633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000" dirty="0">
                <a:solidFill>
                  <a:schemeClr val="bg1"/>
                </a:solidFill>
                <a:latin typeface="Agency FB" pitchFamily="34" charset="0"/>
              </a:rPr>
              <a:t>Rozvoj baníctva</a:t>
            </a:r>
          </a:p>
        </p:txBody>
      </p:sp>
      <p:pic>
        <p:nvPicPr>
          <p:cNvPr id="8" name="Obrázok 7" descr="NEPOUZIVAT-MATO-KAPUSTA-1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b="22591"/>
          <a:stretch>
            <a:fillRect/>
          </a:stretch>
        </p:blipFill>
        <p:spPr>
          <a:xfrm>
            <a:off x="685800" y="4267200"/>
            <a:ext cx="4574107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Šípka doprava 8"/>
          <p:cNvSpPr/>
          <p:nvPr/>
        </p:nvSpPr>
        <p:spPr>
          <a:xfrm>
            <a:off x="4343400" y="3200400"/>
            <a:ext cx="990600" cy="304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>
            <a:off x="5824120" y="2895600"/>
            <a:ext cx="23102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dirty="0">
                <a:solidFill>
                  <a:schemeClr val="bg1"/>
                </a:solidFill>
                <a:latin typeface="Agency FB" pitchFamily="34" charset="0"/>
              </a:rPr>
              <a:t>Zavedenie novej </a:t>
            </a:r>
            <a:br>
              <a:rPr lang="sk-SK" sz="3200" dirty="0">
                <a:solidFill>
                  <a:schemeClr val="bg1"/>
                </a:solidFill>
                <a:latin typeface="Agency FB" pitchFamily="34" charset="0"/>
              </a:rPr>
            </a:br>
            <a:r>
              <a:rPr lang="sk-SK" sz="3200" dirty="0">
                <a:solidFill>
                  <a:schemeClr val="bg1"/>
                </a:solidFill>
                <a:latin typeface="Agency FB" pitchFamily="34" charset="0"/>
              </a:rPr>
              <a:t>zlatej meny</a:t>
            </a:r>
          </a:p>
        </p:txBody>
      </p:sp>
      <p:sp>
        <p:nvSpPr>
          <p:cNvPr id="11" name="Šípka doprava 10"/>
          <p:cNvSpPr/>
          <p:nvPr/>
        </p:nvSpPr>
        <p:spPr>
          <a:xfrm rot="5400000">
            <a:off x="6534150" y="4171950"/>
            <a:ext cx="647700" cy="4572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5633729" y="4724400"/>
            <a:ext cx="25875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000" b="1" dirty="0">
                <a:solidFill>
                  <a:srgbClr val="FFC000"/>
                </a:solidFill>
                <a:latin typeface="Agency FB" pitchFamily="34" charset="0"/>
              </a:rPr>
              <a:t>Uhorsko</a:t>
            </a:r>
            <a:r>
              <a:rPr lang="sk-SK" sz="3000" dirty="0">
                <a:solidFill>
                  <a:schemeClr val="bg1"/>
                </a:solidFill>
                <a:latin typeface="Agency FB" pitchFamily="34" charset="0"/>
              </a:rPr>
              <a:t> sa stalo </a:t>
            </a:r>
            <a:br>
              <a:rPr lang="sk-SK" sz="3000" dirty="0">
                <a:solidFill>
                  <a:schemeClr val="bg1"/>
                </a:solidFill>
                <a:latin typeface="Agency FB" pitchFamily="34" charset="0"/>
              </a:rPr>
            </a:br>
            <a:r>
              <a:rPr lang="sk-SK" sz="3000" b="1" dirty="0">
                <a:solidFill>
                  <a:srgbClr val="FFC000"/>
                </a:solidFill>
                <a:latin typeface="Agency FB" pitchFamily="34" charset="0"/>
              </a:rPr>
              <a:t>významnou</a:t>
            </a:r>
            <a:br>
              <a:rPr lang="sk-SK" sz="3000" dirty="0">
                <a:solidFill>
                  <a:schemeClr val="bg1"/>
                </a:solidFill>
                <a:latin typeface="Agency FB" pitchFamily="34" charset="0"/>
              </a:rPr>
            </a:br>
            <a:r>
              <a:rPr lang="sk-SK" sz="3000" dirty="0">
                <a:solidFill>
                  <a:schemeClr val="bg1"/>
                </a:solidFill>
                <a:latin typeface="Agency FB" pitchFamily="34" charset="0"/>
              </a:rPr>
              <a:t>európskou </a:t>
            </a:r>
            <a:r>
              <a:rPr lang="sk-SK" sz="3000" b="1" dirty="0">
                <a:solidFill>
                  <a:srgbClr val="FFC000"/>
                </a:solidFill>
                <a:latin typeface="Agency FB" pitchFamily="34" charset="0"/>
              </a:rPr>
              <a:t>krajinou</a:t>
            </a:r>
          </a:p>
        </p:txBody>
      </p:sp>
      <p:sp>
        <p:nvSpPr>
          <p:cNvPr id="14" name="Šípka doprava 13"/>
          <p:cNvSpPr/>
          <p:nvPr/>
        </p:nvSpPr>
        <p:spPr>
          <a:xfrm>
            <a:off x="990600" y="3581400"/>
            <a:ext cx="609600" cy="3810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uiExpand="1" build="p" animBg="1"/>
      <p:bldP spid="4" grpId="0" animBg="1"/>
      <p:bldP spid="6" grpId="0"/>
      <p:bldP spid="7" grpId="0"/>
      <p:bldP spid="9" grpId="0" animBg="1"/>
      <p:bldP spid="10" grpId="0"/>
      <p:bldP spid="11" grpId="0" animBg="1"/>
      <p:bldP spid="12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5400" b="1" dirty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doni MT Black" pitchFamily="18" charset="0"/>
              </a:rPr>
              <a:t>Rozmach Uhorska</a:t>
            </a:r>
            <a:endParaRPr lang="sk-SK" sz="5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solidFill>
            <a:schemeClr val="tx1">
              <a:alpha val="68000"/>
            </a:schemeClr>
          </a:solidFill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  <a:latin typeface="Agency FB" pitchFamily="34" charset="0"/>
              </a:rPr>
              <a:t>Rozmach nastal aj za vlády </a:t>
            </a:r>
            <a:r>
              <a:rPr lang="sk-SK" b="1" dirty="0">
                <a:solidFill>
                  <a:srgbClr val="FFC000"/>
                </a:solidFill>
                <a:latin typeface="Agency FB" pitchFamily="34" charset="0"/>
              </a:rPr>
              <a:t>Ľudovíta I. Veľkého</a:t>
            </a:r>
            <a:r>
              <a:rPr lang="sk-SK" dirty="0">
                <a:solidFill>
                  <a:schemeClr val="bg1"/>
                </a:solidFill>
                <a:latin typeface="Agency FB" pitchFamily="34" charset="0"/>
              </a:rPr>
              <a:t>.</a:t>
            </a:r>
          </a:p>
          <a:p>
            <a:r>
              <a:rPr lang="sk-SK" dirty="0">
                <a:solidFill>
                  <a:schemeClr val="bg1"/>
                </a:solidFill>
                <a:latin typeface="Agency FB" pitchFamily="34" charset="0"/>
              </a:rPr>
              <a:t>Uhorsko sa spojilo s Poľskom (od Baltského po Jadranské more).</a:t>
            </a:r>
          </a:p>
          <a:p>
            <a:pPr>
              <a:buNone/>
            </a:pPr>
            <a:endParaRPr lang="sk-SK" dirty="0">
              <a:solidFill>
                <a:schemeClr val="bg1"/>
              </a:solidFill>
              <a:latin typeface="Agency FB" pitchFamily="34" charset="0"/>
            </a:endParaRPr>
          </a:p>
        </p:txBody>
      </p:sp>
      <p:pic>
        <p:nvPicPr>
          <p:cNvPr id="6146" name="Picture 2" descr="&amp;Lcaron;udovít I."/>
          <p:cNvPicPr>
            <a:picLocks noChangeAspect="1" noChangeArrowheads="1"/>
          </p:cNvPicPr>
          <p:nvPr/>
        </p:nvPicPr>
        <p:blipFill>
          <a:blip r:embed="rId2" cstate="print"/>
          <a:srcRect l="5405" t="3106" r="6306" b="2136"/>
          <a:stretch>
            <a:fillRect/>
          </a:stretch>
        </p:blipFill>
        <p:spPr bwMode="auto">
          <a:xfrm>
            <a:off x="6019800" y="2895600"/>
            <a:ext cx="2570813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8" name="Picture 4" descr="&amp;Lcaron;udovít I., 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352800"/>
            <a:ext cx="2216297" cy="2438400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152400" y="5791200"/>
            <a:ext cx="2464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solidFill>
                  <a:schemeClr val="bg1"/>
                </a:solidFill>
                <a:latin typeface="Agency FB" pitchFamily="34" charset="0"/>
              </a:rPr>
              <a:t>Erb Ľudovíta I. Veľkého</a:t>
            </a:r>
          </a:p>
        </p:txBody>
      </p:sp>
      <p:pic>
        <p:nvPicPr>
          <p:cNvPr id="6150" name="Picture 6" descr="Výsledok vyh&amp;lcaron;adávania obrázkov pre dopyt &amp;lcaron;udovít i. ve&amp;lcaron;ký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2971800"/>
            <a:ext cx="1710612" cy="1676400"/>
          </a:xfrm>
          <a:prstGeom prst="rect">
            <a:avLst/>
          </a:prstGeom>
          <a:noFill/>
        </p:spPr>
      </p:pic>
      <p:pic>
        <p:nvPicPr>
          <p:cNvPr id="6152" name="Picture 8" descr="Výsledok vyh&amp;lcaron;adávania obrázkov pre dopyt &amp;lcaron;udovít i. ve&amp;lcaron;ký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l="4000" t="6000" r="4000" b="4000"/>
          <a:stretch>
            <a:fillRect/>
          </a:stretch>
        </p:blipFill>
        <p:spPr bwMode="auto">
          <a:xfrm>
            <a:off x="3733800" y="4191000"/>
            <a:ext cx="1600200" cy="156541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l"/>
            <a:r>
              <a:rPr lang="sk-SK" sz="5400" b="1" dirty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doni MT Black" pitchFamily="18" charset="0"/>
              </a:rPr>
              <a:t>Banské mestá</a:t>
            </a:r>
            <a:endParaRPr lang="sk-SK" sz="54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solidFill>
            <a:schemeClr val="tx1">
              <a:alpha val="68000"/>
            </a:schemeClr>
          </a:solidFill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  <a:latin typeface="Agency FB" pitchFamily="34" charset="0"/>
              </a:rPr>
              <a:t>Za vlády </a:t>
            </a:r>
            <a:r>
              <a:rPr lang="sk-SK" dirty="0" err="1">
                <a:solidFill>
                  <a:schemeClr val="bg1"/>
                </a:solidFill>
                <a:latin typeface="Agency FB" pitchFamily="34" charset="0"/>
              </a:rPr>
              <a:t>Anjuovcov</a:t>
            </a:r>
            <a:r>
              <a:rPr lang="sk-SK" dirty="0">
                <a:solidFill>
                  <a:schemeClr val="bg1"/>
                </a:solidFill>
                <a:latin typeface="Agency FB" pitchFamily="34" charset="0"/>
              </a:rPr>
              <a:t> boli objavené nové </a:t>
            </a:r>
            <a:r>
              <a:rPr lang="sk-SK" b="1" dirty="0">
                <a:solidFill>
                  <a:srgbClr val="FFC000"/>
                </a:solidFill>
                <a:latin typeface="Agency FB" pitchFamily="34" charset="0"/>
              </a:rPr>
              <a:t>ložiská drahých kovov</a:t>
            </a:r>
            <a:r>
              <a:rPr lang="sk-SK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sk-SK" dirty="0">
                <a:solidFill>
                  <a:schemeClr val="bg1"/>
                </a:solidFill>
                <a:latin typeface="Agency FB" pitchFamily="34" charset="0"/>
                <a:cs typeface="Lucida Sans Unicode"/>
              </a:rPr>
              <a:t>→ </a:t>
            </a:r>
            <a:r>
              <a:rPr lang="sk-SK" b="1" dirty="0">
                <a:solidFill>
                  <a:srgbClr val="FFC000"/>
                </a:solidFill>
                <a:latin typeface="Agency FB" pitchFamily="34" charset="0"/>
                <a:cs typeface="Lucida Sans Unicode"/>
              </a:rPr>
              <a:t>Banská Štiavnica, Kremnica, spišský región</a:t>
            </a:r>
            <a:endParaRPr lang="sk-SK" dirty="0">
              <a:solidFill>
                <a:schemeClr val="bg1"/>
              </a:solidFill>
              <a:latin typeface="Agency FB" pitchFamily="34" charset="0"/>
              <a:cs typeface="Lucida Sans Unicode"/>
            </a:endParaRPr>
          </a:p>
          <a:p>
            <a:r>
              <a:rPr lang="sk-SK" b="1" i="1" dirty="0">
                <a:solidFill>
                  <a:schemeClr val="bg1"/>
                </a:solidFill>
                <a:latin typeface="Agency FB" pitchFamily="34" charset="0"/>
                <a:cs typeface="Lucida Sans Unicode"/>
              </a:rPr>
              <a:t>Gelnica, Smolník </a:t>
            </a:r>
            <a:r>
              <a:rPr lang="sk-SK" dirty="0">
                <a:solidFill>
                  <a:schemeClr val="bg1"/>
                </a:solidFill>
                <a:latin typeface="Agency FB" pitchFamily="34" charset="0"/>
                <a:cs typeface="Lucida Sans Unicode"/>
              </a:rPr>
              <a:t>– meď, striebro</a:t>
            </a:r>
          </a:p>
          <a:p>
            <a:r>
              <a:rPr lang="sk-SK" b="1" i="1" dirty="0">
                <a:solidFill>
                  <a:schemeClr val="bg1"/>
                </a:solidFill>
                <a:latin typeface="Agency FB" pitchFamily="34" charset="0"/>
                <a:cs typeface="Lucida Sans Unicode"/>
              </a:rPr>
              <a:t>Spišská Nová Ves </a:t>
            </a:r>
            <a:r>
              <a:rPr lang="sk-SK" dirty="0">
                <a:solidFill>
                  <a:schemeClr val="bg1"/>
                </a:solidFill>
                <a:latin typeface="Agency FB" pitchFamily="34" charset="0"/>
                <a:cs typeface="Lucida Sans Unicode"/>
              </a:rPr>
              <a:t>– železná ruda</a:t>
            </a:r>
            <a:endParaRPr lang="sk-SK" dirty="0">
              <a:solidFill>
                <a:schemeClr val="bg1"/>
              </a:solidFill>
              <a:latin typeface="Agency FB" pitchFamily="34" charset="0"/>
            </a:endParaRPr>
          </a:p>
        </p:txBody>
      </p:sp>
      <p:pic>
        <p:nvPicPr>
          <p:cNvPr id="4" name="Obrázok 3" descr="medaila2_1_e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4830365"/>
            <a:ext cx="1905000" cy="18752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2" name="Picture 2" descr="Výsledok vyh&amp;lcaron;adávania obrázkov pre dopyt lo&amp;zcaron;iská drahých kov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419600"/>
            <a:ext cx="3120775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Súvisiaci obr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1" y="4572000"/>
            <a:ext cx="2057399" cy="2057400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6" name="Picture 6" descr="Výsledok vyh&amp;lcaron;adávania obrázkov pre dopyt lo&amp;zcaron;iská drahých kovov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 r="20000"/>
          <a:stretch>
            <a:fillRect/>
          </a:stretch>
        </p:blipFill>
        <p:spPr bwMode="auto">
          <a:xfrm>
            <a:off x="6019800" y="2819400"/>
            <a:ext cx="2286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5400" b="1" dirty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doni MT Black" pitchFamily="18" charset="0"/>
              </a:rPr>
              <a:t>Banské mestá</a:t>
            </a:r>
            <a:endParaRPr lang="sk-SK" sz="5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solidFill>
            <a:schemeClr val="tx1">
              <a:alpha val="68000"/>
            </a:schemeClr>
          </a:solidFill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  <a:latin typeface="Agency FB" pitchFamily="34" charset="0"/>
              </a:rPr>
              <a:t>Karol Róbert udelil </a:t>
            </a:r>
            <a:r>
              <a:rPr lang="sk-SK" b="1" dirty="0">
                <a:solidFill>
                  <a:srgbClr val="FFC000"/>
                </a:solidFill>
                <a:latin typeface="Agency FB" pitchFamily="34" charset="0"/>
              </a:rPr>
              <a:t>mestské práva Kremnici</a:t>
            </a:r>
            <a:r>
              <a:rPr lang="sk-SK" dirty="0">
                <a:solidFill>
                  <a:srgbClr val="FFC000"/>
                </a:solidFill>
                <a:latin typeface="Agency FB" pitchFamily="34" charset="0"/>
              </a:rPr>
              <a:t>.</a:t>
            </a:r>
          </a:p>
          <a:p>
            <a:r>
              <a:rPr lang="sk-SK" dirty="0">
                <a:solidFill>
                  <a:schemeClr val="bg1"/>
                </a:solidFill>
                <a:latin typeface="Agency FB" pitchFamily="34" charset="0"/>
              </a:rPr>
              <a:t>Vznikla tu</a:t>
            </a:r>
            <a:r>
              <a:rPr lang="sk-SK" dirty="0">
                <a:latin typeface="Agency FB" pitchFamily="34" charset="0"/>
              </a:rPr>
              <a:t> </a:t>
            </a:r>
            <a:r>
              <a:rPr lang="sk-SK" b="1" dirty="0">
                <a:solidFill>
                  <a:srgbClr val="FFC000"/>
                </a:solidFill>
                <a:latin typeface="Agency FB" pitchFamily="34" charset="0"/>
              </a:rPr>
              <a:t>banská komora</a:t>
            </a:r>
            <a:r>
              <a:rPr lang="sk-SK" dirty="0">
                <a:solidFill>
                  <a:srgbClr val="FFC000"/>
                </a:solidFill>
                <a:latin typeface="Agency FB" pitchFamily="34" charset="0"/>
              </a:rPr>
              <a:t> </a:t>
            </a:r>
            <a:r>
              <a:rPr lang="sk-SK" dirty="0">
                <a:solidFill>
                  <a:schemeClr val="bg1"/>
                </a:solidFill>
                <a:latin typeface="Agency FB" pitchFamily="34" charset="0"/>
              </a:rPr>
              <a:t>a</a:t>
            </a:r>
            <a:r>
              <a:rPr lang="sk-SK" dirty="0">
                <a:solidFill>
                  <a:srgbClr val="FFC000"/>
                </a:solidFill>
                <a:latin typeface="Agency FB" pitchFamily="34" charset="0"/>
              </a:rPr>
              <a:t> </a:t>
            </a:r>
            <a:r>
              <a:rPr lang="sk-SK" b="1" dirty="0">
                <a:solidFill>
                  <a:srgbClr val="FFC000"/>
                </a:solidFill>
                <a:latin typeface="Agency FB" pitchFamily="34" charset="0"/>
              </a:rPr>
              <a:t>mincovňa</a:t>
            </a:r>
            <a:r>
              <a:rPr lang="sk-SK" dirty="0">
                <a:latin typeface="Agency FB" pitchFamily="34" charset="0"/>
              </a:rPr>
              <a:t>.</a:t>
            </a:r>
          </a:p>
          <a:p>
            <a:r>
              <a:rPr lang="sk-SK" dirty="0">
                <a:solidFill>
                  <a:schemeClr val="bg1"/>
                </a:solidFill>
                <a:latin typeface="Agency FB" pitchFamily="34" charset="0"/>
              </a:rPr>
              <a:t>Slovensko </a:t>
            </a:r>
            <a:r>
              <a:rPr lang="sk-SK" dirty="0">
                <a:solidFill>
                  <a:schemeClr val="bg1"/>
                </a:solidFill>
                <a:latin typeface="Agency FB" pitchFamily="34" charset="0"/>
                <a:cs typeface="Lucida Sans Unicode"/>
              </a:rPr>
              <a:t>→ </a:t>
            </a:r>
            <a:r>
              <a:rPr lang="sk-SK" b="1" dirty="0">
                <a:solidFill>
                  <a:srgbClr val="FFC000"/>
                </a:solidFill>
                <a:latin typeface="Agency FB" pitchFamily="34" charset="0"/>
                <a:cs typeface="Lucida Sans Unicode"/>
              </a:rPr>
              <a:t>najvýznamnejším producentom</a:t>
            </a:r>
            <a:r>
              <a:rPr lang="sk-SK" dirty="0">
                <a:solidFill>
                  <a:srgbClr val="FFC000"/>
                </a:solidFill>
                <a:latin typeface="Agency FB" pitchFamily="34" charset="0"/>
                <a:cs typeface="Lucida Sans Unicode"/>
              </a:rPr>
              <a:t> </a:t>
            </a:r>
            <a:r>
              <a:rPr lang="sk-SK" dirty="0">
                <a:solidFill>
                  <a:schemeClr val="bg1"/>
                </a:solidFill>
                <a:latin typeface="Agency FB" pitchFamily="34" charset="0"/>
                <a:cs typeface="Lucida Sans Unicode"/>
              </a:rPr>
              <a:t>v ťažbe </a:t>
            </a:r>
            <a:r>
              <a:rPr lang="sk-SK" b="1" dirty="0">
                <a:solidFill>
                  <a:srgbClr val="FFC000"/>
                </a:solidFill>
                <a:latin typeface="Agency FB" pitchFamily="34" charset="0"/>
                <a:cs typeface="Lucida Sans Unicode"/>
              </a:rPr>
              <a:t>medi, striebra a zlata</a:t>
            </a:r>
            <a:r>
              <a:rPr lang="sk-SK" dirty="0">
                <a:solidFill>
                  <a:srgbClr val="FFC000"/>
                </a:solidFill>
                <a:latin typeface="Agency FB" pitchFamily="34" charset="0"/>
                <a:cs typeface="Lucida Sans Unicode"/>
              </a:rPr>
              <a:t>. </a:t>
            </a:r>
          </a:p>
          <a:p>
            <a:r>
              <a:rPr lang="sk-SK" dirty="0">
                <a:solidFill>
                  <a:schemeClr val="bg1"/>
                </a:solidFill>
                <a:latin typeface="Agency FB" pitchFamily="34" charset="0"/>
                <a:cs typeface="Lucida Sans Unicode"/>
              </a:rPr>
              <a:t>Banské mestá odvádzali </a:t>
            </a:r>
            <a:r>
              <a:rPr lang="sk-SK" b="1" dirty="0">
                <a:solidFill>
                  <a:srgbClr val="FFC000"/>
                </a:solidFill>
                <a:latin typeface="Agency FB" pitchFamily="34" charset="0"/>
                <a:cs typeface="Lucida Sans Unicode"/>
              </a:rPr>
              <a:t>banskú daň</a:t>
            </a:r>
            <a:r>
              <a:rPr lang="sk-SK" dirty="0">
                <a:solidFill>
                  <a:schemeClr val="bg1"/>
                </a:solidFill>
                <a:latin typeface="Agency FB" pitchFamily="34" charset="0"/>
                <a:cs typeface="Lucida Sans Unicode"/>
              </a:rPr>
              <a:t>.</a:t>
            </a:r>
          </a:p>
          <a:p>
            <a:pPr>
              <a:buNone/>
            </a:pPr>
            <a:r>
              <a:rPr lang="sk-SK" dirty="0">
                <a:solidFill>
                  <a:schemeClr val="bg1"/>
                </a:solidFill>
                <a:latin typeface="Agency FB" pitchFamily="34" charset="0"/>
                <a:cs typeface="Lucida Sans Unicode"/>
              </a:rPr>
              <a:t> </a:t>
            </a:r>
            <a:endParaRPr lang="sk-SK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2819400" y="5029200"/>
            <a:ext cx="42354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  <a:latin typeface="Agency FB" pitchFamily="34" charset="0"/>
                <a:cs typeface="Lucida Sans Unicode"/>
              </a:rPr>
              <a:t>Rozširovanie a budovanie ciest.</a:t>
            </a:r>
            <a:endParaRPr lang="sk-SK" sz="3200" dirty="0"/>
          </a:p>
        </p:txBody>
      </p:sp>
      <p:sp>
        <p:nvSpPr>
          <p:cNvPr id="6" name="Šípka doprava 5"/>
          <p:cNvSpPr/>
          <p:nvPr/>
        </p:nvSpPr>
        <p:spPr>
          <a:xfrm rot="5400000">
            <a:off x="4476750" y="4514850"/>
            <a:ext cx="647700" cy="4572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 descr="6_Expozicia_mincovej_techniky_L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68397"/>
            <a:ext cx="3979873" cy="3084403"/>
          </a:xfrm>
        </p:spPr>
      </p:pic>
      <p:pic>
        <p:nvPicPr>
          <p:cNvPr id="5" name="Obrázok 4" descr="euro-mince-kremnica-euromince-topky-sk-eurobalic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450" y="3657600"/>
            <a:ext cx="3511550" cy="2642566"/>
          </a:xfrm>
          <a:prstGeom prst="rect">
            <a:avLst/>
          </a:prstGeom>
        </p:spPr>
      </p:pic>
      <p:pic>
        <p:nvPicPr>
          <p:cNvPr id="6" name="Obrázok 5" descr="mince-mincov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81450" y="3200400"/>
            <a:ext cx="5010150" cy="3540506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4724400" y="1905000"/>
            <a:ext cx="3860352" cy="646331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wrap="none" rtlCol="0">
            <a:spAutoFit/>
          </a:bodyPr>
          <a:lstStyle/>
          <a:p>
            <a:r>
              <a:rPr lang="sk-SK" sz="3600" b="1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latin typeface="Agency FB" pitchFamily="34" charset="0"/>
              </a:rPr>
              <a:t>KREMNICA - MINCOVŇA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l"/>
            <a:r>
              <a:rPr lang="sk-SK" sz="5400" b="1" dirty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doni MT Black" pitchFamily="18" charset="0"/>
              </a:rPr>
              <a:t>Mešťania</a:t>
            </a:r>
            <a:endParaRPr lang="sk-SK" sz="54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solidFill>
            <a:schemeClr val="tx1">
              <a:alpha val="68000"/>
            </a:schemeClr>
          </a:solidFill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  <a:latin typeface="Agency FB" pitchFamily="34" charset="0"/>
              </a:rPr>
              <a:t>Sformuloval sa nový stav – </a:t>
            </a:r>
            <a:r>
              <a:rPr lang="sk-SK" b="1" dirty="0">
                <a:solidFill>
                  <a:srgbClr val="FFC000"/>
                </a:solidFill>
                <a:latin typeface="Agency FB" pitchFamily="34" charset="0"/>
              </a:rPr>
              <a:t>meštianstvo</a:t>
            </a:r>
            <a:r>
              <a:rPr lang="sk-SK" dirty="0">
                <a:solidFill>
                  <a:schemeClr val="bg1"/>
                </a:solidFill>
                <a:latin typeface="Agency FB" pitchFamily="34" charset="0"/>
              </a:rPr>
              <a:t>. </a:t>
            </a:r>
          </a:p>
          <a:p>
            <a:r>
              <a:rPr lang="sk-SK" dirty="0">
                <a:solidFill>
                  <a:schemeClr val="bg1"/>
                </a:solidFill>
                <a:latin typeface="Agency FB" pitchFamily="34" charset="0"/>
              </a:rPr>
              <a:t>Uplatnili sa v remeselnej výrobe a v obchode. </a:t>
            </a:r>
          </a:p>
          <a:p>
            <a:r>
              <a:rPr lang="sk-SK" dirty="0">
                <a:solidFill>
                  <a:schemeClr val="bg1"/>
                </a:solidFill>
                <a:latin typeface="Agency FB" pitchFamily="34" charset="0"/>
              </a:rPr>
              <a:t>Získali zastúpenie v uhorskom sneme. </a:t>
            </a:r>
          </a:p>
          <a:p>
            <a:r>
              <a:rPr lang="sk-SK" dirty="0">
                <a:solidFill>
                  <a:schemeClr val="bg1"/>
                </a:solidFill>
                <a:latin typeface="Agency FB" pitchFamily="34" charset="0"/>
              </a:rPr>
              <a:t>Nemeckí mešťania mali dominantné postavenie </a:t>
            </a:r>
            <a:r>
              <a:rPr lang="sk-SK" dirty="0">
                <a:solidFill>
                  <a:schemeClr val="bg1"/>
                </a:solidFill>
                <a:latin typeface="Agency FB" pitchFamily="34" charset="0"/>
                <a:cs typeface="Lucida Sans Unicode"/>
              </a:rPr>
              <a:t>→ vznikali </a:t>
            </a:r>
            <a:r>
              <a:rPr lang="sk-SK" b="1" dirty="0">
                <a:solidFill>
                  <a:srgbClr val="FFC000"/>
                </a:solidFill>
                <a:latin typeface="Agency FB" pitchFamily="34" charset="0"/>
                <a:cs typeface="Lucida Sans Unicode"/>
              </a:rPr>
              <a:t>národnostné spory</a:t>
            </a:r>
            <a:r>
              <a:rPr lang="sk-SK" dirty="0">
                <a:solidFill>
                  <a:schemeClr val="bg1"/>
                </a:solidFill>
                <a:latin typeface="Agency FB" pitchFamily="34" charset="0"/>
                <a:cs typeface="Lucida Sans Unicode"/>
              </a:rPr>
              <a:t>.</a:t>
            </a:r>
          </a:p>
          <a:p>
            <a:r>
              <a:rPr lang="sk-SK" dirty="0">
                <a:solidFill>
                  <a:schemeClr val="bg1"/>
                </a:solidFill>
                <a:latin typeface="Agency FB" pitchFamily="34" charset="0"/>
                <a:cs typeface="Lucida Sans Unicode"/>
              </a:rPr>
              <a:t>Kráľ Ľudovít I. zaviedol </a:t>
            </a:r>
            <a:r>
              <a:rPr lang="sk-SK" b="1" dirty="0">
                <a:solidFill>
                  <a:srgbClr val="FFC000"/>
                </a:solidFill>
                <a:latin typeface="Agency FB" pitchFamily="34" charset="0"/>
                <a:cs typeface="Lucida Sans Unicode"/>
              </a:rPr>
              <a:t>rovnaké zastúpenie Slovákov</a:t>
            </a:r>
            <a:r>
              <a:rPr lang="sk-SK" dirty="0">
                <a:solidFill>
                  <a:srgbClr val="FFC000"/>
                </a:solidFill>
                <a:latin typeface="Agency FB" pitchFamily="34" charset="0"/>
                <a:cs typeface="Lucida Sans Unicode"/>
              </a:rPr>
              <a:t> </a:t>
            </a:r>
            <a:r>
              <a:rPr lang="sk-SK" dirty="0">
                <a:solidFill>
                  <a:schemeClr val="bg1"/>
                </a:solidFill>
                <a:latin typeface="Agency FB" pitchFamily="34" charset="0"/>
                <a:cs typeface="Lucida Sans Unicode"/>
              </a:rPr>
              <a:t>a </a:t>
            </a:r>
            <a:r>
              <a:rPr lang="sk-SK" b="1" dirty="0">
                <a:solidFill>
                  <a:srgbClr val="FFC000"/>
                </a:solidFill>
                <a:latin typeface="Agency FB" pitchFamily="34" charset="0"/>
                <a:cs typeface="Lucida Sans Unicode"/>
              </a:rPr>
              <a:t>Nemcov v mestskej rade</a:t>
            </a:r>
            <a:r>
              <a:rPr lang="sk-SK" dirty="0">
                <a:solidFill>
                  <a:schemeClr val="bg1"/>
                </a:solidFill>
                <a:latin typeface="Agency FB" pitchFamily="34" charset="0"/>
                <a:cs typeface="Lucida Sans Unicode"/>
              </a:rPr>
              <a:t>.</a:t>
            </a:r>
            <a:endParaRPr lang="sk-SK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00"/>
                            </p:stCondLst>
                            <p:childTnLst>
                              <p:par>
                                <p:cTn id="1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700"/>
                            </p:stCondLst>
                            <p:childTnLst>
                              <p:par>
                                <p:cTn id="2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700"/>
                            </p:stCondLst>
                            <p:childTnLst>
                              <p:par>
                                <p:cTn id="2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700"/>
                            </p:stCondLst>
                            <p:childTnLst>
                              <p:par>
                                <p:cTn id="3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426823"/>
              </p:ext>
            </p:extLst>
          </p:nvPr>
        </p:nvGraphicFramePr>
        <p:xfrm>
          <a:off x="1371600" y="1676400"/>
          <a:ext cx="52578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205</Words>
  <Application>Microsoft Office PowerPoint</Application>
  <PresentationFormat>Prezentácia na obrazovke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4" baseType="lpstr">
      <vt:lpstr>Agency FB</vt:lpstr>
      <vt:lpstr>Arial</vt:lpstr>
      <vt:lpstr>Bodoni MT Black</vt:lpstr>
      <vt:lpstr>Calibri</vt:lpstr>
      <vt:lpstr>Lucida Sans Unicode</vt:lpstr>
      <vt:lpstr>Motív Office</vt:lpstr>
      <vt:lpstr>ZLATÁ BAŇA UHORSKA</vt:lpstr>
      <vt:lpstr>Rozmach Uhorska</vt:lpstr>
      <vt:lpstr>Rozmach Uhorska</vt:lpstr>
      <vt:lpstr>Banské mestá</vt:lpstr>
      <vt:lpstr>Banské mestá</vt:lpstr>
      <vt:lpstr>Prezentácia programu PowerPoint</vt:lpstr>
      <vt:lpstr>Mešťania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ZLATÁ BAŇA UHORSKA</dc:title>
  <dc:creator>Naty</dc:creator>
  <cp:lastModifiedBy>Uzivatel</cp:lastModifiedBy>
  <cp:revision>18</cp:revision>
  <dcterms:created xsi:type="dcterms:W3CDTF">2015-12-07T16:56:00Z</dcterms:created>
  <dcterms:modified xsi:type="dcterms:W3CDTF">2021-12-08T09:36:48Z</dcterms:modified>
</cp:coreProperties>
</file>