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FEF8-809B-4E8C-8AF4-A410E6304F5B}" type="datetimeFigureOut">
              <a:rPr lang="sk-SK" smtClean="0"/>
              <a:pPr/>
              <a:t>9. 12. 2021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A5CE-4635-4043-9220-5CBC989459B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Spodobovanie na hranici slov     pri splývavej výslovnosti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Rám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ovičný rám 1"/>
          <p:cNvSpPr/>
          <p:nvPr/>
        </p:nvSpPr>
        <p:spPr>
          <a:xfrm>
            <a:off x="357158" y="428604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Polovičný rám 2"/>
          <p:cNvSpPr/>
          <p:nvPr/>
        </p:nvSpPr>
        <p:spPr>
          <a:xfrm>
            <a:off x="3357554" y="107154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6286512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22530" name="Picture 2" descr="tgv dessins à colorier , imprimer tgv dess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2571768" cy="1624275"/>
          </a:xfrm>
          <a:prstGeom prst="rect">
            <a:avLst/>
          </a:prstGeom>
          <a:noFill/>
        </p:spPr>
      </p:pic>
      <p:pic>
        <p:nvPicPr>
          <p:cNvPr id="22532" name="Picture 4" descr="Pes na vodítku kreslený klipart volný vek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428736"/>
            <a:ext cx="2310088" cy="2000264"/>
          </a:xfrm>
          <a:prstGeom prst="rect">
            <a:avLst/>
          </a:prstGeom>
          <a:noFill/>
        </p:spPr>
      </p:pic>
      <p:pic>
        <p:nvPicPr>
          <p:cNvPr id="22536" name="Picture 8" descr="New Baby Kočík pre bábiky Natálka, čiernobie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071678"/>
            <a:ext cx="2357454" cy="235745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14348" y="407194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571868" y="507207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00826" y="585789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714348" y="292893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Vla</a:t>
            </a:r>
            <a:r>
              <a:rPr lang="sk-SK" sz="3200" dirty="0" smtClean="0">
                <a:solidFill>
                  <a:srgbClr val="00B0F0"/>
                </a:solidFill>
              </a:rPr>
              <a:t>k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m</a:t>
            </a:r>
            <a:r>
              <a:rPr lang="sk-SK" sz="3200" dirty="0" smtClean="0"/>
              <a:t>ešká.</a:t>
            </a:r>
            <a:endParaRPr lang="sk-SK" sz="3200" dirty="0"/>
          </a:p>
        </p:txBody>
      </p:sp>
      <p:sp>
        <p:nvSpPr>
          <p:cNvPr id="12" name="BlokTextu 11"/>
          <p:cNvSpPr txBox="1"/>
          <p:nvPr/>
        </p:nvSpPr>
        <p:spPr>
          <a:xfrm>
            <a:off x="3714744" y="392906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Pe</a:t>
            </a:r>
            <a:r>
              <a:rPr lang="sk-SK" sz="3200" dirty="0" smtClean="0">
                <a:solidFill>
                  <a:srgbClr val="00B0F0"/>
                </a:solidFill>
              </a:rPr>
              <a:t>s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z</a:t>
            </a:r>
            <a:r>
              <a:rPr lang="sk-SK" sz="3200" dirty="0" smtClean="0"/>
              <a:t>aštekal.</a:t>
            </a:r>
            <a:endParaRPr lang="sk-SK" sz="3200" dirty="0"/>
          </a:p>
        </p:txBody>
      </p:sp>
      <p:sp>
        <p:nvSpPr>
          <p:cNvPr id="13" name="BlokTextu 12"/>
          <p:cNvSpPr txBox="1"/>
          <p:nvPr/>
        </p:nvSpPr>
        <p:spPr>
          <a:xfrm>
            <a:off x="6572232" y="478632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Kočí</a:t>
            </a:r>
            <a:r>
              <a:rPr lang="sk-SK" sz="3200" dirty="0" smtClean="0">
                <a:solidFill>
                  <a:srgbClr val="00B0F0"/>
                </a:solidFill>
              </a:rPr>
              <a:t>k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v</a:t>
            </a:r>
            <a:r>
              <a:rPr lang="sk-SK" sz="3200" dirty="0" smtClean="0"/>
              <a:t>ŕzga.</a:t>
            </a:r>
            <a:endParaRPr lang="sk-SK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57224" y="100010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:</a:t>
            </a:r>
          </a:p>
          <a:p>
            <a:r>
              <a:rPr lang="sk-SK" dirty="0" smtClean="0"/>
              <a:t>Slovenský jazyk pre 4. ročník</a:t>
            </a:r>
            <a:endParaRPr lang="sk-SK" dirty="0"/>
          </a:p>
        </p:txBody>
      </p:sp>
      <p:pic>
        <p:nvPicPr>
          <p:cNvPr id="21506" name="Picture 2" descr="Vektor zasněný smajlík #24779959 | fotobanka Fotky&amp;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214554"/>
            <a:ext cx="4286250" cy="359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sk-SK" dirty="0"/>
              <a:t>H</a:t>
            </a:r>
            <a:r>
              <a:rPr lang="sk-SK" dirty="0" smtClean="0"/>
              <a:t>ranica slov -  koniec jedného slova a začiatok za ním nasledujúceho slova.</a:t>
            </a:r>
          </a:p>
          <a:p>
            <a:endParaRPr lang="sk-SK" dirty="0"/>
          </a:p>
          <a:p>
            <a:r>
              <a:rPr lang="sk-SK" sz="3600" dirty="0" smtClean="0"/>
              <a:t>...západ  slnka...          ....mesiac  vyšiel ....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  <p:sp>
        <p:nvSpPr>
          <p:cNvPr id="6" name="Polovičný rám 5"/>
          <p:cNvSpPr/>
          <p:nvPr/>
        </p:nvSpPr>
        <p:spPr>
          <a:xfrm>
            <a:off x="2071670" y="3000372"/>
            <a:ext cx="142876" cy="5715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Polovičný rám 6"/>
          <p:cNvSpPr/>
          <p:nvPr/>
        </p:nvSpPr>
        <p:spPr>
          <a:xfrm flipH="1">
            <a:off x="2571736" y="3000372"/>
            <a:ext cx="142876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Polovičný rám 7"/>
          <p:cNvSpPr/>
          <p:nvPr/>
        </p:nvSpPr>
        <p:spPr>
          <a:xfrm>
            <a:off x="6429388" y="3071810"/>
            <a:ext cx="71438" cy="5715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Polovičný rám 8"/>
          <p:cNvSpPr/>
          <p:nvPr/>
        </p:nvSpPr>
        <p:spPr>
          <a:xfrm flipH="1">
            <a:off x="6929454" y="3071810"/>
            <a:ext cx="61914" cy="5715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Šípka dolu 9"/>
          <p:cNvSpPr/>
          <p:nvPr/>
        </p:nvSpPr>
        <p:spPr>
          <a:xfrm rot="19717313">
            <a:off x="2522509" y="3736906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lu 10"/>
          <p:cNvSpPr/>
          <p:nvPr/>
        </p:nvSpPr>
        <p:spPr>
          <a:xfrm rot="2042475">
            <a:off x="6247666" y="3733523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57554" y="4143380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FF0000"/>
                </a:solidFill>
              </a:rPr>
              <a:t>h</a:t>
            </a:r>
            <a:r>
              <a:rPr lang="sk-SK" sz="4000" dirty="0" smtClean="0">
                <a:solidFill>
                  <a:srgbClr val="FF0000"/>
                </a:solidFill>
              </a:rPr>
              <a:t>ranica slov</a:t>
            </a:r>
            <a:endParaRPr lang="sk-SK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14282" y="571480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Spodobovanie </a:t>
            </a:r>
            <a:r>
              <a:rPr lang="sk-SK" sz="3200" b="1" u="sng" dirty="0" smtClean="0">
                <a:solidFill>
                  <a:srgbClr val="FF0000"/>
                </a:solidFill>
              </a:rPr>
              <a:t>nenastáva</a:t>
            </a:r>
            <a:r>
              <a:rPr lang="sk-SK" sz="3200" dirty="0" smtClean="0"/>
              <a:t>, ak sa na hranici slov stretnú hlásky s </a:t>
            </a:r>
            <a:r>
              <a:rPr lang="sk-SK" sz="3200" dirty="0" smtClean="0">
                <a:solidFill>
                  <a:srgbClr val="FF0000"/>
                </a:solidFill>
              </a:rPr>
              <a:t>rovnakou znelosťou</a:t>
            </a:r>
            <a:r>
              <a:rPr lang="sk-SK" sz="3200" dirty="0" smtClean="0"/>
              <a:t>. Čítame tie hlásky, ktoré sú napísané.</a:t>
            </a:r>
          </a:p>
          <a:p>
            <a:endParaRPr lang="sk-SK" sz="3200" dirty="0"/>
          </a:p>
          <a:p>
            <a:r>
              <a:rPr lang="sk-SK" sz="2800" dirty="0">
                <a:solidFill>
                  <a:srgbClr val="FF0000"/>
                </a:solidFill>
              </a:rPr>
              <a:t>z</a:t>
            </a:r>
            <a:r>
              <a:rPr lang="sk-SK" sz="2800" dirty="0" smtClean="0">
                <a:solidFill>
                  <a:srgbClr val="FF0000"/>
                </a:solidFill>
              </a:rPr>
              <a:t>nelá</a:t>
            </a:r>
            <a:r>
              <a:rPr lang="sk-SK" sz="2800" dirty="0" smtClean="0"/>
              <a:t> -</a:t>
            </a:r>
            <a:r>
              <a:rPr lang="sk-SK" sz="2800" dirty="0" smtClean="0">
                <a:solidFill>
                  <a:srgbClr val="00B050"/>
                </a:solidFill>
              </a:rPr>
              <a:t> samohláska      </a:t>
            </a:r>
            <a:r>
              <a:rPr lang="sk-SK" sz="2800" dirty="0" smtClean="0">
                <a:solidFill>
                  <a:srgbClr val="FF0000"/>
                </a:solidFill>
              </a:rPr>
              <a:t>znelá- znelá      </a:t>
            </a:r>
            <a:r>
              <a:rPr lang="sk-SK" sz="2800" dirty="0" smtClean="0">
                <a:solidFill>
                  <a:srgbClr val="0070C0"/>
                </a:solidFill>
              </a:rPr>
              <a:t>neznelá - 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5" name="Polovičný rám 4"/>
          <p:cNvSpPr/>
          <p:nvPr/>
        </p:nvSpPr>
        <p:spPr>
          <a:xfrm flipH="1">
            <a:off x="3000364" y="2571744"/>
            <a:ext cx="142876" cy="40719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" name="Polovičný rám 5"/>
          <p:cNvSpPr/>
          <p:nvPr/>
        </p:nvSpPr>
        <p:spPr>
          <a:xfrm flipH="1">
            <a:off x="5500694" y="2571744"/>
            <a:ext cx="142876" cy="40719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Polovičný rám 6"/>
          <p:cNvSpPr/>
          <p:nvPr/>
        </p:nvSpPr>
        <p:spPr>
          <a:xfrm flipH="1">
            <a:off x="8358214" y="2500306"/>
            <a:ext cx="142876" cy="407196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9458" name="Picture 2" descr="Jul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143248"/>
            <a:ext cx="2000250" cy="2047876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571472" y="535782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So</a:t>
            </a:r>
            <a:r>
              <a:rPr lang="sk-SK" sz="3600" dirty="0" smtClean="0">
                <a:solidFill>
                  <a:srgbClr val="FF0000"/>
                </a:solidFill>
              </a:rPr>
              <a:t>b</a:t>
            </a:r>
            <a:r>
              <a:rPr lang="sk-SK" sz="3600" dirty="0" smtClean="0"/>
              <a:t> </a:t>
            </a:r>
            <a:r>
              <a:rPr lang="sk-SK" sz="3600" dirty="0" smtClean="0">
                <a:solidFill>
                  <a:srgbClr val="00B050"/>
                </a:solidFill>
              </a:rPr>
              <a:t>u</a:t>
            </a:r>
            <a:r>
              <a:rPr lang="sk-SK" sz="3600" dirty="0" smtClean="0"/>
              <a:t>šiel.</a:t>
            </a:r>
            <a:endParaRPr lang="sk-SK" sz="3600" dirty="0"/>
          </a:p>
        </p:txBody>
      </p:sp>
      <p:pic>
        <p:nvPicPr>
          <p:cNvPr id="19460" name="Picture 4" descr="Vektor dítě hrát si s hračkami - vektor kreslené ilustrace #28821265 |  fotobanka Fotky&amp;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000372"/>
            <a:ext cx="1619239" cy="2143110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3286116" y="542926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Ulo</a:t>
            </a:r>
            <a:r>
              <a:rPr lang="sk-SK" sz="3200" dirty="0" smtClean="0">
                <a:solidFill>
                  <a:srgbClr val="FF0000"/>
                </a:solidFill>
              </a:rPr>
              <a:t>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h</a:t>
            </a:r>
            <a:r>
              <a:rPr lang="sk-SK" sz="3200" dirty="0" smtClean="0"/>
              <a:t>račky.</a:t>
            </a:r>
            <a:endParaRPr lang="sk-SK" sz="3200" dirty="0"/>
          </a:p>
        </p:txBody>
      </p:sp>
      <p:sp>
        <p:nvSpPr>
          <p:cNvPr id="19462" name="AutoShape 6" descr="Ako sa kreslí svetlo / Učte sa ako kresliť s hráčmi LetsDraw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4" name="AutoShape 8" descr="Ako sa kreslí svetlo / Učte sa ako kresliť s hráčmi LetsDraw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6" name="Picture 10" descr="Lumière, dessin animé, ampoule, icône. Style, lumière, isolé, illustration,  vecteur, ampoule, dessin animé, icône. | CanSto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9" y="3071810"/>
            <a:ext cx="2076315" cy="2071702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5929322" y="542926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Vidí</a:t>
            </a:r>
            <a:r>
              <a:rPr lang="sk-SK" sz="3200" dirty="0" smtClean="0">
                <a:solidFill>
                  <a:srgbClr val="0070C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vetlo.</a:t>
            </a:r>
            <a:endParaRPr lang="sk-SK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lustrácia(7218960): Chlapec písanie a kreslenie. | Autor: Dennys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2427943" cy="2436036"/>
          </a:xfrm>
          <a:prstGeom prst="rect">
            <a:avLst/>
          </a:prstGeom>
          <a:noFill/>
        </p:spPr>
      </p:pic>
      <p:pic>
        <p:nvPicPr>
          <p:cNvPr id="14340" name="Picture 4" descr="Kreslený film, chlapec, horse rider Klipart | k18314204 | Fotose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357298"/>
            <a:ext cx="2428892" cy="2051064"/>
          </a:xfrm>
          <a:prstGeom prst="rect">
            <a:avLst/>
          </a:prstGeom>
          <a:noFill/>
        </p:spPr>
      </p:pic>
      <p:pic>
        <p:nvPicPr>
          <p:cNvPr id="14342" name="Picture 6" descr="Fotka Člověk spí posteli kreslený #106257208 | fotobanka Fotky&amp;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785794"/>
            <a:ext cx="2449274" cy="2095490"/>
          </a:xfrm>
          <a:prstGeom prst="rect">
            <a:avLst/>
          </a:prstGeom>
          <a:noFill/>
        </p:spPr>
      </p:pic>
      <p:sp>
        <p:nvSpPr>
          <p:cNvPr id="8" name="Polovičný rám 7"/>
          <p:cNvSpPr/>
          <p:nvPr/>
        </p:nvSpPr>
        <p:spPr>
          <a:xfrm>
            <a:off x="3286116" y="1000108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Polovičný rám 9"/>
          <p:cNvSpPr/>
          <p:nvPr/>
        </p:nvSpPr>
        <p:spPr>
          <a:xfrm>
            <a:off x="6072198" y="428604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Polovičný rám 10"/>
          <p:cNvSpPr/>
          <p:nvPr/>
        </p:nvSpPr>
        <p:spPr>
          <a:xfrm>
            <a:off x="428596" y="1428736"/>
            <a:ext cx="428628" cy="500066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28596" y="3214686"/>
            <a:ext cx="300039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 </a:t>
            </a:r>
          </a:p>
          <a:p>
            <a:endParaRPr lang="sk-SK" sz="3200" dirty="0"/>
          </a:p>
          <a:p>
            <a:endParaRPr lang="sk-SK" sz="3200" dirty="0" smtClean="0"/>
          </a:p>
          <a:p>
            <a:r>
              <a:rPr lang="sk-SK" sz="3200" dirty="0" smtClean="0"/>
              <a:t>  Napí</a:t>
            </a:r>
            <a:r>
              <a:rPr lang="sk-SK" sz="3200" dirty="0" smtClean="0">
                <a:solidFill>
                  <a:srgbClr val="0070C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p</a:t>
            </a:r>
            <a:r>
              <a:rPr lang="sk-SK" sz="3200" dirty="0" smtClean="0"/>
              <a:t>ísmená.</a:t>
            </a:r>
          </a:p>
          <a:p>
            <a:endParaRPr lang="sk-SK" dirty="0"/>
          </a:p>
          <a:p>
            <a:r>
              <a:rPr lang="sk-SK" sz="2800" dirty="0" smtClean="0">
                <a:solidFill>
                  <a:srgbClr val="0070C0"/>
                </a:solidFill>
              </a:rPr>
              <a:t> neznelá - 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428992" y="3143248"/>
            <a:ext cx="27860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Presko</a:t>
            </a:r>
            <a:r>
              <a:rPr lang="sk-SK" sz="2800" dirty="0" smtClean="0">
                <a:solidFill>
                  <a:srgbClr val="0070C0"/>
                </a:solidFill>
              </a:rPr>
              <a:t>č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70C0"/>
                </a:solidFill>
              </a:rPr>
              <a:t>p</a:t>
            </a:r>
            <a:r>
              <a:rPr lang="sk-SK" sz="2800" dirty="0" smtClean="0"/>
              <a:t>rekážku.</a:t>
            </a:r>
          </a:p>
          <a:p>
            <a:endParaRPr lang="sk-SK" sz="2800" dirty="0"/>
          </a:p>
          <a:p>
            <a:r>
              <a:rPr lang="sk-SK" sz="2800" dirty="0" err="1" smtClean="0">
                <a:solidFill>
                  <a:srgbClr val="0070C0"/>
                </a:solidFill>
              </a:rPr>
              <a:t>neznelá-neznelá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286512" y="2786058"/>
            <a:ext cx="32147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 </a:t>
            </a:r>
          </a:p>
          <a:p>
            <a:r>
              <a:rPr lang="sk-SK" sz="3200" dirty="0" smtClean="0"/>
              <a:t>Spí</a:t>
            </a:r>
            <a:r>
              <a:rPr lang="sk-SK" sz="3200" dirty="0" smtClean="0">
                <a:solidFill>
                  <a:srgbClr val="0070C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p</a:t>
            </a:r>
            <a:r>
              <a:rPr lang="sk-SK" sz="3200" dirty="0" smtClean="0"/>
              <a:t>okojne.</a:t>
            </a:r>
          </a:p>
          <a:p>
            <a:endParaRPr lang="sk-SK" dirty="0"/>
          </a:p>
          <a:p>
            <a:r>
              <a:rPr lang="sk-SK" sz="2800" dirty="0" err="1" smtClean="0">
                <a:solidFill>
                  <a:srgbClr val="0070C0"/>
                </a:solidFill>
              </a:rPr>
              <a:t>neznelá-neznelá</a:t>
            </a:r>
            <a:endParaRPr lang="sk-SK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eti sa hrali na dvore. Keďže nikde niet... - Humor - Liečba smiechom | 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0" name="AutoShape 4" descr="Deti sa hrali na dvore. Keďže nikde niet... - Humor - Liečba smiechom | 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2" name="AutoShape 6" descr="Deti sa hrali na dvore. Keďže nikde niet... - Humor - Liečba smiechom | 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" name="Obrázok 4" descr="stiahnu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714355"/>
            <a:ext cx="2643206" cy="2183053"/>
          </a:xfrm>
          <a:prstGeom prst="rect">
            <a:avLst/>
          </a:prstGeom>
        </p:spPr>
      </p:pic>
      <p:sp>
        <p:nvSpPr>
          <p:cNvPr id="6" name="Polovičný rám 5"/>
          <p:cNvSpPr/>
          <p:nvPr/>
        </p:nvSpPr>
        <p:spPr>
          <a:xfrm>
            <a:off x="500034" y="35716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Polovičný rám 6"/>
          <p:cNvSpPr/>
          <p:nvPr/>
        </p:nvSpPr>
        <p:spPr>
          <a:xfrm>
            <a:off x="3500430" y="107154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8" name="Polovičný rám 7"/>
          <p:cNvSpPr/>
          <p:nvPr/>
        </p:nvSpPr>
        <p:spPr>
          <a:xfrm>
            <a:off x="6143636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4104" name="Picture 8" descr="Náš koronakrízový balíček opatrení pre školy v šk. r. 2020/21 – hľadáme  cesty, ako vám pomôcť – Akadémia Alexand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285860"/>
            <a:ext cx="2076147" cy="2657468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6429388" y="5000636"/>
            <a:ext cx="25717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Nalo</a:t>
            </a:r>
            <a:r>
              <a:rPr lang="sk-SK" sz="3200" dirty="0" smtClean="0">
                <a:solidFill>
                  <a:srgbClr val="FF0000"/>
                </a:solidFill>
              </a:rPr>
              <a:t>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h</a:t>
            </a:r>
            <a:r>
              <a:rPr lang="sk-SK" sz="3200" dirty="0" smtClean="0"/>
              <a:t>alušky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sz="2800" dirty="0" smtClean="0">
                <a:solidFill>
                  <a:srgbClr val="FF0000"/>
                </a:solidFill>
              </a:rPr>
              <a:t>   </a:t>
            </a:r>
            <a:r>
              <a:rPr lang="sk-SK" sz="2800" dirty="0" err="1" smtClean="0">
                <a:solidFill>
                  <a:srgbClr val="FF0000"/>
                </a:solidFill>
              </a:rPr>
              <a:t>znelá-znelá</a:t>
            </a:r>
            <a:endParaRPr lang="sk-SK" sz="2800" dirty="0">
              <a:solidFill>
                <a:srgbClr val="FF0000"/>
              </a:solidFill>
            </a:endParaRPr>
          </a:p>
        </p:txBody>
      </p:sp>
      <p:pic>
        <p:nvPicPr>
          <p:cNvPr id="4106" name="Picture 10" descr="ÚLOHY PRE ŽAB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071678"/>
            <a:ext cx="2242395" cy="2484532"/>
          </a:xfrm>
          <a:prstGeom prst="rect">
            <a:avLst/>
          </a:prstGeom>
          <a:noFill/>
        </p:spPr>
      </p:pic>
      <p:sp>
        <p:nvSpPr>
          <p:cNvPr id="12" name="BlokTextu 11"/>
          <p:cNvSpPr txBox="1"/>
          <p:nvPr/>
        </p:nvSpPr>
        <p:spPr>
          <a:xfrm>
            <a:off x="714348" y="3357562"/>
            <a:ext cx="2857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Nehá</a:t>
            </a:r>
            <a:r>
              <a:rPr lang="sk-SK" sz="3200" dirty="0" smtClean="0">
                <a:solidFill>
                  <a:srgbClr val="FF0000"/>
                </a:solidFill>
              </a:rPr>
              <a:t>dž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lato.</a:t>
            </a:r>
          </a:p>
          <a:p>
            <a:endParaRPr lang="sk-SK" sz="2400" dirty="0"/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800" dirty="0" err="1" smtClean="0">
                <a:solidFill>
                  <a:srgbClr val="FF0000"/>
                </a:solidFill>
              </a:rPr>
              <a:t>znelá-znelá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714744" y="4143380"/>
            <a:ext cx="25003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Pove</a:t>
            </a:r>
            <a:r>
              <a:rPr lang="sk-SK" sz="3200" dirty="0" smtClean="0">
                <a:solidFill>
                  <a:srgbClr val="FF0000"/>
                </a:solidFill>
              </a:rPr>
              <a:t>dz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v</a:t>
            </a:r>
            <a:r>
              <a:rPr lang="sk-SK" sz="3200" dirty="0" smtClean="0"/>
              <a:t>etu.</a:t>
            </a:r>
          </a:p>
          <a:p>
            <a:endParaRPr lang="sk-SK" dirty="0"/>
          </a:p>
          <a:p>
            <a:r>
              <a:rPr lang="sk-SK" sz="2800" dirty="0" smtClean="0">
                <a:solidFill>
                  <a:srgbClr val="FF0000"/>
                </a:solidFill>
              </a:rPr>
              <a:t>  </a:t>
            </a:r>
            <a:r>
              <a:rPr lang="sk-SK" sz="2800" dirty="0" err="1" smtClean="0">
                <a:solidFill>
                  <a:srgbClr val="FF0000"/>
                </a:solidFill>
              </a:rPr>
              <a:t>znelá-znelá</a:t>
            </a:r>
            <a:endParaRPr lang="sk-SK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ovičný rám 1"/>
          <p:cNvSpPr/>
          <p:nvPr/>
        </p:nvSpPr>
        <p:spPr>
          <a:xfrm>
            <a:off x="3357554" y="107154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Polovičný rám 2"/>
          <p:cNvSpPr/>
          <p:nvPr/>
        </p:nvSpPr>
        <p:spPr>
          <a:xfrm>
            <a:off x="6215074" y="571480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357158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3074" name="Picture 2" descr="obchod Témata - Mix24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2678926" cy="1785950"/>
          </a:xfrm>
          <a:prstGeom prst="rect">
            <a:avLst/>
          </a:prstGeom>
          <a:noFill/>
        </p:spPr>
      </p:pic>
      <p:pic>
        <p:nvPicPr>
          <p:cNvPr id="3076" name="Picture 4" descr="Pickle - koncerty, vstupenky a turné 2021 — Festivaly.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357298"/>
            <a:ext cx="2205556" cy="2547935"/>
          </a:xfrm>
          <a:prstGeom prst="rect">
            <a:avLst/>
          </a:prstGeom>
          <a:noFill/>
        </p:spPr>
      </p:pic>
      <p:pic>
        <p:nvPicPr>
          <p:cNvPr id="3078" name="Picture 6" descr="Smile crab Stock vektory, Royalty Free Smile crab Ilustrace | Depositphotos®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785794"/>
            <a:ext cx="2428891" cy="228643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571472" y="4286256"/>
            <a:ext cx="28575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Obcho</a:t>
            </a:r>
            <a:r>
              <a:rPr lang="sk-SK" sz="3200" dirty="0" smtClean="0">
                <a:solidFill>
                  <a:srgbClr val="FF0000"/>
                </a:solidFill>
              </a:rPr>
              <a:t>d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o</a:t>
            </a:r>
            <a:r>
              <a:rPr lang="sk-SK" sz="3200" dirty="0" smtClean="0"/>
              <a:t>tvorili.</a:t>
            </a:r>
          </a:p>
          <a:p>
            <a:endParaRPr lang="sk-SK" dirty="0"/>
          </a:p>
          <a:p>
            <a:r>
              <a:rPr lang="sk-SK" sz="2800" dirty="0" err="1" smtClean="0">
                <a:solidFill>
                  <a:srgbClr val="FF0000"/>
                </a:solidFill>
              </a:rPr>
              <a:t>Znelá-</a:t>
            </a:r>
            <a:r>
              <a:rPr lang="sk-SK" sz="2800" dirty="0" err="1" smtClean="0">
                <a:solidFill>
                  <a:srgbClr val="00B050"/>
                </a:solidFill>
              </a:rPr>
              <a:t>samohláska</a:t>
            </a:r>
            <a:endParaRPr lang="sk-SK" sz="2800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500430" y="4000504"/>
            <a:ext cx="271464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Zje</a:t>
            </a:r>
            <a:r>
              <a:rPr lang="sk-SK" sz="3200" dirty="0" smtClean="0">
                <a:solidFill>
                  <a:srgbClr val="FF0000"/>
                </a:solidFill>
              </a:rPr>
              <a:t>dz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horku.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k-SK" sz="2400" dirty="0" err="1" smtClean="0">
                <a:solidFill>
                  <a:srgbClr val="FF0000"/>
                </a:solidFill>
              </a:rPr>
              <a:t>Znelá-</a:t>
            </a:r>
            <a:r>
              <a:rPr lang="sk-SK" sz="2400" dirty="0" err="1" smtClean="0">
                <a:solidFill>
                  <a:srgbClr val="00B050"/>
                </a:solidFill>
              </a:rPr>
              <a:t>samohláska</a:t>
            </a:r>
            <a:endParaRPr lang="sk-SK" sz="2400" dirty="0" smtClean="0">
              <a:solidFill>
                <a:srgbClr val="00B050"/>
              </a:solidFill>
            </a:endParaRPr>
          </a:p>
          <a:p>
            <a:endParaRPr lang="sk-SK" sz="3200" dirty="0" smtClean="0"/>
          </a:p>
          <a:p>
            <a:endParaRPr lang="sk-SK" sz="3200" dirty="0"/>
          </a:p>
          <a:p>
            <a:endParaRPr lang="sk-SK" sz="3200" dirty="0"/>
          </a:p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6317329" y="4000504"/>
            <a:ext cx="2784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err="1" smtClean="0">
                <a:solidFill>
                  <a:srgbClr val="FF0000"/>
                </a:solidFill>
              </a:rPr>
              <a:t>Znelá-</a:t>
            </a:r>
            <a:r>
              <a:rPr lang="sk-SK" sz="2800" dirty="0" err="1" smtClean="0">
                <a:solidFill>
                  <a:srgbClr val="00B050"/>
                </a:solidFill>
              </a:rPr>
              <a:t>samohláska</a:t>
            </a:r>
            <a:endParaRPr lang="sk-SK" sz="2800" dirty="0">
              <a:solidFill>
                <a:srgbClr val="00B05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500826" y="3357562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Kra</a:t>
            </a:r>
            <a:r>
              <a:rPr lang="sk-SK" sz="3200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šiel.</a:t>
            </a:r>
            <a:endParaRPr lang="sk-SK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428604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Spodobovanie</a:t>
            </a:r>
            <a:r>
              <a:rPr lang="sk-SK" sz="2800" dirty="0" smtClean="0"/>
              <a:t> na hranici slov </a:t>
            </a:r>
            <a:r>
              <a:rPr lang="sk-SK" sz="2800" b="1" u="sng" dirty="0" smtClean="0">
                <a:solidFill>
                  <a:srgbClr val="FF0000"/>
                </a:solidFill>
              </a:rPr>
              <a:t>nastáva</a:t>
            </a:r>
            <a:r>
              <a:rPr lang="sk-SK" sz="2800" dirty="0" smtClean="0"/>
              <a:t> / výslovnosť sa mení /, ak sa na hranici slov stretnú hlásky s </a:t>
            </a:r>
            <a:r>
              <a:rPr lang="sk-SK" sz="2800" dirty="0" smtClean="0">
                <a:solidFill>
                  <a:srgbClr val="FF0000"/>
                </a:solidFill>
              </a:rPr>
              <a:t>rozdielnou znelosťou</a:t>
            </a:r>
            <a:r>
              <a:rPr lang="sk-SK" sz="2800" dirty="0" smtClean="0"/>
              <a:t>. Prvá spoluhláska sa spodobuje- prispôsobí sa druhej.</a:t>
            </a:r>
            <a:endParaRPr lang="sk-SK" sz="2800" dirty="0"/>
          </a:p>
        </p:txBody>
      </p:sp>
      <p:sp>
        <p:nvSpPr>
          <p:cNvPr id="3" name="Polovičný rám 2"/>
          <p:cNvSpPr/>
          <p:nvPr/>
        </p:nvSpPr>
        <p:spPr>
          <a:xfrm>
            <a:off x="3357554" y="2357430"/>
            <a:ext cx="428628" cy="378621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6215074" y="2285992"/>
            <a:ext cx="428628" cy="385765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Polovičný rám 4"/>
          <p:cNvSpPr/>
          <p:nvPr/>
        </p:nvSpPr>
        <p:spPr>
          <a:xfrm>
            <a:off x="500034" y="2357430"/>
            <a:ext cx="428628" cy="385765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2050" name="Picture 2" descr="LEGO® Disney princezné Popoluška a jej cesta v kočiari (41159) objednať  nákup lacné ce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571744"/>
            <a:ext cx="1928826" cy="1928826"/>
          </a:xfrm>
          <a:prstGeom prst="rect">
            <a:avLst/>
          </a:prstGeom>
          <a:noFill/>
        </p:spPr>
      </p:pic>
      <p:pic>
        <p:nvPicPr>
          <p:cNvPr id="2052" name="Picture 4" descr="Business Cartoon, presentation, microphone, company png | PNGE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643182"/>
            <a:ext cx="2071702" cy="1480116"/>
          </a:xfrm>
          <a:prstGeom prst="rect">
            <a:avLst/>
          </a:prstGeom>
          <a:noFill/>
        </p:spPr>
      </p:pic>
      <p:pic>
        <p:nvPicPr>
          <p:cNvPr id="2054" name="Picture 6" descr="Vektorová grafika Radostné emotikonu vítá. Veselá emoji tleská rukama  šťastně. Radostné smajlík tleská. Bouřlivý potlesk. Ovace. Vektorové  ilustrace izolované na bílém pozadí #196803794 | fotobanka Fotky&amp;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643182"/>
            <a:ext cx="1643074" cy="1643074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785786" y="4286256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Pove</a:t>
            </a:r>
            <a:r>
              <a:rPr lang="sk-SK" sz="3200" dirty="0" smtClean="0">
                <a:solidFill>
                  <a:srgbClr val="FF0000"/>
                </a:solidFill>
              </a:rPr>
              <a:t>dz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právu.</a:t>
            </a:r>
          </a:p>
          <a:p>
            <a:r>
              <a:rPr lang="sk-SK" sz="2400" dirty="0" smtClean="0"/>
              <a:t>  </a:t>
            </a:r>
          </a:p>
          <a:p>
            <a:r>
              <a:rPr lang="sk-SK" sz="2400" dirty="0" smtClean="0"/>
              <a:t> 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800" dirty="0" smtClean="0">
                <a:solidFill>
                  <a:srgbClr val="FF0000"/>
                </a:solidFill>
              </a:rPr>
              <a:t>znelá -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70C0"/>
                </a:solidFill>
              </a:rPr>
              <a:t>neznelá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643306" y="4429132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Ko</a:t>
            </a:r>
            <a:r>
              <a:rPr lang="sk-SK" sz="3200" dirty="0" smtClean="0">
                <a:solidFill>
                  <a:srgbClr val="0070C0"/>
                </a:solidFill>
              </a:rPr>
              <a:t>č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FF0000"/>
                </a:solidFill>
              </a:rPr>
              <a:t>z</a:t>
            </a:r>
            <a:r>
              <a:rPr lang="sk-SK" sz="3200" dirty="0" smtClean="0"/>
              <a:t>astavil.</a:t>
            </a:r>
          </a:p>
          <a:p>
            <a:endParaRPr lang="sk-SK" sz="3200" dirty="0"/>
          </a:p>
        </p:txBody>
      </p:sp>
      <p:sp>
        <p:nvSpPr>
          <p:cNvPr id="11" name="Obdĺžnik 10"/>
          <p:cNvSpPr/>
          <p:nvPr/>
        </p:nvSpPr>
        <p:spPr>
          <a:xfrm>
            <a:off x="3643306" y="5143512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0070C0"/>
                </a:solidFill>
              </a:rPr>
              <a:t>neznelá</a:t>
            </a:r>
            <a:r>
              <a:rPr lang="sk-SK" sz="2800" dirty="0" err="1" smtClean="0">
                <a:solidFill>
                  <a:srgbClr val="FF0000"/>
                </a:solidFill>
              </a:rPr>
              <a:t>-znelá</a:t>
            </a:r>
            <a:endParaRPr lang="sk-SK" sz="2800" dirty="0"/>
          </a:p>
        </p:txBody>
      </p:sp>
      <p:sp>
        <p:nvSpPr>
          <p:cNvPr id="12" name="Obdĺžnik 11"/>
          <p:cNvSpPr/>
          <p:nvPr/>
        </p:nvSpPr>
        <p:spPr>
          <a:xfrm>
            <a:off x="1709490" y="-390813"/>
            <a:ext cx="346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>
                <a:solidFill>
                  <a:prstClr val="black"/>
                </a:solidFill>
              </a:rPr>
              <a:t>z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229676" y="5143512"/>
            <a:ext cx="2855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/>
              <a:t> </a:t>
            </a:r>
            <a:r>
              <a:rPr lang="sk-SK" sz="2400" dirty="0" err="1" smtClean="0">
                <a:solidFill>
                  <a:srgbClr val="0070C0"/>
                </a:solidFill>
              </a:rPr>
              <a:t>neznelá-</a:t>
            </a:r>
            <a:r>
              <a:rPr lang="sk-SK" sz="2400" dirty="0" err="1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500826" y="4357694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Potles</a:t>
            </a:r>
            <a:r>
              <a:rPr lang="sk-SK" sz="2800" dirty="0" smtClean="0">
                <a:solidFill>
                  <a:srgbClr val="0070C0"/>
                </a:solidFill>
              </a:rPr>
              <a:t>k </a:t>
            </a:r>
            <a:r>
              <a:rPr lang="sk-SK" sz="2800" dirty="0" smtClean="0">
                <a:solidFill>
                  <a:srgbClr val="00B050"/>
                </a:solidFill>
              </a:rPr>
              <a:t>u</a:t>
            </a:r>
            <a:r>
              <a:rPr lang="sk-SK" sz="2800" dirty="0" smtClean="0"/>
              <a:t>tíchol.</a:t>
            </a:r>
            <a:endParaRPr lang="sk-SK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é Dezert Potraviny - Obrázek zdarma na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2571768" cy="1907395"/>
          </a:xfrm>
          <a:prstGeom prst="rect">
            <a:avLst/>
          </a:prstGeom>
          <a:noFill/>
        </p:spPr>
      </p:pic>
      <p:sp>
        <p:nvSpPr>
          <p:cNvPr id="3" name="Polovičný rám 2"/>
          <p:cNvSpPr/>
          <p:nvPr/>
        </p:nvSpPr>
        <p:spPr>
          <a:xfrm>
            <a:off x="357158" y="428604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3286116" y="1214422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Polovičný rám 4"/>
          <p:cNvSpPr/>
          <p:nvPr/>
        </p:nvSpPr>
        <p:spPr>
          <a:xfrm>
            <a:off x="6215074" y="1714488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1028" name="Picture 4" descr="Postavička Otec do domčeka - Aladdin.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500174"/>
            <a:ext cx="2500330" cy="2500330"/>
          </a:xfrm>
          <a:prstGeom prst="rect">
            <a:avLst/>
          </a:prstGeom>
          <a:noFill/>
        </p:spPr>
      </p:pic>
      <p:pic>
        <p:nvPicPr>
          <p:cNvPr id="1030" name="Picture 6" descr="Výsledek obrázku pro myš kreslená | Arabic calligraphy, Calligraphy,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214554"/>
            <a:ext cx="2364492" cy="1295399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428596" y="407194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neznelá -</a:t>
            </a:r>
            <a:r>
              <a:rPr lang="sk-SK" sz="2400" dirty="0" smtClean="0"/>
              <a:t> </a:t>
            </a:r>
            <a:r>
              <a:rPr lang="sk-SK" sz="2400" dirty="0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357554" y="485776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neznelá</a:t>
            </a:r>
            <a:r>
              <a:rPr lang="sk-SK" sz="2400" dirty="0" smtClean="0"/>
              <a:t> - </a:t>
            </a:r>
            <a:r>
              <a:rPr lang="sk-SK" sz="2400" dirty="0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286512" y="535782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B0F0"/>
                </a:solidFill>
              </a:rPr>
              <a:t>neznelá</a:t>
            </a:r>
            <a:r>
              <a:rPr lang="sk-SK" sz="2400" dirty="0" smtClean="0"/>
              <a:t> - </a:t>
            </a:r>
            <a:r>
              <a:rPr lang="sk-SK" sz="2400" dirty="0" smtClean="0">
                <a:solidFill>
                  <a:srgbClr val="00B050"/>
                </a:solidFill>
              </a:rPr>
              <a:t>samohláska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642910" y="300037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Kolá</a:t>
            </a:r>
            <a:r>
              <a:rPr lang="sk-SK" sz="3200" dirty="0" smtClean="0">
                <a:solidFill>
                  <a:srgbClr val="0070C0"/>
                </a:solidFill>
              </a:rPr>
              <a:t>č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piekli.</a:t>
            </a:r>
            <a:endParaRPr lang="sk-SK" sz="3200" dirty="0"/>
          </a:p>
        </p:txBody>
      </p:sp>
      <p:sp>
        <p:nvSpPr>
          <p:cNvPr id="12" name="BlokTextu 11"/>
          <p:cNvSpPr txBox="1"/>
          <p:nvPr/>
        </p:nvSpPr>
        <p:spPr>
          <a:xfrm>
            <a:off x="3714744" y="400050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Chla</a:t>
            </a:r>
            <a:r>
              <a:rPr lang="sk-SK" sz="3200" dirty="0" smtClean="0">
                <a:solidFill>
                  <a:srgbClr val="00B0F0"/>
                </a:solidFill>
              </a:rPr>
              <a:t>p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o</a:t>
            </a:r>
            <a:r>
              <a:rPr lang="sk-SK" sz="3200" dirty="0" smtClean="0"/>
              <a:t>dišiel.</a:t>
            </a:r>
            <a:endParaRPr lang="sk-SK" sz="3200" dirty="0"/>
          </a:p>
        </p:txBody>
      </p:sp>
      <p:sp>
        <p:nvSpPr>
          <p:cNvPr id="13" name="BlokTextu 12"/>
          <p:cNvSpPr txBox="1"/>
          <p:nvPr/>
        </p:nvSpPr>
        <p:spPr>
          <a:xfrm>
            <a:off x="6572264" y="442913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My</a:t>
            </a:r>
            <a:r>
              <a:rPr lang="sk-SK" sz="3200" dirty="0" smtClean="0">
                <a:solidFill>
                  <a:srgbClr val="00B0F0"/>
                </a:solidFill>
              </a:rPr>
              <a:t>š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B050"/>
                </a:solidFill>
              </a:rPr>
              <a:t>u</a:t>
            </a:r>
            <a:r>
              <a:rPr lang="sk-SK" sz="3200" dirty="0" smtClean="0"/>
              <a:t>šla.</a:t>
            </a:r>
            <a:endParaRPr lang="sk-SK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ovičný rám 1"/>
          <p:cNvSpPr/>
          <p:nvPr/>
        </p:nvSpPr>
        <p:spPr>
          <a:xfrm>
            <a:off x="500034" y="178592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" name="Polovičný rám 2"/>
          <p:cNvSpPr/>
          <p:nvPr/>
        </p:nvSpPr>
        <p:spPr>
          <a:xfrm>
            <a:off x="3571868" y="1285860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" name="Polovičný rám 3"/>
          <p:cNvSpPr/>
          <p:nvPr/>
        </p:nvSpPr>
        <p:spPr>
          <a:xfrm>
            <a:off x="6286512" y="357166"/>
            <a:ext cx="428628" cy="492922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23556" name="Picture 4" descr="Nálepka Pixerstick Kreslené hrad s pevností • Pixers® • Žijeme pro změ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71480"/>
            <a:ext cx="1522476" cy="2500330"/>
          </a:xfrm>
          <a:prstGeom prst="rect">
            <a:avLst/>
          </a:prstGeom>
          <a:noFill/>
        </p:spPr>
      </p:pic>
      <p:pic>
        <p:nvPicPr>
          <p:cNvPr id="23558" name="Picture 6" descr="Spev Chlapec Design - Vektorová grafika zdarma na Pixab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00240"/>
            <a:ext cx="2357454" cy="2357454"/>
          </a:xfrm>
          <a:prstGeom prst="rect">
            <a:avLst/>
          </a:prstGeom>
          <a:noFill/>
        </p:spPr>
      </p:pic>
      <p:pic>
        <p:nvPicPr>
          <p:cNvPr id="23560" name="Picture 8" descr="pán Ježk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571612"/>
            <a:ext cx="2372670" cy="164307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785786" y="55721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 znelá</a:t>
            </a:r>
            <a:r>
              <a:rPr lang="sk-SK" sz="2800" dirty="0" smtClean="0"/>
              <a:t> -</a:t>
            </a:r>
            <a:r>
              <a:rPr lang="sk-SK" sz="2800" dirty="0" smtClean="0">
                <a:solidFill>
                  <a:srgbClr val="002060"/>
                </a:solidFill>
              </a:rPr>
              <a:t> neznelá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786182" y="478632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002060"/>
                </a:solidFill>
              </a:rPr>
              <a:t>neznelá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72232" y="421481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znelá</a:t>
            </a:r>
            <a:r>
              <a:rPr lang="sk-SK" sz="2800" dirty="0" smtClean="0"/>
              <a:t> - </a:t>
            </a:r>
            <a:r>
              <a:rPr lang="sk-SK" sz="2800" dirty="0" smtClean="0">
                <a:solidFill>
                  <a:srgbClr val="002060"/>
                </a:solidFill>
              </a:rPr>
              <a:t>neznelá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928662" y="457200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Jaku</a:t>
            </a:r>
            <a:r>
              <a:rPr lang="sk-SK" sz="3200" dirty="0" smtClean="0">
                <a:solidFill>
                  <a:srgbClr val="FF0000"/>
                </a:solidFill>
              </a:rPr>
              <a:t>b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pieva.</a:t>
            </a:r>
            <a:endParaRPr lang="sk-SK" sz="3200" dirty="0"/>
          </a:p>
        </p:txBody>
      </p:sp>
      <p:sp>
        <p:nvSpPr>
          <p:cNvPr id="13" name="BlokTextu 12"/>
          <p:cNvSpPr txBox="1"/>
          <p:nvPr/>
        </p:nvSpPr>
        <p:spPr>
          <a:xfrm>
            <a:off x="4214810" y="3643314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Je</a:t>
            </a:r>
            <a:r>
              <a:rPr lang="sk-SK" sz="3200" dirty="0" smtClean="0">
                <a:solidFill>
                  <a:srgbClr val="FF0000"/>
                </a:solidFill>
              </a:rPr>
              <a:t>ž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pí.</a:t>
            </a:r>
            <a:endParaRPr lang="sk-SK" sz="3200" dirty="0"/>
          </a:p>
        </p:txBody>
      </p:sp>
      <p:sp>
        <p:nvSpPr>
          <p:cNvPr id="14" name="BlokTextu 13"/>
          <p:cNvSpPr txBox="1"/>
          <p:nvPr/>
        </p:nvSpPr>
        <p:spPr>
          <a:xfrm>
            <a:off x="6786546" y="335756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Hra</a:t>
            </a:r>
            <a:r>
              <a:rPr lang="sk-SK" sz="3200" dirty="0" smtClean="0">
                <a:solidFill>
                  <a:srgbClr val="FF0000"/>
                </a:solidFill>
              </a:rPr>
              <a:t>d</a:t>
            </a:r>
            <a:r>
              <a:rPr lang="sk-SK" sz="3200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s</a:t>
            </a:r>
            <a:r>
              <a:rPr lang="sk-SK" sz="3200" dirty="0" smtClean="0"/>
              <a:t>tojí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225</Words>
  <Application>Microsoft Office PowerPoint</Application>
  <PresentationFormat>Prezentácia na obrazovke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Spodobovanie na hranici slov     pri splývavej výslovnosti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Spodobovanie na hranici slov     pri splývavej výslovnosti</dc:title>
  <dc:creator>zscnt5@outlook.sk</dc:creator>
  <cp:lastModifiedBy>Guest</cp:lastModifiedBy>
  <cp:revision>25</cp:revision>
  <dcterms:created xsi:type="dcterms:W3CDTF">2021-01-31T18:01:17Z</dcterms:created>
  <dcterms:modified xsi:type="dcterms:W3CDTF">2021-12-09T12:40:18Z</dcterms:modified>
</cp:coreProperties>
</file>