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21C79-0E0E-4095-8299-8D6148B83F01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1695B-3C98-4BB2-8C84-F8AA0ADD88F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C2F95-3ABF-4A63-A2E6-5783C93B068A}" type="datetimeFigureOut">
              <a:rPr lang="sk-SK" smtClean="0"/>
              <a:pPr/>
              <a:t>13. 12. 2021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47DD-31FA-4A43-B37B-2F5D59CF184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764705"/>
            <a:ext cx="7772400" cy="864096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ČÍSLOVKY (NUMERÁLIÁ)</a:t>
            </a:r>
            <a:endParaRPr lang="sk-SK" dirty="0">
              <a:latin typeface="Comic Sans MS" pitchFamily="66" charset="0"/>
            </a:endParaRPr>
          </a:p>
        </p:txBody>
      </p:sp>
      <p:pic>
        <p:nvPicPr>
          <p:cNvPr id="4" name="Obrázok 3" descr="cislic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6048672" cy="4536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k-SK" dirty="0" smtClean="0">
                <a:latin typeface="Comic Sans MS" pitchFamily="66" charset="0"/>
              </a:rPr>
              <a:t>ČÍSLOVKY, KTORÉ OZNAČUJÚ </a:t>
            </a: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smtClean="0">
                <a:latin typeface="Comic Sans MS" pitchFamily="66" charset="0"/>
              </a:rPr>
              <a:t>STOVKY </a:t>
            </a:r>
          </a:p>
          <a:p>
            <a:pPr algn="ctr">
              <a:buNone/>
            </a:pPr>
            <a:r>
              <a:rPr lang="sk-SK" b="1" dirty="0" smtClean="0">
                <a:latin typeface="Comic Sans MS" pitchFamily="66" charset="0"/>
              </a:rPr>
              <a:t>a </a:t>
            </a:r>
          </a:p>
          <a:p>
            <a:pPr algn="ctr">
              <a:buNone/>
            </a:pPr>
            <a:r>
              <a:rPr lang="sk-SK" b="1" dirty="0" smtClean="0">
                <a:latin typeface="Comic Sans MS" pitchFamily="66" charset="0"/>
              </a:rPr>
              <a:t>TISÍCKY</a:t>
            </a:r>
            <a:r>
              <a:rPr lang="sk-SK" dirty="0" smtClean="0">
                <a:latin typeface="Comic Sans MS" pitchFamily="66" charset="0"/>
              </a:rPr>
              <a:t>, </a:t>
            </a:r>
          </a:p>
          <a:p>
            <a:pPr algn="ctr">
              <a:buNone/>
            </a:pPr>
            <a:endParaRPr lang="sk-SK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k-SK" dirty="0" smtClean="0">
                <a:latin typeface="Comic Sans MS" pitchFamily="66" charset="0"/>
              </a:rPr>
              <a:t>SA PÍŠU </a:t>
            </a:r>
            <a:r>
              <a:rPr lang="sk-SK" u="sng" dirty="0" smtClean="0">
                <a:latin typeface="Comic Sans MS" pitchFamily="66" charset="0"/>
              </a:rPr>
              <a:t>SPOLU</a:t>
            </a:r>
            <a:r>
              <a:rPr lang="sk-SK" dirty="0" smtClean="0">
                <a:latin typeface="Comic Sans MS" pitchFamily="66" charset="0"/>
              </a:rPr>
              <a:t>:</a:t>
            </a:r>
          </a:p>
          <a:p>
            <a:pPr algn="ctr">
              <a:buNone/>
            </a:pPr>
            <a:r>
              <a:rPr lang="sk-SK" dirty="0" smtClean="0">
                <a:latin typeface="Comic Sans MS" pitchFamily="66" charset="0"/>
              </a:rPr>
              <a:t>dvesto, sedemtisíc, tisícpäť, sedemstotisíc...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k-SK" dirty="0" smtClean="0">
                <a:latin typeface="Comic Sans MS" pitchFamily="66" charset="0"/>
              </a:rPr>
              <a:t>ČÍSLOVKY, KTORÉ OZNAČUJÚ </a:t>
            </a: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smtClean="0">
                <a:latin typeface="Comic Sans MS" pitchFamily="66" charset="0"/>
              </a:rPr>
              <a:t>MILIÓNY  </a:t>
            </a:r>
          </a:p>
          <a:p>
            <a:pPr algn="ctr">
              <a:buNone/>
            </a:pPr>
            <a:r>
              <a:rPr lang="sk-SK" b="1" dirty="0" smtClean="0">
                <a:latin typeface="Comic Sans MS" pitchFamily="66" charset="0"/>
              </a:rPr>
              <a:t>a </a:t>
            </a:r>
          </a:p>
          <a:p>
            <a:pPr algn="ctr">
              <a:buNone/>
            </a:pPr>
            <a:r>
              <a:rPr lang="sk-SK" b="1" dirty="0" smtClean="0">
                <a:latin typeface="Comic Sans MS" pitchFamily="66" charset="0"/>
              </a:rPr>
              <a:t>MILIARDY</a:t>
            </a:r>
            <a:r>
              <a:rPr lang="sk-SK" dirty="0" smtClean="0">
                <a:latin typeface="Comic Sans MS" pitchFamily="66" charset="0"/>
              </a:rPr>
              <a:t>, </a:t>
            </a:r>
          </a:p>
          <a:p>
            <a:pPr algn="ctr">
              <a:buNone/>
            </a:pPr>
            <a:endParaRPr lang="sk-SK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k-SK" dirty="0" smtClean="0">
                <a:latin typeface="Comic Sans MS" pitchFamily="66" charset="0"/>
              </a:rPr>
              <a:t>SA PÍŠU </a:t>
            </a:r>
            <a:r>
              <a:rPr lang="sk-SK" u="sng" dirty="0" smtClean="0">
                <a:latin typeface="Comic Sans MS" pitchFamily="66" charset="0"/>
              </a:rPr>
              <a:t>ODDELENE</a:t>
            </a:r>
            <a:r>
              <a:rPr lang="sk-SK" dirty="0" smtClean="0">
                <a:latin typeface="Comic Sans MS" pitchFamily="66" charset="0"/>
              </a:rPr>
              <a:t>:</a:t>
            </a:r>
          </a:p>
          <a:p>
            <a:pPr algn="ctr">
              <a:buNone/>
            </a:pPr>
            <a:r>
              <a:rPr lang="sk-SK" dirty="0" smtClean="0">
                <a:latin typeface="Comic Sans MS" pitchFamily="66" charset="0"/>
              </a:rPr>
              <a:t>štyri milióny,</a:t>
            </a:r>
          </a:p>
          <a:p>
            <a:pPr algn="ctr">
              <a:buNone/>
            </a:pPr>
            <a:r>
              <a:rPr lang="sk-SK" dirty="0" smtClean="0">
                <a:latin typeface="Comic Sans MS" pitchFamily="66" charset="0"/>
              </a:rPr>
              <a:t>päť miliárd...</a:t>
            </a:r>
            <a:endParaRPr lang="sk-SK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SPRÁVNE   -   </a:t>
            </a:r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NESPRÁVNE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186808" cy="4713387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Číslo delíme stom.</a:t>
            </a:r>
          </a:p>
          <a:p>
            <a:r>
              <a:rPr lang="sk-SK" dirty="0" smtClean="0">
                <a:latin typeface="Comic Sans MS" pitchFamily="66" charset="0"/>
              </a:rPr>
              <a:t>Šesť delené troma/tromi</a:t>
            </a:r>
          </a:p>
          <a:p>
            <a:r>
              <a:rPr lang="sk-SK" dirty="0" smtClean="0">
                <a:latin typeface="Comic Sans MS" pitchFamily="66" charset="0"/>
              </a:rPr>
              <a:t>Nula celých osem desatín</a:t>
            </a:r>
          </a:p>
          <a:p>
            <a:r>
              <a:rPr lang="sk-SK" dirty="0" smtClean="0">
                <a:latin typeface="Comic Sans MS" pitchFamily="66" charset="0"/>
              </a:rPr>
              <a:t>Dva plus dva je štyri</a:t>
            </a:r>
          </a:p>
          <a:p>
            <a:r>
              <a:rPr lang="sk-SK" dirty="0" smtClean="0">
                <a:latin typeface="Comic Sans MS" pitchFamily="66" charset="0"/>
              </a:rPr>
              <a:t>O desať minút</a:t>
            </a:r>
          </a:p>
          <a:p>
            <a:r>
              <a:rPr lang="sk-SK" dirty="0" smtClean="0">
                <a:latin typeface="Comic Sans MS" pitchFamily="66" charset="0"/>
              </a:rPr>
              <a:t>Päť ráz</a:t>
            </a:r>
          </a:p>
          <a:p>
            <a:r>
              <a:rPr lang="sk-SK" dirty="0" smtClean="0">
                <a:latin typeface="Comic Sans MS" pitchFamily="66" charset="0"/>
              </a:rPr>
              <a:t>Po prvé, po druhé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713387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Číslo delíme </a:t>
            </a:r>
            <a:r>
              <a:rPr lang="sk-SK" dirty="0" err="1" smtClean="0">
                <a:solidFill>
                  <a:srgbClr val="FF0000"/>
                </a:solidFill>
                <a:latin typeface="Comic Sans MS" pitchFamily="66" charset="0"/>
              </a:rPr>
              <a:t>stomi</a:t>
            </a:r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Šesť </a:t>
            </a:r>
            <a:r>
              <a:rPr lang="sk-SK" dirty="0" err="1" smtClean="0">
                <a:solidFill>
                  <a:srgbClr val="FF0000"/>
                </a:solidFill>
                <a:latin typeface="Comic Sans MS" pitchFamily="66" charset="0"/>
              </a:rPr>
              <a:t>deleno</a:t>
            </a:r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 tri</a:t>
            </a:r>
          </a:p>
          <a:p>
            <a:pPr>
              <a:buNone/>
            </a:pPr>
            <a:endParaRPr lang="sk-SK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Nula celá osem desatín</a:t>
            </a:r>
          </a:p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Dve plus dve sú štyri</a:t>
            </a:r>
          </a:p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Za desať minút</a:t>
            </a:r>
          </a:p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Päť razy</a:t>
            </a:r>
          </a:p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Za prvé, za druhé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omic Sans MS" pitchFamily="66" charset="0"/>
              </a:rPr>
              <a:t>A</a:t>
            </a:r>
            <a:r>
              <a:rPr lang="sk-SK" smtClean="0">
                <a:latin typeface="Comic Sans MS" pitchFamily="66" charset="0"/>
              </a:rPr>
              <a:t> </a:t>
            </a:r>
            <a:r>
              <a:rPr lang="sk-SK" dirty="0" smtClean="0">
                <a:latin typeface="Comic Sans MS" pitchFamily="66" charset="0"/>
              </a:rPr>
              <a:t>teraz </a:t>
            </a:r>
            <a:br>
              <a:rPr lang="sk-SK" dirty="0" smtClean="0">
                <a:latin typeface="Comic Sans MS" pitchFamily="66" charset="0"/>
              </a:rPr>
            </a:br>
            <a:r>
              <a:rPr lang="sk-SK" dirty="0" smtClean="0">
                <a:latin typeface="Comic Sans MS" pitchFamily="66" charset="0"/>
              </a:rPr>
              <a:t>cvičiť, cvičiť, cvičiť...</a:t>
            </a:r>
            <a:br>
              <a:rPr lang="sk-SK" dirty="0" smtClean="0">
                <a:latin typeface="Comic Sans MS" pitchFamily="66" charset="0"/>
              </a:rPr>
            </a:br>
            <a:r>
              <a:rPr lang="sk-SK" dirty="0" smtClean="0">
                <a:latin typeface="Comic Sans MS" pitchFamily="66" charset="0"/>
                <a:sym typeface="Wingdings" pitchFamily="2" charset="2"/>
              </a:rPr>
              <a:t/>
            </a:r>
            <a:br>
              <a:rPr lang="sk-SK" dirty="0" smtClean="0">
                <a:latin typeface="Comic Sans MS" pitchFamily="66" charset="0"/>
                <a:sym typeface="Wingdings" pitchFamily="2" charset="2"/>
              </a:rPr>
            </a:br>
            <a:r>
              <a:rPr lang="sk-SK" dirty="0" smtClean="0">
                <a:latin typeface="Comic Sans MS" pitchFamily="66" charset="0"/>
              </a:rPr>
              <a:t/>
            </a:r>
            <a:br>
              <a:rPr lang="sk-SK" dirty="0" smtClean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924944"/>
            <a:ext cx="254000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CHARAKTERISTIKA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OHYBNÉ </a:t>
            </a:r>
            <a:endParaRPr lang="sk-SK" dirty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 PLNOVÝZNAMOVÉ </a:t>
            </a:r>
          </a:p>
          <a:p>
            <a:r>
              <a:rPr lang="sk-SK" dirty="0" smtClean="0">
                <a:latin typeface="Comic Sans MS" pitchFamily="66" charset="0"/>
              </a:rPr>
              <a:t>VETNOČLENSKÁ PLATNOSŤ  </a:t>
            </a:r>
          </a:p>
          <a:p>
            <a:pPr algn="just"/>
            <a:r>
              <a:rPr lang="cs-CZ" dirty="0" err="1" smtClean="0">
                <a:latin typeface="Comic Sans MS" pitchFamily="66" charset="0"/>
              </a:rPr>
              <a:t>Vyjadrujú</a:t>
            </a:r>
            <a:r>
              <a:rPr lang="cs-CZ" dirty="0" smtClean="0">
                <a:latin typeface="Comic Sans MS" pitchFamily="66" charset="0"/>
              </a:rPr>
              <a:t> počet a </a:t>
            </a:r>
            <a:r>
              <a:rPr lang="cs-CZ" dirty="0" err="1" smtClean="0">
                <a:latin typeface="Comic Sans MS" pitchFamily="66" charset="0"/>
              </a:rPr>
              <a:t>poradie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osôb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zvierat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vecí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dejov</a:t>
            </a:r>
            <a:r>
              <a:rPr lang="cs-CZ" dirty="0" smtClean="0">
                <a:latin typeface="Comic Sans MS" pitchFamily="66" charset="0"/>
              </a:rPr>
              <a:t>, vlastností, ale aj počet </a:t>
            </a:r>
            <a:r>
              <a:rPr lang="cs-CZ" dirty="0" err="1" smtClean="0">
                <a:latin typeface="Comic Sans MS" pitchFamily="66" charset="0"/>
              </a:rPr>
              <a:t>vôbec</a:t>
            </a:r>
            <a:endParaRPr lang="sk-SK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DELENIE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Wingdings 2" pitchFamily="18" charset="2"/>
              <a:buAutoNum type="arabicPeriod"/>
              <a:defRPr/>
            </a:pPr>
            <a:r>
              <a:rPr lang="sk-SK" b="1" dirty="0" smtClean="0">
                <a:latin typeface="Comic Sans MS" pitchFamily="66" charset="0"/>
              </a:rPr>
              <a:t>URČITÉ </a:t>
            </a:r>
            <a:r>
              <a:rPr lang="sk-SK" b="1" dirty="0">
                <a:latin typeface="Comic Sans MS" pitchFamily="66" charset="0"/>
              </a:rPr>
              <a:t>(vyjadrujú presné </a:t>
            </a:r>
            <a:r>
              <a:rPr lang="sk-SK" b="1" dirty="0" err="1" smtClean="0">
                <a:latin typeface="Comic Sans MS" pitchFamily="66" charset="0"/>
              </a:rPr>
              <a:t>číslo-tri</a:t>
            </a:r>
            <a:r>
              <a:rPr lang="sk-SK" b="1" dirty="0" smtClean="0">
                <a:latin typeface="Comic Sans MS" pitchFamily="66" charset="0"/>
              </a:rPr>
              <a:t>)</a:t>
            </a:r>
          </a:p>
          <a:p>
            <a:pPr marL="596646" indent="-514350">
              <a:buNone/>
              <a:defRPr/>
            </a:pPr>
            <a:endParaRPr lang="sk-SK" b="1" dirty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r>
              <a:rPr lang="sk-SK" b="1" dirty="0" smtClean="0">
                <a:latin typeface="Comic Sans MS" pitchFamily="66" charset="0"/>
              </a:rPr>
              <a:t>2. NEURČITÉ </a:t>
            </a:r>
            <a:r>
              <a:rPr lang="sk-SK" b="1" dirty="0">
                <a:latin typeface="Comic Sans MS" pitchFamily="66" charset="0"/>
              </a:rPr>
              <a:t>(vyjadrujú počet iba </a:t>
            </a:r>
            <a:r>
              <a:rPr lang="sk-SK" b="1" dirty="0" smtClean="0">
                <a:latin typeface="Comic Sans MS" pitchFamily="66" charset="0"/>
              </a:rPr>
              <a:t>približne- veľa)</a:t>
            </a:r>
            <a:endParaRPr lang="cs-CZ" dirty="0">
              <a:latin typeface="Comic Sans MS" pitchFamily="66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179512" y="1268760"/>
            <a:ext cx="266429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Comic Sans MS" pitchFamily="66" charset="0"/>
              </a:rPr>
              <a:t>1. ZÁKLADNÉ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898776" cy="4857403"/>
          </a:xfrm>
        </p:spPr>
        <p:txBody>
          <a:bodyPr>
            <a:normAutofit fontScale="62500" lnSpcReduction="20000"/>
          </a:bodyPr>
          <a:lstStyle/>
          <a:p>
            <a:pPr marL="596646" indent="-514350">
              <a:buNone/>
              <a:defRPr/>
            </a:pPr>
            <a:endParaRPr lang="cs-CZ" b="1" u="sng" dirty="0" smtClean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r>
              <a:rPr lang="cs-CZ" sz="3400" b="1" dirty="0" smtClean="0">
                <a:latin typeface="Comic Sans MS" pitchFamily="66" charset="0"/>
              </a:rPr>
              <a:t>AKÝ POČET? </a:t>
            </a:r>
          </a:p>
          <a:p>
            <a:pPr marL="596646" indent="-514350">
              <a:buNone/>
              <a:defRPr/>
            </a:pPr>
            <a:r>
              <a:rPr lang="cs-CZ" sz="3400" b="1" dirty="0" smtClean="0">
                <a:latin typeface="Comic Sans MS" pitchFamily="66" charset="0"/>
              </a:rPr>
              <a:t>KOĽKO? </a:t>
            </a:r>
          </a:p>
          <a:p>
            <a:pPr marL="596646" indent="-514350">
              <a:buNone/>
              <a:defRPr/>
            </a:pPr>
            <a:r>
              <a:rPr lang="cs-CZ" sz="3400" b="1" dirty="0" smtClean="0">
                <a:latin typeface="Comic Sans MS" pitchFamily="66" charset="0"/>
              </a:rPr>
              <a:t>KOĽKÍ?</a:t>
            </a:r>
          </a:p>
          <a:p>
            <a:pPr marL="596646" indent="-514350">
              <a:buNone/>
              <a:defRPr/>
            </a:pPr>
            <a:endParaRPr lang="cs-CZ" sz="3400" b="1" dirty="0" smtClean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endParaRPr lang="cs-CZ" sz="3400" b="1" dirty="0" smtClean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r>
              <a:rPr lang="cs-CZ" sz="3400" b="1" dirty="0" smtClean="0">
                <a:latin typeface="Comic Sans MS" pitchFamily="66" charset="0"/>
              </a:rPr>
              <a:t>(</a:t>
            </a:r>
            <a:r>
              <a:rPr lang="cs-CZ" sz="3400" b="1" dirty="0" err="1" smtClean="0">
                <a:latin typeface="Comic Sans MS" pitchFamily="66" charset="0"/>
              </a:rPr>
              <a:t>päť</a:t>
            </a:r>
            <a:r>
              <a:rPr lang="cs-CZ" sz="3400" b="1" dirty="0" smtClean="0">
                <a:latin typeface="Comic Sans MS" pitchFamily="66" charset="0"/>
              </a:rPr>
              <a:t>,</a:t>
            </a:r>
            <a:r>
              <a:rPr lang="cs-CZ" sz="3400" b="1" dirty="0" err="1" smtClean="0">
                <a:latin typeface="Comic Sans MS" pitchFamily="66" charset="0"/>
              </a:rPr>
              <a:t>piati</a:t>
            </a:r>
            <a:r>
              <a:rPr lang="cs-CZ" sz="3400" b="1" dirty="0" smtClean="0">
                <a:latin typeface="Comic Sans MS" pitchFamily="66" charset="0"/>
              </a:rPr>
              <a:t>,</a:t>
            </a:r>
            <a:r>
              <a:rPr lang="cs-CZ" sz="3400" b="1" dirty="0" err="1" smtClean="0">
                <a:latin typeface="Comic Sans MS" pitchFamily="66" charset="0"/>
              </a:rPr>
              <a:t>obaja</a:t>
            </a:r>
            <a:r>
              <a:rPr lang="cs-CZ" sz="3400" b="1" dirty="0" smtClean="0">
                <a:latin typeface="Comic Sans MS" pitchFamily="66" charset="0"/>
              </a:rPr>
              <a:t>,</a:t>
            </a:r>
          </a:p>
          <a:p>
            <a:pPr marL="596646" indent="-514350">
              <a:buNone/>
              <a:defRPr/>
            </a:pPr>
            <a:r>
              <a:rPr lang="cs-CZ" sz="3400" b="1" dirty="0" err="1" smtClean="0">
                <a:latin typeface="Comic Sans MS" pitchFamily="66" charset="0"/>
              </a:rPr>
              <a:t>obidva</a:t>
            </a:r>
            <a:r>
              <a:rPr lang="cs-CZ" sz="3400" b="1" dirty="0" smtClean="0">
                <a:latin typeface="Comic Sans MS" pitchFamily="66" charset="0"/>
              </a:rPr>
              <a:t>,oba,</a:t>
            </a:r>
            <a:r>
              <a:rPr lang="cs-CZ" sz="3400" b="1" dirty="0" err="1" smtClean="0">
                <a:latin typeface="Comic Sans MS" pitchFamily="66" charset="0"/>
              </a:rPr>
              <a:t>veľa</a:t>
            </a:r>
            <a:r>
              <a:rPr lang="cs-CZ" sz="3400" b="1" dirty="0" smtClean="0">
                <a:latin typeface="Comic Sans MS" pitchFamily="66" charset="0"/>
              </a:rPr>
              <a:t>, málo)</a:t>
            </a:r>
          </a:p>
          <a:p>
            <a:pPr marL="596646" indent="-514350">
              <a:buNone/>
              <a:defRPr/>
            </a:pPr>
            <a:endParaRPr lang="cs-CZ" sz="3400" b="1" dirty="0" smtClean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r>
              <a:rPr lang="cs-CZ" sz="3400" b="1" dirty="0" err="1" smtClean="0">
                <a:latin typeface="Comic Sans MS" pitchFamily="66" charset="0"/>
              </a:rPr>
              <a:t>Patria</a:t>
            </a:r>
            <a:r>
              <a:rPr lang="cs-CZ" sz="3400" b="1" dirty="0" smtClean="0">
                <a:latin typeface="Comic Sans MS" pitchFamily="66" charset="0"/>
              </a:rPr>
              <a:t> tu aj ZLOMKY –</a:t>
            </a:r>
          </a:p>
          <a:p>
            <a:pPr marL="596646" indent="-514350">
              <a:buNone/>
              <a:defRPr/>
            </a:pPr>
            <a:r>
              <a:rPr lang="cs-CZ" sz="3400" b="1" dirty="0" smtClean="0">
                <a:latin typeface="Comic Sans MS" pitchFamily="66" charset="0"/>
              </a:rPr>
              <a:t> </a:t>
            </a:r>
            <a:r>
              <a:rPr lang="cs-CZ" sz="3400" b="1" dirty="0" err="1" smtClean="0">
                <a:solidFill>
                  <a:srgbClr val="FF0000"/>
                </a:solidFill>
                <a:latin typeface="Comic Sans MS" pitchFamily="66" charset="0"/>
              </a:rPr>
              <a:t>pol</a:t>
            </a:r>
            <a:r>
              <a:rPr lang="cs-CZ" sz="3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400" b="1" dirty="0" smtClean="0">
                <a:latin typeface="Comic Sans MS" pitchFamily="66" charset="0"/>
              </a:rPr>
              <a:t>(nesklonné), </a:t>
            </a:r>
          </a:p>
          <a:p>
            <a:pPr marL="596646" indent="-514350">
              <a:buNone/>
              <a:defRPr/>
            </a:pPr>
            <a:r>
              <a:rPr lang="cs-CZ" sz="3400" b="1" dirty="0" err="1" smtClean="0">
                <a:solidFill>
                  <a:srgbClr val="FF0000"/>
                </a:solidFill>
                <a:latin typeface="Comic Sans MS" pitchFamily="66" charset="0"/>
              </a:rPr>
              <a:t>štvrť</a:t>
            </a:r>
            <a:r>
              <a:rPr lang="cs-CZ" sz="3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400" b="1" dirty="0" smtClean="0">
                <a:latin typeface="Comic Sans MS" pitchFamily="66" charset="0"/>
              </a:rPr>
              <a:t>(vzor DLAŇ)</a:t>
            </a:r>
          </a:p>
          <a:p>
            <a:pPr marL="596646" indent="-514350">
              <a:buNone/>
              <a:defRPr/>
            </a:pPr>
            <a:endParaRPr lang="cs-CZ" sz="3400" b="1" dirty="0" smtClean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r>
              <a:rPr lang="cs-CZ" sz="3400" b="1" dirty="0" smtClean="0">
                <a:latin typeface="Comic Sans MS" pitchFamily="66" charset="0"/>
              </a:rPr>
              <a:t>…</a:t>
            </a:r>
            <a:r>
              <a:rPr lang="cs-CZ" sz="3400" b="1" dirty="0" err="1" smtClean="0">
                <a:latin typeface="Comic Sans MS" pitchFamily="66" charset="0"/>
              </a:rPr>
              <a:t>siedm</a:t>
            </a:r>
            <a:r>
              <a:rPr lang="cs-CZ" sz="3400" b="1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cs-CZ" sz="3400" b="1" dirty="0" smtClean="0">
                <a:latin typeface="Comic Sans MS" pitchFamily="66" charset="0"/>
              </a:rPr>
              <a:t> </a:t>
            </a:r>
            <a:r>
              <a:rPr lang="cs-CZ" sz="3400" b="1" dirty="0" err="1" smtClean="0">
                <a:latin typeface="Comic Sans MS" pitchFamily="66" charset="0"/>
              </a:rPr>
              <a:t>žiaci</a:t>
            </a:r>
            <a:r>
              <a:rPr lang="cs-CZ" sz="3400" b="1" dirty="0" smtClean="0">
                <a:latin typeface="Comic Sans MS" pitchFamily="66" charset="0"/>
              </a:rPr>
              <a:t>, v jeho </a:t>
            </a:r>
            <a:r>
              <a:rPr lang="cs-CZ" sz="3400" b="1" dirty="0" err="1" smtClean="0">
                <a:latin typeface="Comic Sans MS" pitchFamily="66" charset="0"/>
              </a:rPr>
              <a:t>siedm</a:t>
            </a:r>
            <a:r>
              <a:rPr lang="cs-CZ" sz="3400" b="1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cs-CZ" sz="3400" b="1" dirty="0" err="1" smtClean="0">
                <a:latin typeface="Comic Sans MS" pitchFamily="66" charset="0"/>
              </a:rPr>
              <a:t>ch</a:t>
            </a:r>
            <a:r>
              <a:rPr lang="cs-CZ" sz="3400" b="1" dirty="0" smtClean="0">
                <a:latin typeface="Comic Sans MS" pitchFamily="66" charset="0"/>
              </a:rPr>
              <a:t> </a:t>
            </a:r>
            <a:r>
              <a:rPr lang="cs-CZ" sz="3400" b="1" dirty="0" err="1" smtClean="0">
                <a:latin typeface="Comic Sans MS" pitchFamily="66" charset="0"/>
              </a:rPr>
              <a:t>rokoch</a:t>
            </a:r>
            <a:r>
              <a:rPr lang="cs-CZ" sz="3400" b="1" dirty="0" smtClean="0">
                <a:latin typeface="Comic Sans MS" pitchFamily="66" charset="0"/>
              </a:rPr>
              <a:t>….</a:t>
            </a:r>
          </a:p>
          <a:p>
            <a:pPr marL="596646" indent="-514350">
              <a:buNone/>
              <a:defRPr/>
            </a:pPr>
            <a:endParaRPr lang="cs-CZ" sz="3400" b="1" dirty="0" smtClean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endParaRPr lang="cs-CZ" sz="3400" b="1" dirty="0" smtClean="0">
              <a:latin typeface="Comic Sans MS" pitchFamily="66" charset="0"/>
            </a:endParaRPr>
          </a:p>
          <a:p>
            <a:pPr>
              <a:buNone/>
            </a:pPr>
            <a:endParaRPr lang="sk-SK" b="1" dirty="0">
              <a:latin typeface="Comic Sans MS" pitchFamily="66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11960" y="980728"/>
            <a:ext cx="4608512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b="1" u="sng" dirty="0" smtClean="0">
                <a:latin typeface="Comic Sans MS" pitchFamily="66" charset="0"/>
              </a:rPr>
              <a:t>VZOR 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PÄŤ ( OD 5-99)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1,2,3,4 – samostatné skloňovanie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MESTO- sto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STROJ- tisíc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DUB – milión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ŽENA - miliarda</a:t>
            </a:r>
          </a:p>
          <a:p>
            <a:pPr>
              <a:buNone/>
            </a:pPr>
            <a:endParaRPr lang="sk-SK" b="1" dirty="0"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POZOR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b="1" u="sng" dirty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sk-SK" b="1" u="sng" dirty="0" smtClean="0">
                <a:solidFill>
                  <a:srgbClr val="FF0000"/>
                </a:solidFill>
                <a:latin typeface="Comic Sans MS" pitchFamily="66" charset="0"/>
              </a:rPr>
              <a:t>oľko?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píšeme spolu a neskloňujeme!!!! (dvadsaťdva)</a:t>
            </a:r>
          </a:p>
          <a:p>
            <a:pPr algn="ctr">
              <a:buNone/>
            </a:pPr>
            <a:endParaRPr lang="sk-SK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b="1" u="sng" dirty="0" smtClean="0">
                <a:solidFill>
                  <a:srgbClr val="FF0000"/>
                </a:solidFill>
                <a:latin typeface="Comic Sans MS" pitchFamily="66" charset="0"/>
              </a:rPr>
              <a:t>Koľkí?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 píšeme osobitne a skloňujeme!!! (dvadsiati dvaja)</a:t>
            </a:r>
            <a:r>
              <a:rPr lang="cs-CZ" b="1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endParaRPr lang="cs-CZ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Číslovky ukončené na –</a:t>
            </a:r>
            <a:r>
              <a:rPr lang="cs-CZ" b="1" i="1" dirty="0" smtClean="0">
                <a:solidFill>
                  <a:srgbClr val="FF0000"/>
                </a:solidFill>
                <a:latin typeface="Comic Sans MS" pitchFamily="66" charset="0"/>
              </a:rPr>
              <a:t>jeden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neskloňujeme!</a:t>
            </a:r>
          </a:p>
          <a:p>
            <a:pPr algn="ctr">
              <a:buNone/>
            </a:pPr>
            <a:endParaRPr lang="cs-CZ" b="1" dirty="0">
              <a:latin typeface="Comic Sans MS" pitchFamily="66" charset="0"/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KEĎ ICH PÍŠEME ČÍSLICOU, TAK ZA NIMI NEPÍŠEME BODKU!</a:t>
            </a:r>
          </a:p>
          <a:p>
            <a:pPr algn="ctr">
              <a:buNone/>
            </a:pP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/>
          <p:cNvSpPr/>
          <p:nvPr/>
        </p:nvSpPr>
        <p:spPr>
          <a:xfrm>
            <a:off x="323528" y="836712"/>
            <a:ext cx="410445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Comic Sans MS" pitchFamily="66" charset="0"/>
              </a:rPr>
              <a:t>2. RADOVÉ </a:t>
            </a:r>
            <a:r>
              <a:rPr lang="sk-SK" b="1" dirty="0" smtClean="0">
                <a:latin typeface="Comic Sans MS" pitchFamily="66" charset="0"/>
              </a:rPr>
              <a:t/>
            </a:r>
            <a:br>
              <a:rPr lang="sk-SK" b="1" dirty="0" smtClean="0">
                <a:latin typeface="Comic Sans MS" pitchFamily="66" charset="0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18680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KOĽKÝ v poradí?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KOĽKÝKRÁT v poradí? </a:t>
            </a:r>
          </a:p>
          <a:p>
            <a:pPr>
              <a:buNone/>
            </a:pPr>
            <a:endParaRPr lang="sk-SK" b="1" dirty="0">
              <a:latin typeface="Comic Sans MS" pitchFamily="66" charset="0"/>
            </a:endParaRPr>
          </a:p>
          <a:p>
            <a:pPr>
              <a:buNone/>
            </a:pPr>
            <a:r>
              <a:rPr lang="sk-SK" b="1" dirty="0">
                <a:latin typeface="Comic Sans MS" pitchFamily="66" charset="0"/>
              </a:rPr>
              <a:t>(</a:t>
            </a:r>
            <a:r>
              <a:rPr lang="sk-SK" b="1" dirty="0" smtClean="0">
                <a:latin typeface="Comic Sans MS" pitchFamily="66" charset="0"/>
              </a:rPr>
              <a:t>piaty,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piatykrát</a:t>
            </a:r>
            <a:r>
              <a:rPr lang="sk-SK" b="1" dirty="0" smtClean="0">
                <a:latin typeface="Comic Sans MS" pitchFamily="66" charset="0"/>
              </a:rPr>
              <a:t>, tisíci, posledný, ostatný)</a:t>
            </a:r>
          </a:p>
          <a:p>
            <a:pPr>
              <a:buNone/>
            </a:pPr>
            <a:endParaRPr lang="sk-SK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...dobehol siedm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sk-SK" b="1" dirty="0" smtClean="0">
                <a:latin typeface="Comic Sans MS" pitchFamily="66" charset="0"/>
              </a:rPr>
              <a:t>, v sedemdesiat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sk-SK" b="1" dirty="0" smtClean="0">
                <a:latin typeface="Comic Sans MS" pitchFamily="66" charset="0"/>
              </a:rPr>
              <a:t>ch rokoch 19.str.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u="sng" dirty="0" smtClean="0">
                <a:latin typeface="Comic Sans MS" pitchFamily="66" charset="0"/>
              </a:rPr>
              <a:t>VZOR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PEKNÝ, CUDZÍ</a:t>
            </a:r>
          </a:p>
          <a:p>
            <a:pPr>
              <a:buNone/>
            </a:pPr>
            <a:endParaRPr lang="sk-SK" b="1" dirty="0"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POZOR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KEĎ ICH PÍŠEME ČÍSLICOU, TAK ZA NIMI PÍŠEME BODKU!</a:t>
            </a:r>
          </a:p>
          <a:p>
            <a:pPr algn="ctr">
              <a:buNone/>
            </a:pPr>
            <a:endParaRPr lang="sk-SK" b="1" dirty="0" smtClean="0">
              <a:latin typeface="Comic Sans MS" pitchFamily="66" charset="0"/>
            </a:endParaRPr>
          </a:p>
          <a:p>
            <a:pPr>
              <a:buNone/>
            </a:pPr>
            <a:endParaRPr lang="sk-SK" b="1" u="sng" dirty="0" smtClean="0"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23528" y="1124744"/>
            <a:ext cx="396044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Comic Sans MS" pitchFamily="66" charset="0"/>
              </a:rPr>
              <a:t>3. SKUPINOVÉ </a:t>
            </a:r>
            <a:r>
              <a:rPr lang="sk-SK" b="1" u="sng" dirty="0" smtClean="0">
                <a:latin typeface="Comic Sans MS" pitchFamily="66" charset="0"/>
              </a:rPr>
              <a:t/>
            </a:r>
            <a:br>
              <a:rPr lang="sk-SK" b="1" u="sng" dirty="0" smtClean="0">
                <a:latin typeface="Comic Sans MS" pitchFamily="66" charset="0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KOĽKO V SKUPINE? </a:t>
            </a:r>
          </a:p>
          <a:p>
            <a:pPr>
              <a:buNone/>
            </a:pPr>
            <a:endParaRPr lang="sk-SK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(</a:t>
            </a:r>
            <a:r>
              <a:rPr lang="sk-SK" b="1" dirty="0" err="1" smtClean="0">
                <a:latin typeface="Comic Sans MS" pitchFamily="66" charset="0"/>
              </a:rPr>
              <a:t>jedni,jedny</a:t>
            </a:r>
            <a:r>
              <a:rPr lang="sk-SK" b="1" dirty="0" smtClean="0">
                <a:latin typeface="Comic Sans MS" pitchFamily="66" charset="0"/>
              </a:rPr>
              <a:t>, dvoj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sk-SK" b="1" dirty="0" smtClean="0">
                <a:latin typeface="Comic Sans MS" pitchFamily="66" charset="0"/>
              </a:rPr>
              <a:t>, oboj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e,</a:t>
            </a:r>
            <a:r>
              <a:rPr lang="sk-SK" b="1" dirty="0" smtClean="0">
                <a:latin typeface="Comic Sans MS" pitchFamily="66" charset="0"/>
              </a:rPr>
              <a:t> troj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sk-SK" b="1" dirty="0" smtClean="0">
                <a:latin typeface="Comic Sans MS" pitchFamily="66" charset="0"/>
              </a:rPr>
              <a:t>, štvor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sk-SK" b="1" dirty="0" smtClean="0">
                <a:latin typeface="Comic Sans MS" pitchFamily="66" charset="0"/>
              </a:rPr>
              <a:t>, pätor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sk-SK" b="1" dirty="0" smtClean="0">
                <a:latin typeface="Comic Sans MS" pitchFamily="66" charset="0"/>
              </a:rPr>
              <a:t>, štvoro, viacero)</a:t>
            </a:r>
          </a:p>
          <a:p>
            <a:pPr>
              <a:buNone/>
            </a:pPr>
            <a:r>
              <a:rPr lang="sk-SK" dirty="0" smtClean="0"/>
              <a:t>  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SÚ ZAKONČENÉ NA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oje/</a:t>
            </a:r>
            <a:r>
              <a:rPr lang="sk-SK" b="1" smtClean="0">
                <a:solidFill>
                  <a:srgbClr val="FF0000"/>
                </a:solidFill>
                <a:latin typeface="Comic Sans MS" pitchFamily="66" charset="0"/>
              </a:rPr>
              <a:t>oro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 smtClean="0"/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POZOR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SÚ NESKLONNÉ!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okrem číslovky 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viacero=vzor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PEKNÝ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(o viacerých domoch)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251520" y="1052736"/>
            <a:ext cx="3744416" cy="3312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Comic Sans MS" pitchFamily="66" charset="0"/>
              </a:rPr>
              <a:t>4. NÁSOBNÉ</a:t>
            </a:r>
            <a:r>
              <a:rPr lang="sk-SK" b="1" u="sng" dirty="0" smtClean="0">
                <a:latin typeface="Comic Sans MS" pitchFamily="66" charset="0"/>
              </a:rPr>
              <a:t/>
            </a:r>
            <a:br>
              <a:rPr lang="sk-SK" b="1" u="sng" dirty="0" smtClean="0">
                <a:latin typeface="Comic Sans MS" pitchFamily="66" charset="0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KOĽKONÁSOBNÝ?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KOĽKONÁSOBNE?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KOĽKOKRÁT? 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KOĽKO  RÁZ?</a:t>
            </a:r>
          </a:p>
          <a:p>
            <a:pPr>
              <a:buNone/>
            </a:pPr>
            <a:endParaRPr lang="sk-SK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(päťkrát, päť ráz, štvornásobný,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dvojmo, dvojitý, </a:t>
            </a:r>
            <a:r>
              <a:rPr lang="sk-SK" b="1" dirty="0" smtClean="0">
                <a:latin typeface="Comic Sans MS" pitchFamily="66" charset="0"/>
              </a:rPr>
              <a:t>veľakrát)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283968" y="1484784"/>
            <a:ext cx="4608512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u="sng" dirty="0" smtClean="0">
                <a:latin typeface="Comic Sans MS" pitchFamily="66" charset="0"/>
              </a:rPr>
              <a:t>VZOR </a:t>
            </a:r>
            <a:r>
              <a:rPr lang="sk-SK" b="1" dirty="0" smtClean="0">
                <a:latin typeface="Comic Sans MS" pitchFamily="66" charset="0"/>
              </a:rPr>
              <a:t>  PEKNÝ</a:t>
            </a:r>
            <a:endParaRPr lang="sk-SK" b="1" dirty="0">
              <a:latin typeface="Comic Sans MS" pitchFamily="66" charset="0"/>
            </a:endParaRPr>
          </a:p>
          <a:p>
            <a:pPr algn="ctr">
              <a:buFont typeface="Webdings"/>
              <a:buChar char="ë"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POZOR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rozlišovať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PIATYKRÁT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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PÄŤKRÁT</a:t>
            </a:r>
          </a:p>
          <a:p>
            <a:pPr algn="ctr">
              <a:buNone/>
            </a:pPr>
            <a:r>
              <a:rPr lang="sk-SK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KRÁT píšeme vždy spolu s číslovkou,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RÁZ píšeme vždy osobitne!!!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467544" y="1196752"/>
            <a:ext cx="32403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Comic Sans MS" pitchFamily="66" charset="0"/>
              </a:rPr>
              <a:t>5. DRUHOVÉ </a:t>
            </a:r>
            <a:r>
              <a:rPr lang="sk-SK" b="1" u="sng" dirty="0" smtClean="0">
                <a:latin typeface="Comic Sans MS" pitchFamily="66" charset="0"/>
              </a:rPr>
              <a:t/>
            </a:r>
            <a:br>
              <a:rPr lang="sk-SK" b="1" u="sng" dirty="0" smtClean="0">
                <a:latin typeface="Comic Sans MS" pitchFamily="66" charset="0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  <a:defRPr/>
            </a:pPr>
            <a:r>
              <a:rPr lang="sk-SK" b="1" dirty="0" smtClean="0">
                <a:latin typeface="Comic Sans MS" pitchFamily="66" charset="0"/>
              </a:rPr>
              <a:t>KOĽKO </a:t>
            </a:r>
            <a:r>
              <a:rPr lang="sk-SK" b="1" dirty="0">
                <a:latin typeface="Comic Sans MS" pitchFamily="66" charset="0"/>
              </a:rPr>
              <a:t>DRUHOV? </a:t>
            </a:r>
            <a:endParaRPr lang="sk-SK" b="1" dirty="0" smtClean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endParaRPr lang="sk-SK" b="1" dirty="0">
              <a:latin typeface="Comic Sans MS" pitchFamily="66" charset="0"/>
            </a:endParaRPr>
          </a:p>
          <a:p>
            <a:pPr marL="596646" indent="-514350">
              <a:buNone/>
              <a:defRPr/>
            </a:pPr>
            <a:r>
              <a:rPr lang="sk-SK" b="1" dirty="0" smtClean="0">
                <a:latin typeface="Comic Sans MS" pitchFamily="66" charset="0"/>
              </a:rPr>
              <a:t>(jednaké, dvojaké, štvorako, mnohorako)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SÚ ZAKONČENÉ NA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aký/ako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u="sng" dirty="0" smtClean="0">
                <a:latin typeface="Comic Sans MS" pitchFamily="66" charset="0"/>
              </a:rPr>
              <a:t>VZOR 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PEKNÝ –  zakončenie na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aký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NESKLONNÉ – zakončenie na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ako</a:t>
            </a:r>
          </a:p>
          <a:p>
            <a:pPr algn="ctr">
              <a:buFont typeface="Webdings"/>
              <a:buChar char="ë"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POZOR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 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rozlišovať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Comic Sans MS" pitchFamily="66" charset="0"/>
                <a:sym typeface="Webdings"/>
              </a:rPr>
              <a:t>TROJAKÝ </a:t>
            </a:r>
            <a:r>
              <a:rPr lang="sk-SK" sz="2400" b="1" dirty="0" smtClean="0">
                <a:solidFill>
                  <a:srgbClr val="FF0000"/>
                </a:solidFill>
                <a:latin typeface="Comic Sans MS" pitchFamily="66" charset="0"/>
              </a:rPr>
              <a:t> TROJITÝ</a:t>
            </a:r>
          </a:p>
          <a:p>
            <a:pPr>
              <a:buNone/>
            </a:pP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PRAVOPIS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04456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k-SK" sz="3800" b="1" u="sng" dirty="0" smtClean="0">
                <a:latin typeface="Comic Sans MS" pitchFamily="66" charset="0"/>
              </a:rPr>
              <a:t>KOĽKO? </a:t>
            </a:r>
          </a:p>
          <a:p>
            <a:pPr>
              <a:buNone/>
            </a:pPr>
            <a:r>
              <a:rPr lang="sk-SK" sz="3800" b="1" dirty="0">
                <a:latin typeface="Comic Sans MS" pitchFamily="66" charset="0"/>
              </a:rPr>
              <a:t>(</a:t>
            </a:r>
            <a:r>
              <a:rPr lang="sk-SK" sz="3800" b="1" dirty="0" smtClean="0">
                <a:latin typeface="Comic Sans MS" pitchFamily="66" charset="0"/>
              </a:rPr>
              <a:t>keď sa neskloňujú)</a:t>
            </a:r>
          </a:p>
          <a:p>
            <a:pPr>
              <a:buNone/>
            </a:pPr>
            <a:endParaRPr lang="sk-SK" b="1" dirty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sk-SK" sz="3200" b="1" dirty="0" smtClean="0">
                <a:latin typeface="Comic Sans MS" pitchFamily="66" charset="0"/>
              </a:rPr>
              <a:t>A) </a:t>
            </a:r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1974 </a:t>
            </a:r>
          </a:p>
          <a:p>
            <a:pPr marL="514350" indent="-514350">
              <a:buNone/>
            </a:pPr>
            <a:r>
              <a:rPr lang="sk-SK" sz="3200" b="1" dirty="0" err="1" smtClean="0">
                <a:latin typeface="Comic Sans MS" pitchFamily="66" charset="0"/>
              </a:rPr>
              <a:t>Tisícdeväťstosedem-desiatštyri</a:t>
            </a:r>
            <a:endParaRPr lang="sk-SK" sz="3200" b="1" dirty="0">
              <a:latin typeface="Comic Sans MS" pitchFamily="66" charset="0"/>
            </a:endParaRPr>
          </a:p>
          <a:p>
            <a:pPr>
              <a:buNone/>
            </a:pPr>
            <a:endParaRPr lang="sk-SK" sz="32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sz="3200" b="1" dirty="0" smtClean="0">
                <a:latin typeface="Comic Sans MS" pitchFamily="66" charset="0"/>
              </a:rPr>
              <a:t>B) </a:t>
            </a:r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1-9-74</a:t>
            </a:r>
          </a:p>
          <a:p>
            <a:pPr>
              <a:buNone/>
            </a:pPr>
            <a:r>
              <a:rPr lang="sk-SK" sz="3200" b="1" dirty="0">
                <a:latin typeface="Comic Sans MS" pitchFamily="66" charset="0"/>
              </a:rPr>
              <a:t>t</a:t>
            </a:r>
            <a:r>
              <a:rPr lang="sk-SK" sz="3200" b="1" dirty="0" smtClean="0">
                <a:latin typeface="Comic Sans MS" pitchFamily="66" charset="0"/>
              </a:rPr>
              <a:t>isíc deväťsto</a:t>
            </a:r>
          </a:p>
          <a:p>
            <a:pPr>
              <a:buNone/>
            </a:pPr>
            <a:r>
              <a:rPr lang="sk-SK" sz="3200" b="1" dirty="0" smtClean="0">
                <a:latin typeface="Comic Sans MS" pitchFamily="66" charset="0"/>
              </a:rPr>
              <a:t>sedemdesiatštyri</a:t>
            </a:r>
            <a:endParaRPr lang="sk-SK" sz="3200" b="1" dirty="0">
              <a:latin typeface="Comic Sans MS" pitchFamily="66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464496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k-SK" sz="3500" b="1" u="sng" dirty="0" smtClean="0">
                <a:latin typeface="Comic Sans MS" pitchFamily="66" charset="0"/>
              </a:rPr>
              <a:t>KOĽKÍ? </a:t>
            </a:r>
          </a:p>
          <a:p>
            <a:pPr algn="ctr">
              <a:buNone/>
            </a:pPr>
            <a:r>
              <a:rPr lang="sk-SK" sz="3500" b="1" dirty="0" smtClean="0">
                <a:latin typeface="Comic Sans MS" pitchFamily="66" charset="0"/>
              </a:rPr>
              <a:t>(keď sa skloňujú)</a:t>
            </a:r>
          </a:p>
          <a:p>
            <a:pPr>
              <a:buNone/>
            </a:pPr>
            <a:endParaRPr lang="sk-SK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A)</a:t>
            </a:r>
            <a:r>
              <a:rPr lang="sk-SK" sz="3500" b="1" dirty="0" smtClean="0">
                <a:latin typeface="Comic Sans MS" pitchFamily="66" charset="0"/>
              </a:rPr>
              <a:t> </a:t>
            </a:r>
            <a:r>
              <a:rPr lang="sk-SK" sz="3500" b="1" dirty="0" smtClean="0">
                <a:solidFill>
                  <a:srgbClr val="FF0000"/>
                </a:solidFill>
                <a:latin typeface="Comic Sans MS" pitchFamily="66" charset="0"/>
              </a:rPr>
              <a:t>1-9-7-4</a:t>
            </a:r>
          </a:p>
          <a:p>
            <a:pPr>
              <a:buNone/>
            </a:pPr>
            <a:r>
              <a:rPr lang="sk-SK" sz="3500" b="1" dirty="0" smtClean="0">
                <a:latin typeface="Comic Sans MS" pitchFamily="66" charset="0"/>
              </a:rPr>
              <a:t>tisíc deväťsto</a:t>
            </a:r>
          </a:p>
          <a:p>
            <a:pPr>
              <a:buNone/>
            </a:pPr>
            <a:r>
              <a:rPr lang="sk-SK" sz="3500" b="1" dirty="0" smtClean="0">
                <a:latin typeface="Comic Sans MS" pitchFamily="66" charset="0"/>
              </a:rPr>
              <a:t>sedemdesiati štyria</a:t>
            </a:r>
          </a:p>
          <a:p>
            <a:pPr>
              <a:buNone/>
            </a:pPr>
            <a:endParaRPr lang="sk-SK" b="1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sk-SK" b="1" dirty="0">
                <a:latin typeface="Comic Sans MS" pitchFamily="66" charset="0"/>
              </a:rPr>
              <a:t>B</a:t>
            </a:r>
            <a:r>
              <a:rPr lang="sk-SK" sz="3500" b="1" dirty="0" smtClean="0">
                <a:latin typeface="Comic Sans MS" pitchFamily="66" charset="0"/>
              </a:rPr>
              <a:t>) </a:t>
            </a:r>
            <a:r>
              <a:rPr lang="sk-SK" sz="3500" b="1" dirty="0" smtClean="0">
                <a:solidFill>
                  <a:srgbClr val="FF0000"/>
                </a:solidFill>
                <a:latin typeface="Comic Sans MS" pitchFamily="66" charset="0"/>
              </a:rPr>
              <a:t>197-4 </a:t>
            </a:r>
          </a:p>
          <a:p>
            <a:pPr marL="514350" indent="-514350">
              <a:buNone/>
            </a:pPr>
            <a:r>
              <a:rPr lang="sk-SK" sz="3500" b="1" dirty="0" err="1" smtClean="0">
                <a:latin typeface="Comic Sans MS" pitchFamily="66" charset="0"/>
              </a:rPr>
              <a:t>tisícdeväťstosedemde-siati</a:t>
            </a:r>
            <a:r>
              <a:rPr lang="sk-SK" sz="3500" b="1" dirty="0" smtClean="0">
                <a:latin typeface="Comic Sans MS" pitchFamily="66" charset="0"/>
              </a:rPr>
              <a:t>  štyria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457</Words>
  <Application>Microsoft Office PowerPoint</Application>
  <PresentationFormat>Předvádění na obrazovce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Motív Office</vt:lpstr>
      <vt:lpstr>ČÍSLOVKY (NUMERÁLIÁ)</vt:lpstr>
      <vt:lpstr>CHARAKTERISTIKA</vt:lpstr>
      <vt:lpstr>DELENIE</vt:lpstr>
      <vt:lpstr>1. ZÁKLADNÉ</vt:lpstr>
      <vt:lpstr>2. RADOVÉ  </vt:lpstr>
      <vt:lpstr>3. SKUPINOVÉ  </vt:lpstr>
      <vt:lpstr>4. NÁSOBNÉ </vt:lpstr>
      <vt:lpstr>5. DRUHOVÉ  </vt:lpstr>
      <vt:lpstr>PRAVOPIS</vt:lpstr>
      <vt:lpstr>Snímek 10</vt:lpstr>
      <vt:lpstr>SPRÁVNE   -   NESPRÁVNE</vt:lpstr>
      <vt:lpstr>A teraz  cvičiť, cvičiť, cvičiť...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 (NUMERÁLIÁ)</dc:title>
  <dc:creator>JazykovaUčebňa1</dc:creator>
  <cp:lastModifiedBy>Asus</cp:lastModifiedBy>
  <cp:revision>30</cp:revision>
  <dcterms:created xsi:type="dcterms:W3CDTF">2015-01-15T17:20:45Z</dcterms:created>
  <dcterms:modified xsi:type="dcterms:W3CDTF">2021-12-13T05:59:16Z</dcterms:modified>
</cp:coreProperties>
</file>