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61" r:id="rId5"/>
    <p:sldId id="265" r:id="rId6"/>
    <p:sldId id="260" r:id="rId7"/>
    <p:sldId id="267" r:id="rId8"/>
    <p:sldId id="266" r:id="rId9"/>
    <p:sldId id="273" r:id="rId10"/>
    <p:sldId id="259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5D827"/>
    <a:srgbClr val="1E42DC"/>
    <a:srgbClr val="3F5FE5"/>
    <a:srgbClr val="656CF7"/>
    <a:srgbClr val="4CBEE6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540F-07E3-4131-A3F1-09786C8E5109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D19AB-7ED3-4465-9F74-E565F5B9E5E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4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2000232" y="1500174"/>
            <a:ext cx="52149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/>
              <a:t>Mária </a:t>
            </a:r>
            <a:r>
              <a:rPr lang="sk-SK" sz="3600" b="1" dirty="0" err="1" smtClean="0"/>
              <a:t>Števková</a:t>
            </a:r>
            <a:endParaRPr lang="sk-SK" sz="3600" b="1" dirty="0" smtClean="0"/>
          </a:p>
          <a:p>
            <a:pPr algn="ctr"/>
            <a:endParaRPr lang="sk-SK" b="1" dirty="0"/>
          </a:p>
          <a:p>
            <a:pPr algn="ctr"/>
            <a:r>
              <a:rPr lang="sk-SK" sz="6600" b="1" dirty="0" smtClean="0"/>
              <a:t> </a:t>
            </a:r>
            <a:r>
              <a:rPr lang="sk-SK" sz="7200" b="1" dirty="0" smtClean="0">
                <a:ln>
                  <a:solidFill>
                    <a:srgbClr val="7030A0"/>
                  </a:solidFill>
                </a:ln>
                <a:solidFill>
                  <a:srgbClr val="D60093"/>
                </a:solidFill>
              </a:rPr>
              <a:t>Kde sa vzal </a:t>
            </a:r>
            <a:r>
              <a:rPr lang="sk-SK" sz="7200" b="1" dirty="0" err="1" smtClean="0">
                <a:ln>
                  <a:solidFill>
                    <a:srgbClr val="7030A0"/>
                  </a:solidFill>
                </a:ln>
                <a:solidFill>
                  <a:srgbClr val="D60093"/>
                </a:solidFill>
              </a:rPr>
              <a:t>Osmijanko</a:t>
            </a:r>
            <a:endParaRPr lang="sk-SK" sz="7200" dirty="0">
              <a:ln>
                <a:solidFill>
                  <a:srgbClr val="7030A0"/>
                </a:solidFill>
              </a:ln>
              <a:solidFill>
                <a:srgbClr val="D60093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929190" y="557214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4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4414" y="714356"/>
            <a:ext cx="6858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i="1" dirty="0"/>
              <a:t>Ako sa ti darilo pri riešení úloh?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i="1" dirty="0"/>
              <a:t>Ktorá otázka sa ti najviac páčila?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i="1" dirty="0"/>
              <a:t>Ktorá otázka </a:t>
            </a:r>
            <a:r>
              <a:rPr lang="sk-SK" sz="2400" i="1" dirty="0" smtClean="0"/>
              <a:t>bola pre teba </a:t>
            </a:r>
            <a:r>
              <a:rPr lang="sk-SK" sz="2400" i="1" dirty="0"/>
              <a:t>ťažká</a:t>
            </a:r>
            <a:r>
              <a:rPr lang="sk-SK" sz="2400" i="1" dirty="0" smtClean="0"/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i="1" dirty="0" smtClean="0"/>
              <a:t>Ako hodnotíš svoje odpovede?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i="1" dirty="0" smtClean="0"/>
              <a:t>Si spokojný /-á so svojou prácou?</a:t>
            </a:r>
            <a:endParaRPr lang="sk-SK" sz="2400" i="1" dirty="0"/>
          </a:p>
        </p:txBody>
      </p:sp>
      <p:sp>
        <p:nvSpPr>
          <p:cNvPr id="9" name="BlokTextu 8"/>
          <p:cNvSpPr txBox="1"/>
          <p:nvPr/>
        </p:nvSpPr>
        <p:spPr>
          <a:xfrm>
            <a:off x="571472" y="2786058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Úlohy ste určite skvele zvládli. Odpovede si skontrolujeme na </a:t>
            </a:r>
            <a:r>
              <a:rPr lang="sk-SK" sz="2000" dirty="0" err="1" smtClean="0"/>
              <a:t>online</a:t>
            </a:r>
            <a:r>
              <a:rPr lang="sk-SK" sz="2000" dirty="0" smtClean="0"/>
              <a:t> hodine.</a:t>
            </a:r>
            <a:endParaRPr lang="sk-SK" sz="2000" dirty="0"/>
          </a:p>
        </p:txBody>
      </p:sp>
      <p:sp>
        <p:nvSpPr>
          <p:cNvPr id="10" name="BlokTextu 9"/>
          <p:cNvSpPr txBox="1"/>
          <p:nvPr/>
        </p:nvSpPr>
        <p:spPr>
          <a:xfrm>
            <a:off x="5143504" y="6357958"/>
            <a:ext cx="247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Obrázky: mix z internetu</a:t>
            </a:r>
            <a:endParaRPr lang="sk-SK" dirty="0"/>
          </a:p>
        </p:txBody>
      </p:sp>
      <p:pic>
        <p:nvPicPr>
          <p:cNvPr id="20483" name="Picture 3" descr="Slniečk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286124"/>
            <a:ext cx="314327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5D827"/>
          </a:solidFill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4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pic>
        <p:nvPicPr>
          <p:cNvPr id="7" name="Obrázok 6" descr="Výsledok vyhľadávania obrázkov pre dopyt Mária Števková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000108"/>
            <a:ext cx="1785950" cy="2357454"/>
          </a:xfrm>
          <a:prstGeom prst="rect">
            <a:avLst/>
          </a:prstGeom>
          <a:solidFill>
            <a:srgbClr val="F5D827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Oválna bublina 7"/>
          <p:cNvSpPr/>
          <p:nvPr/>
        </p:nvSpPr>
        <p:spPr>
          <a:xfrm>
            <a:off x="4000496" y="928670"/>
            <a:ext cx="4143404" cy="2428892"/>
          </a:xfrm>
          <a:prstGeom prst="wedgeEllipseCallout">
            <a:avLst>
              <a:gd name="adj1" fmla="val -60808"/>
              <a:gd name="adj2" fmla="val 12454"/>
            </a:avLst>
          </a:prstGeom>
          <a:solidFill>
            <a:srgbClr val="F5D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Volám sa</a:t>
            </a:r>
          </a:p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  </a:t>
            </a:r>
            <a:r>
              <a:rPr lang="sk-SK" sz="4400" b="1" dirty="0" smtClean="0">
                <a:solidFill>
                  <a:srgbClr val="C00000"/>
                </a:solidFill>
              </a:rPr>
              <a:t>Mária </a:t>
            </a:r>
            <a:r>
              <a:rPr lang="sk-SK" sz="4400" b="1" dirty="0" err="1" smtClean="0">
                <a:solidFill>
                  <a:srgbClr val="C00000"/>
                </a:solidFill>
              </a:rPr>
              <a:t>Števková</a:t>
            </a:r>
            <a:endParaRPr lang="sk-SK" sz="4400" b="1" dirty="0">
              <a:solidFill>
                <a:srgbClr val="C00000"/>
              </a:solidFill>
            </a:endParaRPr>
          </a:p>
        </p:txBody>
      </p:sp>
      <p:sp>
        <p:nvSpPr>
          <p:cNvPr id="9" name="Oválna bublina 8"/>
          <p:cNvSpPr/>
          <p:nvPr/>
        </p:nvSpPr>
        <p:spPr>
          <a:xfrm>
            <a:off x="1428728" y="3643314"/>
            <a:ext cx="7000924" cy="2357454"/>
          </a:xfrm>
          <a:prstGeom prst="wedgeEllipseCallout">
            <a:avLst>
              <a:gd name="adj1" fmla="val -39593"/>
              <a:gd name="adj2" fmla="val -63520"/>
            </a:avLst>
          </a:prstGeom>
          <a:solidFill>
            <a:srgbClr val="F5D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V roku 1991 som spolu 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s </a:t>
            </a:r>
            <a:r>
              <a:rPr lang="sk-SK" sz="2400" b="1" dirty="0">
                <a:solidFill>
                  <a:schemeClr val="tx1"/>
                </a:solidFill>
              </a:rPr>
              <a:t>Danielom </a:t>
            </a:r>
            <a:r>
              <a:rPr lang="sk-SK" sz="2400" b="1" dirty="0" err="1">
                <a:solidFill>
                  <a:schemeClr val="tx1"/>
                </a:solidFill>
              </a:rPr>
              <a:t>Hevierom</a:t>
            </a:r>
            <a:r>
              <a:rPr lang="sk-SK" sz="2400" b="1" dirty="0">
                <a:solidFill>
                  <a:schemeClr val="tx1"/>
                </a:solidFill>
              </a:rPr>
              <a:t> založila vydavateľstvo 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algn="ctr"/>
            <a:r>
              <a:rPr lang="sk-SK" sz="4400" b="1" dirty="0" smtClean="0">
                <a:solidFill>
                  <a:srgbClr val="C00000"/>
                </a:solidFill>
              </a:rPr>
              <a:t>BUVIK</a:t>
            </a:r>
            <a:endParaRPr lang="sk-SK" sz="4400" b="1" dirty="0">
              <a:solidFill>
                <a:srgbClr val="C00000"/>
              </a:solidFill>
            </a:endParaRPr>
          </a:p>
        </p:txBody>
      </p:sp>
      <p:pic>
        <p:nvPicPr>
          <p:cNvPr id="10" name="Obrázok 9" descr="https://www.buvik.sk/images/logo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071942"/>
            <a:ext cx="9286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4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pic>
        <p:nvPicPr>
          <p:cNvPr id="17410" name="Picture 2" descr="Beseda: M. Števková a Z. Krištofová: Múzeum mesta Bratislav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0"/>
            <a:ext cx="1785950" cy="2357430"/>
          </a:xfrm>
          <a:prstGeom prst="rect">
            <a:avLst/>
          </a:prstGeom>
          <a:noFill/>
        </p:spPr>
      </p:pic>
      <p:sp>
        <p:nvSpPr>
          <p:cNvPr id="8" name="Oválna bublina 7"/>
          <p:cNvSpPr/>
          <p:nvPr/>
        </p:nvSpPr>
        <p:spPr>
          <a:xfrm>
            <a:off x="0" y="1071546"/>
            <a:ext cx="4572000" cy="4929222"/>
          </a:xfrm>
          <a:prstGeom prst="wedgeEllipseCallout">
            <a:avLst>
              <a:gd name="adj1" fmla="val 44369"/>
              <a:gd name="adj2" fmla="val -41129"/>
            </a:avLst>
          </a:prstGeom>
          <a:solidFill>
            <a:srgbClr val="F5D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Spolupracovala som 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s detskou </a:t>
            </a:r>
            <a:r>
              <a:rPr lang="sk-SK" sz="2400" b="1" dirty="0">
                <a:solidFill>
                  <a:schemeClr val="tx1"/>
                </a:solidFill>
              </a:rPr>
              <a:t>redakciou STV a Slovenského rozhlasu. </a:t>
            </a:r>
            <a:r>
              <a:rPr lang="sk-SK" sz="2400" b="1" dirty="0" smtClean="0">
                <a:solidFill>
                  <a:schemeClr val="tx1"/>
                </a:solidFill>
              </a:rPr>
              <a:t>Napísala </a:t>
            </a:r>
            <a:r>
              <a:rPr lang="sk-SK" sz="2400" b="1" dirty="0">
                <a:solidFill>
                  <a:schemeClr val="tx1"/>
                </a:solidFill>
              </a:rPr>
              <a:t>som niekoľko rozprávkových seriálov: Kamarát </a:t>
            </a:r>
            <a:r>
              <a:rPr lang="sk-SK" sz="2400" b="1" dirty="0" err="1">
                <a:solidFill>
                  <a:schemeClr val="tx1"/>
                </a:solidFill>
              </a:rPr>
              <a:t>Argo</a:t>
            </a:r>
            <a:r>
              <a:rPr lang="sk-SK" sz="2400" b="1" dirty="0">
                <a:solidFill>
                  <a:schemeClr val="tx1"/>
                </a:solidFill>
              </a:rPr>
              <a:t>, Na dvore a na pažiti, </a:t>
            </a:r>
            <a:r>
              <a:rPr lang="sk-SK" sz="2400" b="1" dirty="0" err="1">
                <a:solidFill>
                  <a:schemeClr val="tx1"/>
                </a:solidFill>
              </a:rPr>
              <a:t>Chichôtka</a:t>
            </a:r>
            <a:r>
              <a:rPr lang="sk-SK" sz="2400" b="1" dirty="0">
                <a:solidFill>
                  <a:schemeClr val="tx1"/>
                </a:solidFill>
              </a:rPr>
              <a:t> , 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Čo </a:t>
            </a:r>
            <a:r>
              <a:rPr lang="sk-SK" sz="2400" b="1" dirty="0">
                <a:solidFill>
                  <a:schemeClr val="tx1"/>
                </a:solidFill>
              </a:rPr>
              <a:t>rozprávala teta srna</a:t>
            </a:r>
          </a:p>
        </p:txBody>
      </p:sp>
      <p:sp>
        <p:nvSpPr>
          <p:cNvPr id="9" name="Oválna bublina 8"/>
          <p:cNvSpPr/>
          <p:nvPr/>
        </p:nvSpPr>
        <p:spPr>
          <a:xfrm>
            <a:off x="4786314" y="2786058"/>
            <a:ext cx="4357686" cy="3071834"/>
          </a:xfrm>
          <a:prstGeom prst="wedgeEllipseCallout">
            <a:avLst>
              <a:gd name="adj1" fmla="val -18829"/>
              <a:gd name="adj2" fmla="val -94943"/>
            </a:avLst>
          </a:prstGeom>
          <a:solidFill>
            <a:srgbClr val="F5D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i="1" dirty="0" smtClean="0">
                <a:solidFill>
                  <a:schemeClr val="tx1"/>
                </a:solidFill>
              </a:rPr>
              <a:t>„Deti sú pre mňa živou vodou, dávajú zmysel mojej práci.“ 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4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pic>
        <p:nvPicPr>
          <p:cNvPr id="7" name="Obrázok 6" descr="Mária Števková: Učiť sa mi zachcel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2892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Spevavé rozprávky - Mária Števková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57166"/>
            <a:ext cx="35004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Mária Števková: Rýmovačk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480" y="4500570"/>
            <a:ext cx="285752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Medveďku, daj labku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4752"/>
            <a:ext cx="292892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Už sme tu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0"/>
            <a:ext cx="271464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mkskimgmodrykonik.vshcdn.net/adh3UCcQXnJ_s1600x16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4143380"/>
            <a:ext cx="3357585" cy="271462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5572132" y="0"/>
            <a:ext cx="3571868" cy="369332"/>
          </a:xfrm>
          <a:prstGeom prst="rect">
            <a:avLst/>
          </a:prstGeom>
          <a:solidFill>
            <a:srgbClr val="F5D827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Možno poznáte tieto moje knižky.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pic>
        <p:nvPicPr>
          <p:cNvPr id="7" name="Obrázok 6" descr="https://www.buvik.sk/images/logo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714620"/>
            <a:ext cx="150019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na bublina 7"/>
          <p:cNvSpPr/>
          <p:nvPr/>
        </p:nvSpPr>
        <p:spPr>
          <a:xfrm>
            <a:off x="4071934" y="571480"/>
            <a:ext cx="5072066" cy="5429288"/>
          </a:xfrm>
          <a:prstGeom prst="wedgeEllipseCallout">
            <a:avLst>
              <a:gd name="adj1" fmla="val -66059"/>
              <a:gd name="adj2" fmla="val -2783"/>
            </a:avLst>
          </a:prstGeom>
          <a:solidFill>
            <a:srgbClr val="1E4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rgbClr val="FFFF00"/>
                </a:solidFill>
              </a:rPr>
              <a:t>Vydávam </a:t>
            </a:r>
            <a:r>
              <a:rPr lang="sk-SK" sz="2800" b="1" dirty="0" smtClean="0">
                <a:solidFill>
                  <a:srgbClr val="FFFF00"/>
                </a:solidFill>
              </a:rPr>
              <a:t>knihy </a:t>
            </a:r>
            <a:r>
              <a:rPr lang="sk-SK" sz="2800" b="1" dirty="0">
                <a:solidFill>
                  <a:srgbClr val="FFFF00"/>
                </a:solidFill>
              </a:rPr>
              <a:t>poézie pre deti na rozvíjanie fantázie </a:t>
            </a:r>
            <a:r>
              <a:rPr lang="sk-SK" sz="2800" b="1" dirty="0" smtClean="0">
                <a:solidFill>
                  <a:srgbClr val="FFFF00"/>
                </a:solidFill>
              </a:rPr>
              <a:t>bohatstva materinskej </a:t>
            </a:r>
            <a:r>
              <a:rPr lang="sk-SK" sz="2800" b="1" dirty="0">
                <a:solidFill>
                  <a:srgbClr val="FFFF00"/>
                </a:solidFill>
              </a:rPr>
              <a:t>reči, </a:t>
            </a:r>
            <a:r>
              <a:rPr lang="sk-SK" sz="2800" b="1" dirty="0" smtClean="0">
                <a:solidFill>
                  <a:srgbClr val="FFFF00"/>
                </a:solidFill>
              </a:rPr>
              <a:t> príbehy </a:t>
            </a:r>
            <a:r>
              <a:rPr lang="sk-SK" sz="2800" b="1" dirty="0">
                <a:solidFill>
                  <a:srgbClr val="FFFF00"/>
                </a:solidFill>
              </a:rPr>
              <a:t>a rozprávky zo života detí, rozprávky </a:t>
            </a:r>
            <a:endParaRPr lang="sk-SK" sz="2800" b="1" dirty="0" smtClean="0">
              <a:solidFill>
                <a:srgbClr val="FFFF00"/>
              </a:solidFill>
            </a:endParaRPr>
          </a:p>
          <a:p>
            <a:pPr algn="ctr"/>
            <a:r>
              <a:rPr lang="sk-SK" sz="2800" b="1" dirty="0" smtClean="0">
                <a:solidFill>
                  <a:srgbClr val="FFFF00"/>
                </a:solidFill>
              </a:rPr>
              <a:t>o </a:t>
            </a:r>
            <a:r>
              <a:rPr lang="sk-SK" sz="2800" b="1" dirty="0">
                <a:solidFill>
                  <a:srgbClr val="FFFF00"/>
                </a:solidFill>
              </a:rPr>
              <a:t>zvieratkách, bájky, povesti a báje, životopisy slávnych osobností.</a:t>
            </a:r>
          </a:p>
        </p:txBody>
      </p:sp>
      <p:sp>
        <p:nvSpPr>
          <p:cNvPr id="10" name="Oválna bublina 9"/>
          <p:cNvSpPr/>
          <p:nvPr/>
        </p:nvSpPr>
        <p:spPr>
          <a:xfrm>
            <a:off x="0" y="285728"/>
            <a:ext cx="3143240" cy="2286016"/>
          </a:xfrm>
          <a:prstGeom prst="wedgeEllipseCallout">
            <a:avLst>
              <a:gd name="adj1" fmla="val 17781"/>
              <a:gd name="adj2" fmla="val 79239"/>
            </a:avLst>
          </a:prstGeom>
          <a:solidFill>
            <a:srgbClr val="1E4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rgbClr val="FFFF00"/>
                </a:solidFill>
              </a:rPr>
              <a:t>Pochádzam </a:t>
            </a:r>
            <a:endParaRPr lang="pl-PL" sz="2800" b="1" dirty="0" smtClean="0">
              <a:solidFill>
                <a:srgbClr val="FFFF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FFFF00"/>
                </a:solidFill>
              </a:rPr>
              <a:t>z </a:t>
            </a:r>
            <a:r>
              <a:rPr lang="pl-PL" sz="2800" b="1" dirty="0">
                <a:solidFill>
                  <a:srgbClr val="FFFF00"/>
                </a:solidFill>
              </a:rPr>
              <a:t>rozprávky </a:t>
            </a:r>
            <a:endParaRPr lang="pl-PL" sz="2800" b="1" dirty="0" smtClean="0">
              <a:solidFill>
                <a:srgbClr val="FFFF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FFFF00"/>
                </a:solidFill>
              </a:rPr>
              <a:t>a </a:t>
            </a:r>
            <a:r>
              <a:rPr lang="pl-PL" sz="2800" b="1" dirty="0">
                <a:solidFill>
                  <a:srgbClr val="FFFF00"/>
                </a:solidFill>
              </a:rPr>
              <a:t>rozprávky rozdávam.</a:t>
            </a:r>
            <a:endParaRPr lang="sk-SK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4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571604" y="785794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Otvor si učebnicu na strane 56 a prečítaj si </a:t>
            </a:r>
          </a:p>
          <a:p>
            <a:pPr algn="ctr"/>
            <a:r>
              <a:rPr lang="sk-SK" sz="2400" b="1" dirty="0" smtClean="0"/>
              <a:t>Kde sa vzal </a:t>
            </a:r>
            <a:r>
              <a:rPr lang="sk-SK" sz="2400" b="1" dirty="0" err="1" smtClean="0"/>
              <a:t>Osmijanko</a:t>
            </a:r>
            <a:r>
              <a:rPr lang="sk-SK" sz="2400" b="1" dirty="0" smtClean="0"/>
              <a:t> –  Mária </a:t>
            </a:r>
            <a:r>
              <a:rPr lang="sk-SK" sz="2400" b="1" dirty="0" err="1" smtClean="0"/>
              <a:t>Števková</a:t>
            </a:r>
            <a:endParaRPr lang="sk-SK" sz="2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1071538" y="171448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Pracuj s textom a do zošita </a:t>
            </a:r>
            <a:r>
              <a:rPr lang="sk-SK" sz="2400" dirty="0"/>
              <a:t>vypracuj úlohy: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00034" y="2285992"/>
            <a:ext cx="7215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k-SK" sz="2000" b="1" dirty="0" smtClean="0">
                <a:latin typeface="MS PGothic"/>
                <a:ea typeface="MS PGothic"/>
              </a:rPr>
              <a:t>✍</a:t>
            </a:r>
            <a:r>
              <a:rPr lang="sk-SK" sz="2000" dirty="0" smtClean="0">
                <a:latin typeface="MS PGothic"/>
                <a:ea typeface="MS PGothic"/>
              </a:rPr>
              <a:t> </a:t>
            </a:r>
            <a:r>
              <a:rPr lang="sk-SK" sz="2000" dirty="0" smtClean="0"/>
              <a:t>Napíš meno autora a názov knihy, z ktorej je ukážka</a:t>
            </a:r>
            <a:r>
              <a:rPr lang="sk-SK" sz="2000" b="1" dirty="0" smtClean="0"/>
              <a:t> </a:t>
            </a:r>
          </a:p>
          <a:p>
            <a:pPr marL="342900" indent="-342900"/>
            <a:r>
              <a:rPr lang="sk-SK" sz="2000" b="1" dirty="0"/>
              <a:t> </a:t>
            </a:r>
            <a:r>
              <a:rPr lang="sk-SK" sz="2000" b="1" dirty="0" smtClean="0"/>
              <a:t>           Kde sa vzal </a:t>
            </a:r>
            <a:r>
              <a:rPr lang="sk-SK" sz="2000" b="1" dirty="0" err="1" smtClean="0"/>
              <a:t>Osmijanko</a:t>
            </a:r>
            <a:r>
              <a:rPr lang="sk-SK" sz="2000" b="1" dirty="0"/>
              <a:t>.</a:t>
            </a:r>
            <a:endParaRPr lang="sk-SK" sz="2000" b="1" dirty="0" smtClean="0"/>
          </a:p>
          <a:p>
            <a:pPr marL="342900" indent="-342900"/>
            <a:endParaRPr lang="sk-SK" sz="800" b="1" dirty="0" smtClean="0"/>
          </a:p>
          <a:p>
            <a:pPr marL="457200" indent="-457200">
              <a:buAutoNum type="arabicPeriod" startAt="2"/>
            </a:pPr>
            <a:r>
              <a:rPr lang="sk-SK" sz="2000" b="1" dirty="0" smtClean="0">
                <a:latin typeface="MS PGothic"/>
                <a:ea typeface="MS PGothic"/>
              </a:rPr>
              <a:t>✍ </a:t>
            </a:r>
            <a:r>
              <a:rPr lang="sk-SK" sz="2000" dirty="0" smtClean="0"/>
              <a:t>K úryvku napíš, či patrí do poézie alebo do prózy.</a:t>
            </a:r>
          </a:p>
          <a:p>
            <a:pPr marL="457200" indent="-457200"/>
            <a:r>
              <a:rPr lang="sk-SK" sz="2000" dirty="0" smtClean="0">
                <a:latin typeface="Times New Roman"/>
                <a:cs typeface="Times New Roman"/>
              </a:rPr>
              <a:t>         ♦</a:t>
            </a:r>
            <a:r>
              <a:rPr lang="sk-SK" sz="2000" dirty="0" smtClean="0"/>
              <a:t> </a:t>
            </a:r>
            <a:r>
              <a:rPr lang="sk-SK" i="1" dirty="0" smtClean="0"/>
              <a:t>V slovenských ľudových rozprávkach býva najčastejším hrdinom    </a:t>
            </a:r>
          </a:p>
          <a:p>
            <a:pPr marL="457200" indent="-457200"/>
            <a:r>
              <a:rPr lang="sk-SK" i="1" dirty="0"/>
              <a:t> </a:t>
            </a:r>
            <a:r>
              <a:rPr lang="sk-SK" i="1" dirty="0" smtClean="0"/>
              <a:t>              Janko: Janko Polienko, Janko </a:t>
            </a:r>
            <a:r>
              <a:rPr lang="sk-SK" i="1" dirty="0" err="1" smtClean="0"/>
              <a:t>Hraško</a:t>
            </a:r>
            <a:r>
              <a:rPr lang="sk-SK" i="1" dirty="0" smtClean="0"/>
              <a:t>, Hlúpy Jano.</a:t>
            </a:r>
          </a:p>
          <a:p>
            <a:pPr marL="457200" indent="-457200"/>
            <a:r>
              <a:rPr lang="sk-SK" i="1" dirty="0"/>
              <a:t> </a:t>
            </a:r>
            <a:r>
              <a:rPr lang="sk-SK" i="1" dirty="0" smtClean="0"/>
              <a:t>             </a:t>
            </a:r>
            <a:r>
              <a:rPr lang="sk-SK" dirty="0" smtClean="0"/>
              <a:t>Úryvok patrí do ______________</a:t>
            </a:r>
          </a:p>
          <a:p>
            <a:pPr marL="457200" indent="-457200"/>
            <a:endParaRPr lang="sk-SK" sz="800" dirty="0"/>
          </a:p>
          <a:p>
            <a:pPr marL="457200" indent="-457200"/>
            <a:r>
              <a:rPr lang="sk-SK" dirty="0" smtClean="0"/>
              <a:t>            </a:t>
            </a:r>
            <a:r>
              <a:rPr lang="sk-SK" sz="2000" dirty="0">
                <a:latin typeface="Times New Roman"/>
                <a:cs typeface="Times New Roman"/>
              </a:rPr>
              <a:t>♦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i="1" dirty="0" smtClean="0"/>
              <a:t>Ružena a Mária </a:t>
            </a:r>
          </a:p>
          <a:p>
            <a:pPr marL="457200" indent="-457200"/>
            <a:r>
              <a:rPr lang="sk-SK" i="1" dirty="0" smtClean="0"/>
              <a:t>                rozum berú z rádia. </a:t>
            </a:r>
          </a:p>
          <a:p>
            <a:pPr marL="457200" indent="-457200"/>
            <a:r>
              <a:rPr lang="sk-SK" i="1" dirty="0" smtClean="0"/>
              <a:t>                Aj ja si ho zapnem, </a:t>
            </a:r>
          </a:p>
          <a:p>
            <a:pPr marL="457200" indent="-457200"/>
            <a:r>
              <a:rPr lang="sk-SK" i="1" dirty="0" smtClean="0"/>
              <a:t>                rozumu si kvapnem</a:t>
            </a:r>
            <a:r>
              <a:rPr lang="sk-SK" dirty="0"/>
              <a:t>.  </a:t>
            </a:r>
            <a:r>
              <a:rPr lang="sk-SK" dirty="0" smtClean="0"/>
              <a:t>Úryvok </a:t>
            </a:r>
            <a:r>
              <a:rPr lang="sk-SK" dirty="0"/>
              <a:t>patrí do ____________</a:t>
            </a:r>
          </a:p>
          <a:p>
            <a:pPr marL="457200" indent="-457200"/>
            <a:endParaRPr lang="sk-SK" dirty="0"/>
          </a:p>
          <a:p>
            <a:pPr marL="457200" indent="-457200"/>
            <a:endParaRPr lang="sk-SK" dirty="0" smtClean="0"/>
          </a:p>
          <a:p>
            <a:pPr marL="457200" indent="-457200"/>
            <a:endParaRPr lang="sk-SK" dirty="0" smtClean="0"/>
          </a:p>
          <a:p>
            <a:pPr marL="457200" indent="-457200"/>
            <a:endParaRPr lang="sk-SK" dirty="0" smtClean="0"/>
          </a:p>
          <a:p>
            <a:pPr marL="457200" indent="-457200"/>
            <a:r>
              <a:rPr lang="sk-SK" dirty="0" smtClean="0"/>
              <a:t>  </a:t>
            </a:r>
          </a:p>
          <a:p>
            <a:pPr marL="457200" indent="-457200"/>
            <a:endParaRPr lang="sk-SK" sz="2000" dirty="0"/>
          </a:p>
          <a:p>
            <a:pPr marL="457200" indent="-457200"/>
            <a:endParaRPr lang="sk-SK" sz="2000" dirty="0"/>
          </a:p>
        </p:txBody>
      </p:sp>
      <p:pic>
        <p:nvPicPr>
          <p:cNvPr id="12" name="Obrázok 11" descr="Kniha: Osmijanko sa vracia (Krista Bendová) | Martinu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357430"/>
            <a:ext cx="15716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1571604" y="5643578"/>
            <a:ext cx="52149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b="1" dirty="0" smtClean="0"/>
              <a:t>SLOVNÍČEK</a:t>
            </a:r>
          </a:p>
          <a:p>
            <a:r>
              <a:rPr lang="sk-SK" i="1" dirty="0" smtClean="0"/>
              <a:t>uragán</a:t>
            </a:r>
            <a:r>
              <a:rPr lang="sk-SK" i="1" dirty="0"/>
              <a:t> </a:t>
            </a:r>
            <a:r>
              <a:rPr lang="sk-SK" i="1" dirty="0" smtClean="0"/>
              <a:t>– </a:t>
            </a:r>
            <a:r>
              <a:rPr lang="sk-SK" dirty="0" smtClean="0"/>
              <a:t>vietor s ničivými účinkami a dlhšieho trvania</a:t>
            </a:r>
          </a:p>
          <a:p>
            <a:r>
              <a:rPr lang="sk-SK" i="1" dirty="0"/>
              <a:t>r</a:t>
            </a:r>
            <a:r>
              <a:rPr lang="sk-SK" i="1" dirty="0" smtClean="0"/>
              <a:t>ádio – </a:t>
            </a:r>
            <a:r>
              <a:rPr lang="sk-SK" dirty="0" smtClean="0"/>
              <a:t>rozhlasový prijímač/rozhlas</a:t>
            </a:r>
          </a:p>
          <a:p>
            <a:r>
              <a:rPr lang="sk-SK" i="1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4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928662" y="1071546"/>
            <a:ext cx="79296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sk-SK" b="1" dirty="0" smtClean="0">
                <a:latin typeface="MS PGothic"/>
                <a:ea typeface="MS PGothic"/>
              </a:rPr>
              <a:t>3.  ✍</a:t>
            </a:r>
            <a:r>
              <a:rPr lang="sk-SK" dirty="0" smtClean="0">
                <a:latin typeface="MS PGothic"/>
                <a:ea typeface="MS PGothic"/>
              </a:rPr>
              <a:t> </a:t>
            </a:r>
            <a:r>
              <a:rPr lang="sk-SK" dirty="0" smtClean="0"/>
              <a:t>Kde </a:t>
            </a:r>
            <a:r>
              <a:rPr lang="sk-SK" dirty="0"/>
              <a:t>berú rozum Ružena a Mária ? </a:t>
            </a:r>
          </a:p>
          <a:p>
            <a:pPr marL="342900" indent="-342900"/>
            <a:r>
              <a:rPr lang="sk-SK" b="1" dirty="0">
                <a:latin typeface="MS PGothic"/>
                <a:ea typeface="MS PGothic"/>
              </a:rPr>
              <a:t>4. </a:t>
            </a:r>
            <a:r>
              <a:rPr lang="sk-SK" b="1" dirty="0" smtClean="0">
                <a:latin typeface="MS PGothic"/>
                <a:ea typeface="MS PGothic"/>
              </a:rPr>
              <a:t> ✍ </a:t>
            </a:r>
            <a:r>
              <a:rPr lang="sk-SK" dirty="0" smtClean="0"/>
              <a:t>Čo sa so mnou stane, </a:t>
            </a:r>
            <a:r>
              <a:rPr lang="sk-SK" dirty="0"/>
              <a:t>keď si </a:t>
            </a:r>
            <a:r>
              <a:rPr lang="sk-SK" dirty="0" smtClean="0"/>
              <a:t>ho zapnem?  </a:t>
            </a:r>
            <a:endParaRPr lang="sk-SK" dirty="0"/>
          </a:p>
          <a:p>
            <a:pPr marL="342900" lvl="0" indent="-342900"/>
            <a:r>
              <a:rPr lang="sk-SK" b="1" dirty="0">
                <a:latin typeface="MS PGothic"/>
                <a:ea typeface="MS PGothic"/>
              </a:rPr>
              <a:t>5. </a:t>
            </a:r>
            <a:r>
              <a:rPr lang="sk-SK" b="1" dirty="0" smtClean="0">
                <a:latin typeface="MS PGothic"/>
                <a:ea typeface="MS PGothic"/>
              </a:rPr>
              <a:t> ✍ </a:t>
            </a:r>
            <a:r>
              <a:rPr lang="sk-SK" dirty="0" smtClean="0"/>
              <a:t>Kto </a:t>
            </a:r>
            <a:r>
              <a:rPr lang="sk-SK" dirty="0"/>
              <a:t>je </a:t>
            </a:r>
            <a:r>
              <a:rPr lang="sk-SK" dirty="0" err="1"/>
              <a:t>Osmijanko</a:t>
            </a:r>
            <a:r>
              <a:rPr lang="sk-SK" dirty="0"/>
              <a:t>?   </a:t>
            </a:r>
            <a:r>
              <a:rPr lang="sk-SK" dirty="0" smtClean="0"/>
              <a:t>Vysvetli, </a:t>
            </a:r>
            <a:r>
              <a:rPr lang="sk-SK" dirty="0"/>
              <a:t>ako vzniklo jeho meno</a:t>
            </a:r>
            <a:r>
              <a:rPr lang="sk-SK" dirty="0" smtClean="0"/>
              <a:t>.</a:t>
            </a:r>
            <a:r>
              <a:rPr lang="sk-SK" b="1" dirty="0" smtClean="0">
                <a:latin typeface="MS PGothic"/>
                <a:ea typeface="MS PGothic"/>
              </a:rPr>
              <a:t> </a:t>
            </a:r>
          </a:p>
          <a:p>
            <a:pPr marL="342900" lvl="0" indent="-342900"/>
            <a:r>
              <a:rPr lang="sk-SK" b="1" dirty="0">
                <a:latin typeface="MS PGothic"/>
                <a:ea typeface="MS PGothic"/>
              </a:rPr>
              <a:t>6</a:t>
            </a:r>
            <a:r>
              <a:rPr lang="sk-SK" b="1" dirty="0" smtClean="0">
                <a:latin typeface="MS PGothic"/>
                <a:ea typeface="MS PGothic"/>
              </a:rPr>
              <a:t>.  ✍ </a:t>
            </a:r>
            <a:r>
              <a:rPr lang="sk-SK" dirty="0" smtClean="0"/>
              <a:t>Ktoré</a:t>
            </a:r>
            <a:r>
              <a:rPr lang="sk-SK" b="1" dirty="0" smtClean="0">
                <a:latin typeface="MS PGothic"/>
                <a:ea typeface="MS PGothic"/>
              </a:rPr>
              <a:t> </a:t>
            </a:r>
            <a:r>
              <a:rPr lang="sk-SK" dirty="0" smtClean="0"/>
              <a:t>vlastnosti dala spisovateľka </a:t>
            </a:r>
            <a:r>
              <a:rPr lang="sk-SK" dirty="0" err="1" smtClean="0"/>
              <a:t>Osmijankovi</a:t>
            </a:r>
            <a:r>
              <a:rPr lang="sk-SK" dirty="0" smtClean="0"/>
              <a:t>? Vyhľadaj ich v texte  </a:t>
            </a:r>
          </a:p>
          <a:p>
            <a:pPr marL="342900" lvl="0" indent="-342900"/>
            <a:r>
              <a:rPr lang="sk-SK" dirty="0"/>
              <a:t> </a:t>
            </a:r>
            <a:r>
              <a:rPr lang="sk-SK" dirty="0" smtClean="0"/>
              <a:t>         a pomenuj prídavnými menami. Pýtaj sa otázkou AKÝ?</a:t>
            </a:r>
            <a:r>
              <a:rPr lang="sk-SK" b="1" dirty="0" smtClean="0">
                <a:latin typeface="MS PGothic"/>
                <a:ea typeface="MS PGothic"/>
              </a:rPr>
              <a:t> </a:t>
            </a:r>
          </a:p>
          <a:p>
            <a:pPr lvl="0"/>
            <a:r>
              <a:rPr lang="sk-SK" b="1" dirty="0">
                <a:latin typeface="MS PGothic"/>
                <a:ea typeface="MS PGothic"/>
              </a:rPr>
              <a:t>7</a:t>
            </a:r>
            <a:r>
              <a:rPr lang="sk-SK" b="1" dirty="0" smtClean="0">
                <a:latin typeface="MS PGothic"/>
                <a:ea typeface="MS PGothic"/>
              </a:rPr>
              <a:t>.  ✍ </a:t>
            </a:r>
            <a:r>
              <a:rPr lang="sk-SK" dirty="0"/>
              <a:t>Vypíš slovo, k</a:t>
            </a:r>
            <a:r>
              <a:rPr lang="sk-SK" dirty="0" smtClean="0"/>
              <a:t>torým môžeme </a:t>
            </a:r>
            <a:r>
              <a:rPr lang="sk-SK" dirty="0"/>
              <a:t>nahradiť slovo </a:t>
            </a:r>
            <a:r>
              <a:rPr lang="sk-SK" i="1" dirty="0"/>
              <a:t>uragán</a:t>
            </a:r>
            <a:r>
              <a:rPr lang="sk-SK" dirty="0"/>
              <a:t>. </a:t>
            </a:r>
          </a:p>
          <a:p>
            <a:pPr lvl="0"/>
            <a:r>
              <a:rPr lang="sk-SK" b="1" dirty="0"/>
              <a:t>          </a:t>
            </a:r>
            <a:r>
              <a:rPr lang="sk-SK" i="1" dirty="0"/>
              <a:t>vetrík, </a:t>
            </a:r>
            <a:r>
              <a:rPr lang="sk-SK" i="1" dirty="0" smtClean="0"/>
              <a:t> orgován</a:t>
            </a:r>
            <a:r>
              <a:rPr lang="sk-SK" i="1" dirty="0"/>
              <a:t>,  </a:t>
            </a:r>
            <a:r>
              <a:rPr lang="sk-SK" i="1" dirty="0" smtClean="0"/>
              <a:t>rýchlosť,  vietor</a:t>
            </a:r>
            <a:r>
              <a:rPr lang="sk-SK" b="1" dirty="0" smtClean="0">
                <a:latin typeface="MS PGothic"/>
                <a:ea typeface="MS PGothic"/>
              </a:rPr>
              <a:t> </a:t>
            </a:r>
          </a:p>
          <a:p>
            <a:pPr lvl="0"/>
            <a:r>
              <a:rPr lang="sk-SK" b="1" dirty="0">
                <a:latin typeface="MS PGothic"/>
                <a:ea typeface="MS PGothic"/>
              </a:rPr>
              <a:t>8</a:t>
            </a:r>
            <a:r>
              <a:rPr lang="sk-SK" b="1" dirty="0" smtClean="0">
                <a:latin typeface="MS PGothic"/>
                <a:ea typeface="MS PGothic"/>
              </a:rPr>
              <a:t>.  ✍ </a:t>
            </a:r>
            <a:r>
              <a:rPr lang="sk-SK" dirty="0"/>
              <a:t>Napíš číslicou, v ktorom roku sa </a:t>
            </a:r>
            <a:r>
              <a:rPr lang="sk-SK" dirty="0" err="1"/>
              <a:t>Osmijanko</a:t>
            </a:r>
            <a:r>
              <a:rPr lang="sk-SK" dirty="0"/>
              <a:t> </a:t>
            </a:r>
            <a:r>
              <a:rPr lang="sk-SK" dirty="0" smtClean="0"/>
              <a:t>narodil. </a:t>
            </a:r>
            <a:endParaRPr lang="sk-SK" b="1" dirty="0" smtClean="0">
              <a:latin typeface="MS PGothic"/>
              <a:ea typeface="MS PGothic"/>
            </a:endParaRPr>
          </a:p>
          <a:p>
            <a:pPr lvl="0"/>
            <a:r>
              <a:rPr lang="sk-SK" b="1" dirty="0">
                <a:latin typeface="MS PGothic"/>
                <a:ea typeface="MS PGothic"/>
              </a:rPr>
              <a:t>9</a:t>
            </a:r>
            <a:r>
              <a:rPr lang="sk-SK" b="1" dirty="0" smtClean="0">
                <a:latin typeface="MS PGothic"/>
                <a:ea typeface="MS PGothic"/>
              </a:rPr>
              <a:t>.  ✍ </a:t>
            </a:r>
            <a:r>
              <a:rPr lang="sk-SK" dirty="0" smtClean="0"/>
              <a:t>Napíš </a:t>
            </a:r>
            <a:r>
              <a:rPr lang="sk-SK" dirty="0"/>
              <a:t>slovom aj číslicou, k</a:t>
            </a:r>
            <a:r>
              <a:rPr lang="sk-SK" dirty="0" smtClean="0"/>
              <a:t>oľko trvalo vysielanie najdlhšieho </a:t>
            </a:r>
          </a:p>
          <a:p>
            <a:pPr lvl="0"/>
            <a:r>
              <a:rPr lang="sk-SK" dirty="0"/>
              <a:t> </a:t>
            </a:r>
            <a:r>
              <a:rPr lang="sk-SK" dirty="0" smtClean="0"/>
              <a:t>         rozhlasového seriálu o </a:t>
            </a:r>
            <a:r>
              <a:rPr lang="sk-SK" dirty="0" err="1" smtClean="0"/>
              <a:t>Osmijankovi</a:t>
            </a:r>
            <a:r>
              <a:rPr lang="sk-SK" dirty="0" smtClean="0"/>
              <a:t>. </a:t>
            </a:r>
          </a:p>
          <a:p>
            <a:pPr lvl="0"/>
            <a:r>
              <a:rPr lang="sk-SK" b="1" dirty="0" smtClean="0">
                <a:latin typeface="MS PGothic"/>
                <a:ea typeface="MS PGothic"/>
              </a:rPr>
              <a:t>10. ✍ </a:t>
            </a:r>
            <a:r>
              <a:rPr lang="sk-SK" dirty="0"/>
              <a:t>Vypíš</a:t>
            </a:r>
            <a:r>
              <a:rPr lang="sk-SK" b="1" dirty="0" smtClean="0"/>
              <a:t> </a:t>
            </a:r>
            <a:r>
              <a:rPr lang="sk-SK" dirty="0" smtClean="0"/>
              <a:t>pravdivé tvrdenia, ktoré vyplývajú z textu. </a:t>
            </a:r>
            <a:endParaRPr lang="sk-SK" dirty="0"/>
          </a:p>
          <a:p>
            <a:pPr lvl="0"/>
            <a:r>
              <a:rPr lang="sk-SK" dirty="0"/>
              <a:t> </a:t>
            </a:r>
            <a:r>
              <a:rPr lang="sk-SK" i="1" dirty="0" smtClean="0">
                <a:latin typeface="Arial Narrow"/>
              </a:rPr>
              <a:t>♦ </a:t>
            </a:r>
            <a:r>
              <a:rPr lang="sk-SK" i="1" dirty="0"/>
              <a:t>Hlavná</a:t>
            </a:r>
            <a:r>
              <a:rPr lang="sk-SK" i="1" dirty="0" smtClean="0">
                <a:latin typeface="Arial Narrow"/>
              </a:rPr>
              <a:t> </a:t>
            </a:r>
            <a:r>
              <a:rPr lang="sk-SK" i="1" dirty="0">
                <a:latin typeface="Arial Narrow"/>
              </a:rPr>
              <a:t>d</a:t>
            </a:r>
            <a:r>
              <a:rPr lang="sk-SK" i="1" dirty="0" smtClean="0"/>
              <a:t>ramaturgička </a:t>
            </a:r>
            <a:r>
              <a:rPr lang="sk-SK" i="1" dirty="0"/>
              <a:t>Anna </a:t>
            </a:r>
            <a:r>
              <a:rPr lang="sk-SK" i="1" dirty="0" err="1"/>
              <a:t>Klímová</a:t>
            </a:r>
            <a:r>
              <a:rPr lang="sk-SK" i="1" dirty="0"/>
              <a:t> oslovila spisovateľku </a:t>
            </a:r>
            <a:r>
              <a:rPr lang="sk-SK" i="1" dirty="0" smtClean="0"/>
              <a:t>Kristu </a:t>
            </a:r>
            <a:r>
              <a:rPr lang="sk-SK" i="1" dirty="0" err="1" smtClean="0"/>
              <a:t>Bendovú</a:t>
            </a:r>
            <a:r>
              <a:rPr lang="sk-SK" i="1" dirty="0" smtClean="0"/>
              <a:t>.</a:t>
            </a:r>
          </a:p>
          <a:p>
            <a:pPr lvl="0"/>
            <a:r>
              <a:rPr lang="sk-SK" sz="1600" i="1" dirty="0" smtClean="0">
                <a:latin typeface="Times New Roman"/>
                <a:cs typeface="Times New Roman"/>
              </a:rPr>
              <a:t> </a:t>
            </a:r>
            <a:r>
              <a:rPr lang="sk-SK" i="1" dirty="0"/>
              <a:t>♦ Spisovateľka </a:t>
            </a:r>
            <a:r>
              <a:rPr lang="sk-SK" i="1" dirty="0" smtClean="0"/>
              <a:t>Krista </a:t>
            </a:r>
            <a:r>
              <a:rPr lang="sk-SK" i="1" dirty="0" err="1" smtClean="0"/>
              <a:t>Bendová</a:t>
            </a:r>
            <a:r>
              <a:rPr lang="sk-SK" i="1" dirty="0" smtClean="0"/>
              <a:t> verila, že múdrosť nezvíťazí nad hlúposťou a zlobou. </a:t>
            </a:r>
            <a:endParaRPr lang="sk-SK" i="1" dirty="0"/>
          </a:p>
          <a:p>
            <a:pPr lvl="0"/>
            <a:r>
              <a:rPr lang="sk-SK" i="1" dirty="0" smtClean="0"/>
              <a:t> </a:t>
            </a:r>
            <a:r>
              <a:rPr lang="sk-SK" i="1" dirty="0" smtClean="0">
                <a:latin typeface="Times New Roman"/>
                <a:cs typeface="Times New Roman"/>
              </a:rPr>
              <a:t>♦</a:t>
            </a:r>
            <a:r>
              <a:rPr lang="sk-SK" i="1" dirty="0">
                <a:latin typeface="Times New Roman"/>
                <a:cs typeface="Times New Roman"/>
              </a:rPr>
              <a:t> </a:t>
            </a:r>
            <a:r>
              <a:rPr lang="sk-SK" i="1" dirty="0" smtClean="0"/>
              <a:t>Kriste </a:t>
            </a:r>
            <a:r>
              <a:rPr lang="sk-SK" i="1" dirty="0" err="1" smtClean="0"/>
              <a:t>Bendovej</a:t>
            </a:r>
            <a:r>
              <a:rPr lang="sk-SK" i="1" dirty="0" smtClean="0"/>
              <a:t> sa zapáčili veselé kresby detí.</a:t>
            </a:r>
          </a:p>
          <a:p>
            <a:pPr lvl="0"/>
            <a:r>
              <a:rPr lang="sk-SK" i="1" dirty="0" smtClean="0">
                <a:latin typeface="Arial Narrow"/>
              </a:rPr>
              <a:t> ♦ </a:t>
            </a:r>
            <a:r>
              <a:rPr lang="sk-SK" i="1" dirty="0" smtClean="0"/>
              <a:t>Spisovateľka </a:t>
            </a:r>
            <a:r>
              <a:rPr lang="sk-SK" i="1" dirty="0"/>
              <a:t>Krista </a:t>
            </a:r>
            <a:r>
              <a:rPr lang="sk-SK" i="1" dirty="0" err="1"/>
              <a:t>Bendová</a:t>
            </a:r>
            <a:r>
              <a:rPr lang="sk-SK" i="1" dirty="0"/>
              <a:t> </a:t>
            </a:r>
            <a:r>
              <a:rPr lang="sk-SK" i="1" dirty="0" smtClean="0"/>
              <a:t>nemala početnú rodinu.</a:t>
            </a:r>
          </a:p>
          <a:p>
            <a:pPr lvl="0"/>
            <a:r>
              <a:rPr lang="sk-SK" i="1" dirty="0" smtClean="0">
                <a:latin typeface="Times New Roman"/>
                <a:cs typeface="Times New Roman"/>
              </a:rPr>
              <a:t> ♦ Mária </a:t>
            </a:r>
            <a:r>
              <a:rPr lang="sk-SK" i="1" dirty="0" err="1" smtClean="0">
                <a:latin typeface="Times New Roman"/>
                <a:cs typeface="Times New Roman"/>
              </a:rPr>
              <a:t>Števková</a:t>
            </a:r>
            <a:r>
              <a:rPr lang="sk-SK" i="1" dirty="0" smtClean="0">
                <a:latin typeface="Times New Roman"/>
                <a:cs typeface="Times New Roman"/>
              </a:rPr>
              <a:t> </a:t>
            </a:r>
            <a:r>
              <a:rPr lang="sk-SK" i="1" dirty="0" smtClean="0"/>
              <a:t>oslovila rozhlasovú dramaturgičku Annu </a:t>
            </a:r>
            <a:r>
              <a:rPr lang="sk-SK" i="1" dirty="0" err="1" smtClean="0"/>
              <a:t>Klímovú</a:t>
            </a:r>
            <a:r>
              <a:rPr lang="sk-SK" i="1" dirty="0" smtClean="0"/>
              <a:t>. </a:t>
            </a:r>
            <a:endParaRPr lang="sk-SK" sz="1600" i="1" dirty="0"/>
          </a:p>
          <a:p>
            <a:pPr lvl="0"/>
            <a:r>
              <a:rPr lang="sk-SK" i="1" dirty="0" smtClean="0"/>
              <a:t> </a:t>
            </a:r>
            <a:r>
              <a:rPr lang="sk-SK" i="1" dirty="0" smtClean="0">
                <a:latin typeface="Times New Roman"/>
                <a:cs typeface="Times New Roman"/>
              </a:rPr>
              <a:t>♦</a:t>
            </a:r>
            <a:r>
              <a:rPr lang="sk-SK" i="1" dirty="0" smtClean="0"/>
              <a:t> Rozprávkové meno </a:t>
            </a:r>
            <a:r>
              <a:rPr lang="sk-SK" i="1" dirty="0" err="1" smtClean="0"/>
              <a:t>Osmijanko</a:t>
            </a:r>
            <a:r>
              <a:rPr lang="sk-SK" i="1" dirty="0" smtClean="0">
                <a:latin typeface="Times New Roman"/>
                <a:cs typeface="Times New Roman"/>
              </a:rPr>
              <a:t> </a:t>
            </a:r>
            <a:r>
              <a:rPr lang="sk-SK" i="1" dirty="0" smtClean="0"/>
              <a:t>vymyslelo </a:t>
            </a:r>
            <a:r>
              <a:rPr lang="sk-SK" i="1" dirty="0">
                <a:latin typeface="Times New Roman"/>
                <a:cs typeface="Times New Roman"/>
              </a:rPr>
              <a:t>r</a:t>
            </a:r>
            <a:r>
              <a:rPr lang="sk-SK" i="1" dirty="0" smtClean="0"/>
              <a:t>ozhlasovému Jankovi dieťa.</a:t>
            </a:r>
          </a:p>
          <a:p>
            <a:pPr lvl="0"/>
            <a:r>
              <a:rPr lang="sk-SK" dirty="0" smtClean="0"/>
              <a:t> </a:t>
            </a:r>
            <a:endParaRPr lang="sk-SK" i="1" dirty="0" smtClean="0"/>
          </a:p>
          <a:p>
            <a:pPr lvl="0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4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571604" y="10715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 smtClean="0">
                <a:latin typeface="MS PGothic"/>
                <a:ea typeface="MS PGothic"/>
              </a:rPr>
              <a:t>11. ✍ </a:t>
            </a:r>
            <a:r>
              <a:rPr lang="sk-SK" dirty="0" smtClean="0"/>
              <a:t>Ktoré </a:t>
            </a:r>
            <a:r>
              <a:rPr lang="sk-SK" b="1" dirty="0" smtClean="0"/>
              <a:t> </a:t>
            </a:r>
            <a:r>
              <a:rPr lang="sk-SK" dirty="0" smtClean="0"/>
              <a:t>čarovné médium nám predstavil básnik Ján Smrek?</a:t>
            </a:r>
            <a:r>
              <a:rPr lang="sk-SK" b="1" dirty="0" smtClean="0">
                <a:latin typeface="MS PGothic"/>
                <a:ea typeface="MS PGothic"/>
              </a:rPr>
              <a:t> </a:t>
            </a:r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571472" y="185736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800080"/>
                </a:solidFill>
              </a:rPr>
              <a:t>Rozhlas</a:t>
            </a:r>
            <a:r>
              <a:rPr lang="sk-SK" sz="2400" dirty="0" smtClean="0">
                <a:solidFill>
                  <a:srgbClr val="800080"/>
                </a:solidFill>
              </a:rPr>
              <a:t> je hromadný informačný prostriedok založený na vysielaní zvuku na diaľku (napr. školský rozhlas). Je to aj inštitúcia, ktorá zabezpečuje toto vysielanie. V rozhlase sa vysielajú rozhlasové relácie, správy, hudba, ale aj rozhlasové hry. 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1071538" y="142873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Budeme si pamätať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642910" y="3643314"/>
            <a:ext cx="8001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000" dirty="0" smtClean="0"/>
          </a:p>
          <a:p>
            <a:r>
              <a:rPr lang="sk-SK" sz="2000" dirty="0" smtClean="0"/>
              <a:t>Keď </a:t>
            </a:r>
            <a:r>
              <a:rPr lang="sk-SK" sz="2000" dirty="0"/>
              <a:t>vznikol seriál o </a:t>
            </a:r>
            <a:r>
              <a:rPr lang="sk-SK" sz="2000" dirty="0" err="1"/>
              <a:t>Osmijankovi</a:t>
            </a:r>
            <a:r>
              <a:rPr lang="sk-SK" sz="2000" dirty="0"/>
              <a:t>, toto bolo </a:t>
            </a:r>
            <a:r>
              <a:rPr lang="sk-SK" sz="2000" dirty="0" smtClean="0"/>
              <a:t>logo </a:t>
            </a:r>
            <a:r>
              <a:rPr lang="sk-SK" sz="2000" dirty="0"/>
              <a:t>rozhlasu.</a:t>
            </a:r>
          </a:p>
          <a:p>
            <a:endParaRPr lang="sk-SK" dirty="0" smtClean="0"/>
          </a:p>
        </p:txBody>
      </p:sp>
      <p:pic>
        <p:nvPicPr>
          <p:cNvPr id="16" name="Picture 4" descr="Category:RTVS | Logopedia | F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857628"/>
            <a:ext cx="2286016" cy="642942"/>
          </a:xfrm>
          <a:prstGeom prst="rect">
            <a:avLst/>
          </a:prstGeom>
          <a:noFill/>
        </p:spPr>
      </p:pic>
      <p:sp>
        <p:nvSpPr>
          <p:cNvPr id="17" name="Obdĺžnik 16"/>
          <p:cNvSpPr/>
          <p:nvPr/>
        </p:nvSpPr>
        <p:spPr>
          <a:xfrm>
            <a:off x="928662" y="4857760"/>
            <a:ext cx="5312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Dnes máme spoločné logo </a:t>
            </a:r>
            <a:r>
              <a:rPr lang="sk-SK" sz="2000" dirty="0" smtClean="0"/>
              <a:t>pre rozhlas </a:t>
            </a:r>
            <a:r>
              <a:rPr lang="sk-SK" sz="2000" dirty="0"/>
              <a:t>a televíziu.    </a:t>
            </a:r>
          </a:p>
        </p:txBody>
      </p:sp>
      <p:pic>
        <p:nvPicPr>
          <p:cNvPr id="18" name="Picture 2" descr="RTVS on Twitter: &quot;Všetky deti poteší vysielanie Rádia Junior. Tento týždeň  s vílami. http://t.co/SE726ecqQq #RádioJunior #deti #rozprávky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50057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-Rainbow-Frame-from-A-Turn-to-Learn • A Turn to Le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"/>
            <a:ext cx="1428728" cy="1000108"/>
          </a:xfrm>
          <a:prstGeom prst="rect">
            <a:avLst/>
          </a:prstGeom>
          <a:noFill/>
        </p:spPr>
      </p:pic>
      <p:pic>
        <p:nvPicPr>
          <p:cNvPr id="4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28" cy="1000108"/>
          </a:xfrm>
          <a:prstGeom prst="rect">
            <a:avLst/>
          </a:prstGeom>
          <a:noFill/>
        </p:spPr>
      </p:pic>
      <p:pic>
        <p:nvPicPr>
          <p:cNvPr id="5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500166" cy="1000108"/>
          </a:xfrm>
          <a:prstGeom prst="rect">
            <a:avLst/>
          </a:prstGeom>
          <a:noFill/>
        </p:spPr>
      </p:pic>
      <p:pic>
        <p:nvPicPr>
          <p:cNvPr id="6" name="Picture 4" descr="Medzinárodný deň materinského jazyka na 1.stupni ZŠ - Základná škola sv.  Košických mučení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857892"/>
            <a:ext cx="1428728" cy="1000108"/>
          </a:xfrm>
          <a:prstGeom prst="rect">
            <a:avLst/>
          </a:prstGeom>
          <a:noFill/>
        </p:spPr>
      </p:pic>
      <p:pic>
        <p:nvPicPr>
          <p:cNvPr id="27650" name="Picture 2" descr="Budova Slovenského rozhlasu je postavená z oceľovej konštrukcie v tvare  obrátenej pyramídy. Projekt vznikol v roku 1967 a stavbu dokončili v roku  1983. | 20 komunistických stavieb Slovens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377</Words>
  <Application>Microsoft Office PowerPoint</Application>
  <PresentationFormat>Prezentácia na obrazovke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 sa vzal Osmijanko – Mária Števková </dc:title>
  <dc:creator>Marta</dc:creator>
  <cp:lastModifiedBy>Guest</cp:lastModifiedBy>
  <cp:revision>63</cp:revision>
  <dcterms:created xsi:type="dcterms:W3CDTF">2021-01-09T10:16:49Z</dcterms:created>
  <dcterms:modified xsi:type="dcterms:W3CDTF">2021-12-09T12:47:44Z</dcterms:modified>
</cp:coreProperties>
</file>