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582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1"/>
          <p:cNvPicPr/>
          <p:nvPr/>
        </p:nvPicPr>
        <p:blipFill>
          <a:blip r:embed="rId14" cstate="print"/>
          <a:stretch/>
        </p:blipFill>
        <p:spPr>
          <a:xfrm>
            <a:off x="360000" y="1440000"/>
            <a:ext cx="9121680" cy="1439280"/>
          </a:xfrm>
          <a:prstGeom prst="rect">
            <a:avLst/>
          </a:prstGeom>
          <a:ln w="2520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9280" cy="62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sk-SK" sz="1800" b="0" strike="noStrike" spc="-1">
                <a:latin typeface="Arial"/>
              </a:rPr>
              <a:t>Kliknúť na úpravu formátu textu titulku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-8640"/>
            <a:ext cx="10079280" cy="90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0" name="Obrázek 44"/>
          <p:cNvPicPr/>
          <p:nvPr/>
        </p:nvPicPr>
        <p:blipFill>
          <a:blip r:embed="rId14" cstate="print"/>
          <a:stretch/>
        </p:blipFill>
        <p:spPr>
          <a:xfrm>
            <a:off x="8820000" y="90000"/>
            <a:ext cx="755280" cy="719280"/>
          </a:xfrm>
          <a:prstGeom prst="rect">
            <a:avLst/>
          </a:prstGeom>
          <a:ln w="25200">
            <a:noFill/>
          </a:ln>
        </p:spPr>
      </p:pic>
      <p:pic>
        <p:nvPicPr>
          <p:cNvPr id="41" name="Obrázek 45"/>
          <p:cNvPicPr/>
          <p:nvPr/>
        </p:nvPicPr>
        <p:blipFill>
          <a:blip r:embed="rId15" cstate="print"/>
          <a:stretch/>
        </p:blipFill>
        <p:spPr>
          <a:xfrm>
            <a:off x="180000" y="5220000"/>
            <a:ext cx="9719280" cy="179280"/>
          </a:xfrm>
          <a:prstGeom prst="rect">
            <a:avLst/>
          </a:prstGeom>
          <a:ln w="25200">
            <a:noFill/>
          </a:ln>
        </p:spPr>
      </p:pic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Kliknúť na úpravu formátu textu titulku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40000" y="1620000"/>
            <a:ext cx="7559280" cy="98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5400" b="1" i="1" strike="noStrike" spc="-1">
                <a:solidFill>
                  <a:srgbClr val="FF8000"/>
                </a:solidFill>
                <a:highlight>
                  <a:srgbClr val="FFFFFF"/>
                </a:highlight>
                <a:latin typeface="Times New Roman"/>
                <a:ea typeface="DejaVu Sans"/>
              </a:rPr>
              <a:t>	</a:t>
            </a:r>
            <a:r>
              <a:rPr lang="sk-SK" sz="5400" b="1" i="1" strike="noStrike" spc="-1">
                <a:solidFill>
                  <a:srgbClr val="C9211E"/>
                </a:solidFill>
                <a:highlight>
                  <a:srgbClr val="FFFFFF"/>
                </a:highlight>
                <a:latin typeface="Times New Roman"/>
                <a:ea typeface="DejaVu Sans"/>
              </a:rPr>
              <a:t>Grafický súčet úsečiek</a:t>
            </a:r>
            <a:endParaRPr lang="sk-SK" sz="5400" b="0" strike="noStrike" spc="-1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6660000" y="4680000"/>
            <a:ext cx="3060000" cy="54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endParaRPr lang="sk-SK" sz="16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40000" y="110880"/>
            <a:ext cx="8279280" cy="114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8. Takto mi vznikla úsečka AD, </a:t>
            </a:r>
            <a:r>
              <a:t/>
            </a:r>
            <a:br/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ktorá je </a:t>
            </a:r>
            <a:r>
              <a:rPr lang="sk-SK" sz="2700" b="0" u="sng" strike="noStrike" spc="-1">
                <a:solidFill>
                  <a:srgbClr val="FF6600"/>
                </a:solidFill>
                <a:uFillTx/>
                <a:latin typeface="Arial"/>
                <a:ea typeface="DejaVu Sans"/>
              </a:rPr>
              <a:t>grafickým súčtom</a:t>
            </a: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 úsečiek AB a CD.</a:t>
            </a:r>
            <a:endParaRPr lang="sk-SK" sz="2700" b="0" strike="noStrike" spc="-1">
              <a:latin typeface="Arial"/>
            </a:endParaRPr>
          </a:p>
        </p:txBody>
      </p:sp>
      <p:pic>
        <p:nvPicPr>
          <p:cNvPr id="99" name="Obrázek 100"/>
          <p:cNvPicPr/>
          <p:nvPr/>
        </p:nvPicPr>
        <p:blipFill>
          <a:blip r:embed="rId2" cstate="print"/>
          <a:stretch/>
        </p:blipFill>
        <p:spPr>
          <a:xfrm>
            <a:off x="1495800" y="1260000"/>
            <a:ext cx="7087320" cy="395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40000" y="180000"/>
            <a:ext cx="8279280" cy="62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Úloha	:</a:t>
            </a:r>
            <a:endParaRPr lang="sk-SK" sz="27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40000" y="1260000"/>
            <a:ext cx="8999280" cy="395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057"/>
              </a:spcBef>
              <a:buClr>
                <a:srgbClr val="FF6600"/>
              </a:buClr>
              <a:buSzPct val="45000"/>
              <a:buFont typeface="Wingdings" charset="2"/>
              <a:buChar char=""/>
            </a:pPr>
            <a:r>
              <a:rPr lang="sk-SK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Je daná úsečka AB dlhá 34 mm a úsečka CD dlhá 52 mm.</a:t>
            </a:r>
            <a:r>
              <a:t/>
            </a:r>
            <a:br/>
            <a:r>
              <a:rPr lang="sk-SK" sz="3600" b="0" strike="noStrike" spc="-1">
                <a:solidFill>
                  <a:srgbClr val="000000"/>
                </a:solidFill>
                <a:latin typeface="Arial"/>
                <a:ea typeface="DejaVu Sans"/>
              </a:rPr>
              <a:t>Graficky znázorni súčet týchto dvoch úsečiek.</a:t>
            </a:r>
            <a:endParaRPr lang="sk-SK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40000" y="110880"/>
            <a:ext cx="8279280" cy="76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1. Narysujem si úsečky AB a CD, nezabudnem si ich pomenovať.</a:t>
            </a:r>
            <a:endParaRPr lang="sk-SK" sz="2700" b="0" strike="noStrike" spc="-1">
              <a:latin typeface="Arial"/>
            </a:endParaRPr>
          </a:p>
        </p:txBody>
      </p:sp>
      <p:pic>
        <p:nvPicPr>
          <p:cNvPr id="85" name="Obrázek 86"/>
          <p:cNvPicPr/>
          <p:nvPr/>
        </p:nvPicPr>
        <p:blipFill>
          <a:blip r:embed="rId2" cstate="print"/>
          <a:stretch/>
        </p:blipFill>
        <p:spPr>
          <a:xfrm>
            <a:off x="709200" y="1260000"/>
            <a:ext cx="8660520" cy="395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40000" y="180000"/>
            <a:ext cx="8279280" cy="62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2. Narysujem si priamku, nazvem ju priamka a.</a:t>
            </a:r>
            <a:endParaRPr lang="sk-SK" sz="2700" b="0" strike="noStrike" spc="-1">
              <a:latin typeface="Arial"/>
            </a:endParaRPr>
          </a:p>
        </p:txBody>
      </p:sp>
      <p:pic>
        <p:nvPicPr>
          <p:cNvPr id="87" name="Obrázek 88"/>
          <p:cNvPicPr/>
          <p:nvPr/>
        </p:nvPicPr>
        <p:blipFill>
          <a:blip r:embed="rId2" cstate="print"/>
          <a:stretch/>
        </p:blipFill>
        <p:spPr>
          <a:xfrm>
            <a:off x="1015200" y="1260000"/>
            <a:ext cx="8048880" cy="395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40000" y="180000"/>
            <a:ext cx="8279280" cy="62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3. Na priamke si vyznačím bod A.</a:t>
            </a:r>
            <a:endParaRPr lang="sk-SK" sz="2700" b="0" strike="noStrike" spc="-1">
              <a:latin typeface="Arial"/>
            </a:endParaRPr>
          </a:p>
        </p:txBody>
      </p:sp>
      <p:pic>
        <p:nvPicPr>
          <p:cNvPr id="89" name="Obrázek 90"/>
          <p:cNvPicPr/>
          <p:nvPr/>
        </p:nvPicPr>
        <p:blipFill>
          <a:blip r:embed="rId2" cstate="print"/>
          <a:stretch/>
        </p:blipFill>
        <p:spPr>
          <a:xfrm>
            <a:off x="1257120" y="1260000"/>
            <a:ext cx="7565040" cy="395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40000" y="107280"/>
            <a:ext cx="8279280" cy="1152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4. Do kružidla si naberiem veľkosť úsečky AB.</a:t>
            </a:r>
            <a:r>
              <a:t/>
            </a:r>
            <a:br/>
            <a:r>
              <a:rPr lang="sk-SK" sz="2200" b="0" strike="noStrike" spc="-1">
                <a:solidFill>
                  <a:srgbClr val="FF6600"/>
                </a:solidFill>
                <a:latin typeface="Arial"/>
                <a:ea typeface="DejaVu Sans"/>
              </a:rPr>
              <a:t>Zapichnem kružidlo do bodu A a kružidlo natiahnem po bod B.</a:t>
            </a:r>
            <a:endParaRPr lang="sk-SK" sz="2200" b="0" strike="noStrike" spc="-1">
              <a:latin typeface="Arial"/>
            </a:endParaRPr>
          </a:p>
        </p:txBody>
      </p:sp>
      <p:pic>
        <p:nvPicPr>
          <p:cNvPr id="91" name="Obrázek 92"/>
          <p:cNvPicPr/>
          <p:nvPr/>
        </p:nvPicPr>
        <p:blipFill>
          <a:blip r:embed="rId2" cstate="print"/>
          <a:stretch/>
        </p:blipFill>
        <p:spPr>
          <a:xfrm>
            <a:off x="2576880" y="1260000"/>
            <a:ext cx="4925160" cy="395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40000" y="180000"/>
            <a:ext cx="8279280" cy="100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5. Úsečku AB prenesiem na priamku a.</a:t>
            </a:r>
            <a:r>
              <a:t/>
            </a:r>
            <a:br/>
            <a:r>
              <a:rPr lang="sk-SK" sz="2200" b="0" strike="noStrike" spc="-1">
                <a:solidFill>
                  <a:srgbClr val="FF6600"/>
                </a:solidFill>
                <a:latin typeface="Arial"/>
                <a:ea typeface="DejaVu Sans"/>
              </a:rPr>
              <a:t>Kružidlo zapichnem do bodu A </a:t>
            </a:r>
            <a:r>
              <a:rPr lang="sk-SK" sz="2200" b="0" u="sng" strike="noStrike" spc="-1">
                <a:solidFill>
                  <a:srgbClr val="FF6600"/>
                </a:solidFill>
                <a:uFillTx/>
                <a:latin typeface="Arial"/>
                <a:ea typeface="DejaVu Sans"/>
              </a:rPr>
              <a:t>na priamke,</a:t>
            </a:r>
            <a:r>
              <a:rPr lang="sk-SK" sz="2200" b="0" strike="noStrike" spc="-1">
                <a:solidFill>
                  <a:srgbClr val="FF6600"/>
                </a:solidFill>
                <a:latin typeface="Arial"/>
                <a:ea typeface="DejaVu Sans"/>
              </a:rPr>
              <a:t> urobím si čiarku,</a:t>
            </a:r>
            <a:r>
              <a:t/>
            </a:r>
            <a:br/>
            <a:r>
              <a:rPr lang="sk-SK" sz="2200" b="0" strike="noStrike" spc="-1">
                <a:solidFill>
                  <a:srgbClr val="FF6600"/>
                </a:solidFill>
                <a:latin typeface="Arial"/>
                <a:ea typeface="DejaVu Sans"/>
              </a:rPr>
              <a:t>ktorou pretnem priamku a. Tak mi na priamke vznikne bod B.</a:t>
            </a:r>
            <a:endParaRPr lang="sk-SK" sz="2200" b="0" strike="noStrike" spc="-1">
              <a:latin typeface="Arial"/>
            </a:endParaRPr>
          </a:p>
        </p:txBody>
      </p:sp>
      <p:pic>
        <p:nvPicPr>
          <p:cNvPr id="93" name="Obrázek 94"/>
          <p:cNvPicPr/>
          <p:nvPr/>
        </p:nvPicPr>
        <p:blipFill>
          <a:blip r:embed="rId2" cstate="print"/>
          <a:stretch/>
        </p:blipFill>
        <p:spPr>
          <a:xfrm>
            <a:off x="1735200" y="1260000"/>
            <a:ext cx="6608520" cy="395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40000" y="146880"/>
            <a:ext cx="8279280" cy="69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6. Do kružidla si naberiem veľkosť úsečky CD.</a:t>
            </a:r>
            <a:r>
              <a:t/>
            </a:r>
            <a:br/>
            <a:r>
              <a:rPr lang="sk-SK" sz="2200" b="0" strike="noStrike" spc="-1">
                <a:solidFill>
                  <a:srgbClr val="FF6600"/>
                </a:solidFill>
                <a:latin typeface="Arial"/>
                <a:ea typeface="DejaVu Sans"/>
              </a:rPr>
              <a:t>Zapichnem kružidlo do bodu C a kružidlo natiahnem po bod D.</a:t>
            </a:r>
            <a:endParaRPr lang="sk-SK" sz="2200" b="0" strike="noStrike" spc="-1">
              <a:latin typeface="Arial"/>
            </a:endParaRPr>
          </a:p>
        </p:txBody>
      </p:sp>
      <p:pic>
        <p:nvPicPr>
          <p:cNvPr id="95" name="Obrázek 96"/>
          <p:cNvPicPr/>
          <p:nvPr/>
        </p:nvPicPr>
        <p:blipFill>
          <a:blip r:embed="rId2" cstate="print"/>
          <a:stretch/>
        </p:blipFill>
        <p:spPr>
          <a:xfrm>
            <a:off x="2701800" y="1260000"/>
            <a:ext cx="4675320" cy="395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40000" y="110880"/>
            <a:ext cx="8279280" cy="150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2700" b="0" strike="noStrike" spc="-1">
                <a:solidFill>
                  <a:srgbClr val="FF6600"/>
                </a:solidFill>
                <a:latin typeface="Arial"/>
                <a:ea typeface="DejaVu Sans"/>
              </a:rPr>
              <a:t>7. Úsečku CD prenesiem na priamku a, hneď za úsečku AB.</a:t>
            </a:r>
            <a:r>
              <a:t/>
            </a:r>
            <a:br/>
            <a:r>
              <a:rPr lang="sk-SK" sz="2200" b="0" strike="noStrike" spc="-1">
                <a:solidFill>
                  <a:srgbClr val="FF6600"/>
                </a:solidFill>
                <a:latin typeface="Arial"/>
                <a:ea typeface="DejaVu Sans"/>
              </a:rPr>
              <a:t>Zapichnem kružidlo do bodu B na priamke, urobím čiarku, ktorá mi pretne priamku. Tak mi vznikne bod D.</a:t>
            </a:r>
            <a:endParaRPr lang="sk-SK" sz="2200" b="0" strike="noStrike" spc="-1">
              <a:latin typeface="Arial"/>
            </a:endParaRPr>
          </a:p>
        </p:txBody>
      </p:sp>
      <p:pic>
        <p:nvPicPr>
          <p:cNvPr id="97" name="Obrázek 98"/>
          <p:cNvPicPr/>
          <p:nvPr/>
        </p:nvPicPr>
        <p:blipFill>
          <a:blip r:embed="rId2" cstate="print"/>
          <a:stretch/>
        </p:blipFill>
        <p:spPr>
          <a:xfrm>
            <a:off x="2430000" y="1800000"/>
            <a:ext cx="5219280" cy="3419280"/>
          </a:xfrm>
          <a:prstGeom prst="rect">
            <a:avLst/>
          </a:prstGeom>
          <a:ln w="252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100</Words>
  <Application>Microsoft Office PowerPoint</Application>
  <PresentationFormat>Vlastná</PresentationFormat>
  <Paragraphs>11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</dc:title>
  <dc:subject/>
  <dc:creator/>
  <dc:description/>
  <cp:lastModifiedBy>Guest</cp:lastModifiedBy>
  <cp:revision>6</cp:revision>
  <dcterms:created xsi:type="dcterms:W3CDTF">2021-01-29T10:53:19Z</dcterms:created>
  <dcterms:modified xsi:type="dcterms:W3CDTF">2021-12-09T12:28:46Z</dcterms:modified>
  <dc:language>sk-SK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Vlastní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