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80625" cy="5670550"/>
  <p:notesSz cx="7559675" cy="10691813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14" y="-582"/>
      </p:cViewPr>
      <p:guideLst>
        <p:guide orient="horz" pos="1786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39640" cy="8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863964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720000" y="3320280"/>
            <a:ext cx="863964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39640" cy="8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72000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14728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39640" cy="8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641040" y="144000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562440" y="144000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720000" y="332028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641040" y="332028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562440" y="332028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39640" cy="8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720000" y="1440000"/>
            <a:ext cx="8639640" cy="35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39640" cy="8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8639640" cy="359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39640" cy="8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359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359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39640" cy="8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720000" y="360000"/>
            <a:ext cx="8639640" cy="417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39640" cy="8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359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72000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39640" cy="8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720000" y="1440000"/>
            <a:ext cx="8639640" cy="35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39640" cy="8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359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514728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39640" cy="8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720000" y="3320280"/>
            <a:ext cx="863964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39640" cy="8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863964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720000" y="3320280"/>
            <a:ext cx="863964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39640" cy="8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72000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514728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39640" cy="8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3641040" y="144000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 type="body"/>
          </p:nvPr>
        </p:nvSpPr>
        <p:spPr>
          <a:xfrm>
            <a:off x="6562440" y="144000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720000" y="332028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 type="body"/>
          </p:nvPr>
        </p:nvSpPr>
        <p:spPr>
          <a:xfrm>
            <a:off x="3641040" y="332028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 type="body"/>
          </p:nvPr>
        </p:nvSpPr>
        <p:spPr>
          <a:xfrm>
            <a:off x="6562440" y="3320280"/>
            <a:ext cx="278172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39640" cy="8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8639640" cy="359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39640" cy="8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359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359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39640" cy="8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720000" y="360000"/>
            <a:ext cx="8639640" cy="41716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39640" cy="8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359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72000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39640" cy="8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359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5147280" y="332028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39640" cy="8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sk-SK" sz="4400" b="0" strike="noStrike" spc="-1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72000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147280" y="1440000"/>
            <a:ext cx="421596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720000" y="3320280"/>
            <a:ext cx="8639640" cy="171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sk-SK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>
            <a:off x="0" y="0"/>
            <a:ext cx="4860000" cy="2880000"/>
          </a:xfrm>
          <a:custGeom>
            <a:avLst/>
            <a:gdLst/>
            <a:ahLst/>
            <a:cxnLst/>
            <a:rect l="l" t="t" r="r" b="b"/>
            <a:pathLst>
              <a:path w="13501" h="8001">
                <a:moveTo>
                  <a:pt x="0" y="0"/>
                </a:moveTo>
                <a:lnTo>
                  <a:pt x="0" y="500"/>
                </a:lnTo>
                <a:lnTo>
                  <a:pt x="10404" y="8000"/>
                </a:lnTo>
                <a:lnTo>
                  <a:pt x="135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10D0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2"/>
          <p:cNvSpPr/>
          <p:nvPr/>
        </p:nvSpPr>
        <p:spPr>
          <a:xfrm>
            <a:off x="4320000" y="0"/>
            <a:ext cx="5760000" cy="2160000"/>
          </a:xfrm>
          <a:custGeom>
            <a:avLst/>
            <a:gdLst/>
            <a:ahLst/>
            <a:cxnLst/>
            <a:rect l="l" t="t" r="r" b="b"/>
            <a:pathLst>
              <a:path w="16001" h="6001">
                <a:moveTo>
                  <a:pt x="16000" y="0"/>
                </a:moveTo>
                <a:lnTo>
                  <a:pt x="2500" y="0"/>
                </a:lnTo>
                <a:lnTo>
                  <a:pt x="0" y="6000"/>
                </a:lnTo>
                <a:lnTo>
                  <a:pt x="16000" y="2500"/>
                </a:lnTo>
                <a:lnTo>
                  <a:pt x="16000" y="0"/>
                </a:lnTo>
                <a:close/>
              </a:path>
            </a:pathLst>
          </a:custGeom>
          <a:solidFill>
            <a:srgbClr val="EA7500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5580000" y="1260000"/>
            <a:ext cx="4500000" cy="3780000"/>
          </a:xfrm>
          <a:custGeom>
            <a:avLst/>
            <a:gdLst/>
            <a:ahLst/>
            <a:cxnLst/>
            <a:rect l="l" t="t" r="r" b="b"/>
            <a:pathLst>
              <a:path w="12501" h="10501">
                <a:moveTo>
                  <a:pt x="12500" y="10500"/>
                </a:moveTo>
                <a:lnTo>
                  <a:pt x="12500" y="0"/>
                </a:lnTo>
                <a:lnTo>
                  <a:pt x="0" y="2500"/>
                </a:lnTo>
                <a:lnTo>
                  <a:pt x="12500" y="10500"/>
                </a:lnTo>
                <a:close/>
              </a:path>
            </a:pathLst>
          </a:custGeom>
          <a:solidFill>
            <a:srgbClr val="E8A20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5580000" y="3060000"/>
            <a:ext cx="4500000" cy="2610000"/>
          </a:xfrm>
          <a:custGeom>
            <a:avLst/>
            <a:gdLst/>
            <a:ahLst/>
            <a:cxnLst/>
            <a:rect l="l" t="t" r="r" b="b"/>
            <a:pathLst>
              <a:path w="12501" h="7251">
                <a:moveTo>
                  <a:pt x="12500" y="7250"/>
                </a:moveTo>
                <a:lnTo>
                  <a:pt x="12500" y="6500"/>
                </a:lnTo>
                <a:lnTo>
                  <a:pt x="2000" y="0"/>
                </a:lnTo>
                <a:lnTo>
                  <a:pt x="0" y="7250"/>
                </a:lnTo>
                <a:lnTo>
                  <a:pt x="12500" y="7250"/>
                </a:lnTo>
                <a:close/>
              </a:path>
            </a:pathLst>
          </a:custGeom>
          <a:solidFill>
            <a:srgbClr val="16825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3764880"/>
            <a:ext cx="5760000" cy="1905120"/>
          </a:xfrm>
          <a:custGeom>
            <a:avLst/>
            <a:gdLst/>
            <a:ahLst/>
            <a:cxnLst/>
            <a:rect l="l" t="t" r="r" b="b"/>
            <a:pathLst>
              <a:path w="16001" h="5293">
                <a:moveTo>
                  <a:pt x="0" y="5292"/>
                </a:moveTo>
                <a:lnTo>
                  <a:pt x="14500" y="5292"/>
                </a:lnTo>
                <a:lnTo>
                  <a:pt x="16000" y="0"/>
                </a:lnTo>
                <a:lnTo>
                  <a:pt x="0" y="2542"/>
                </a:lnTo>
                <a:lnTo>
                  <a:pt x="0" y="5292"/>
                </a:lnTo>
                <a:close/>
              </a:path>
            </a:pathLst>
          </a:custGeom>
          <a:solidFill>
            <a:srgbClr val="3465A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0" y="540000"/>
            <a:ext cx="4320000" cy="3780000"/>
          </a:xfrm>
          <a:custGeom>
            <a:avLst/>
            <a:gdLst/>
            <a:ahLst/>
            <a:cxnLst/>
            <a:rect l="l" t="t" r="r" b="b"/>
            <a:pathLst>
              <a:path w="12001" h="10501">
                <a:moveTo>
                  <a:pt x="0" y="0"/>
                </a:moveTo>
                <a:lnTo>
                  <a:pt x="0" y="10500"/>
                </a:lnTo>
                <a:lnTo>
                  <a:pt x="12000" y="8500"/>
                </a:lnTo>
                <a:lnTo>
                  <a:pt x="0" y="0"/>
                </a:lnTo>
                <a:close/>
              </a:path>
            </a:pathLst>
          </a:custGeom>
          <a:solidFill>
            <a:srgbClr val="78037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sk-SK" sz="4400" b="0" strike="noStrike" spc="-1">
                <a:latin typeface="Arial"/>
              </a:rPr>
              <a:t>Kliknúť na úpravu formátu textu titulku</a:t>
            </a:r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3200" b="0" strike="noStrike" spc="-1">
                <a:latin typeface="Arial"/>
              </a:rPr>
              <a:t>Kliknúť na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400" b="0" strike="noStrike" spc="-1">
                <a:latin typeface="Arial"/>
              </a:rPr>
              <a:t>Tretia úroveň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2000" b="0" strike="noStrike" spc="-1">
                <a:latin typeface="Arial"/>
              </a:rPr>
              <a:t>Štvrtá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latin typeface="Arial"/>
              </a:rPr>
              <a:t>Piata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latin typeface="Arial"/>
              </a:rPr>
              <a:t>Šiesta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2000" b="0" strike="noStrike" spc="-1">
                <a:latin typeface="Arial"/>
              </a:rPr>
              <a:t>Siedma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4320000"/>
            <a:ext cx="1980000" cy="1350000"/>
          </a:xfrm>
          <a:custGeom>
            <a:avLst/>
            <a:gdLst/>
            <a:ahLst/>
            <a:cxnLst/>
            <a:rect l="l" t="t" r="r" b="b"/>
            <a:pathLst>
              <a:path w="5501" h="3751">
                <a:moveTo>
                  <a:pt x="0" y="0"/>
                </a:moveTo>
                <a:lnTo>
                  <a:pt x="0" y="3750"/>
                </a:lnTo>
                <a:lnTo>
                  <a:pt x="5500" y="3750"/>
                </a:lnTo>
                <a:lnTo>
                  <a:pt x="0" y="0"/>
                </a:lnTo>
                <a:close/>
              </a:path>
            </a:pathLst>
          </a:custGeom>
          <a:solidFill>
            <a:srgbClr val="78037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0"/>
            <a:ext cx="1080000" cy="3420000"/>
          </a:xfrm>
          <a:custGeom>
            <a:avLst/>
            <a:gdLst/>
            <a:ahLst/>
            <a:cxnLst/>
            <a:rect l="l" t="t" r="r" b="b"/>
            <a:pathLst>
              <a:path w="3001" h="9501">
                <a:moveTo>
                  <a:pt x="0" y="0"/>
                </a:moveTo>
                <a:lnTo>
                  <a:pt x="0" y="9500"/>
                </a:lnTo>
                <a:lnTo>
                  <a:pt x="3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F10D0C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7740000" y="0"/>
            <a:ext cx="2340000" cy="1620000"/>
          </a:xfrm>
          <a:custGeom>
            <a:avLst/>
            <a:gdLst/>
            <a:ahLst/>
            <a:cxnLst/>
            <a:rect l="l" t="t" r="r" b="b"/>
            <a:pathLst>
              <a:path w="6501" h="4501">
                <a:moveTo>
                  <a:pt x="6500" y="0"/>
                </a:moveTo>
                <a:lnTo>
                  <a:pt x="0" y="0"/>
                </a:lnTo>
                <a:lnTo>
                  <a:pt x="6500" y="4500"/>
                </a:lnTo>
                <a:lnTo>
                  <a:pt x="6500" y="0"/>
                </a:lnTo>
                <a:close/>
              </a:path>
            </a:pathLst>
          </a:custGeom>
          <a:solidFill>
            <a:srgbClr val="E8A202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4"/>
          <p:cNvSpPr/>
          <p:nvPr/>
        </p:nvSpPr>
        <p:spPr>
          <a:xfrm>
            <a:off x="9000000" y="2520000"/>
            <a:ext cx="1080000" cy="3150000"/>
          </a:xfrm>
          <a:custGeom>
            <a:avLst/>
            <a:gdLst/>
            <a:ahLst/>
            <a:cxnLst/>
            <a:rect l="l" t="t" r="r" b="b"/>
            <a:pathLst>
              <a:path w="3001" h="8751">
                <a:moveTo>
                  <a:pt x="3000" y="8750"/>
                </a:moveTo>
                <a:lnTo>
                  <a:pt x="3000" y="0"/>
                </a:lnTo>
                <a:lnTo>
                  <a:pt x="0" y="8750"/>
                </a:lnTo>
                <a:lnTo>
                  <a:pt x="3000" y="8750"/>
                </a:lnTo>
                <a:close/>
              </a:path>
            </a:pathLst>
          </a:custGeom>
          <a:solidFill>
            <a:srgbClr val="168253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PlaceHolder 5"/>
          <p:cNvSpPr>
            <a:spLocks noGrp="1"/>
          </p:cNvSpPr>
          <p:nvPr>
            <p:ph type="title"/>
          </p:nvPr>
        </p:nvSpPr>
        <p:spPr>
          <a:xfrm>
            <a:off x="720000" y="360000"/>
            <a:ext cx="8639640" cy="8996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sk-SK" sz="1800" b="0" strike="noStrike" spc="-1">
                <a:latin typeface="Arial"/>
              </a:rPr>
              <a:t>Kliknúť na úpravu formátu textu titulku</a:t>
            </a:r>
          </a:p>
        </p:txBody>
      </p:sp>
      <p:sp>
        <p:nvSpPr>
          <p:cNvPr id="49" name="PlaceHolder 6"/>
          <p:cNvSpPr>
            <a:spLocks noGrp="1"/>
          </p:cNvSpPr>
          <p:nvPr>
            <p:ph type="body"/>
          </p:nvPr>
        </p:nvSpPr>
        <p:spPr>
          <a:xfrm>
            <a:off x="720000" y="1440000"/>
            <a:ext cx="8639640" cy="35996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latin typeface="Arial"/>
              </a:rPr>
              <a:t>Kliknúť na úpravu formátu textu osnovy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1800" b="0" strike="noStrike" spc="-1">
                <a:latin typeface="Arial"/>
              </a:rPr>
              <a:t>Druhá úroveň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latin typeface="Arial"/>
              </a:rPr>
              <a:t>Tretia úroveň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sk-SK" sz="1800" b="0" strike="noStrike" spc="-1">
                <a:latin typeface="Arial"/>
              </a:rPr>
              <a:t>Štvrtá úroveň osnovy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latin typeface="Arial"/>
              </a:rPr>
              <a:t>Piata úroveň osnovy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latin typeface="Arial"/>
              </a:rPr>
              <a:t>Šiesta úroveň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sk-SK" sz="1800" b="0" strike="noStrike" spc="-1">
                <a:latin typeface="Arial"/>
              </a:rPr>
              <a:t>Siedma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540000" y="180000"/>
            <a:ext cx="8999640" cy="4172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8000" b="1" strike="noStrike" spc="-1">
                <a:solidFill>
                  <a:srgbClr val="000000"/>
                </a:solidFill>
                <a:latin typeface="Times New Roman"/>
              </a:rPr>
              <a:t>Grafický rozdiel úsečiek</a:t>
            </a:r>
            <a:endParaRPr lang="sk-SK" sz="8000" b="0" strike="noStrike" spc="-1">
              <a:latin typeface="Arial"/>
            </a:endParaRPr>
          </a:p>
        </p:txBody>
      </p:sp>
      <p:sp>
        <p:nvSpPr>
          <p:cNvPr id="87" name="TextShape 2"/>
          <p:cNvSpPr txBox="1"/>
          <p:nvPr/>
        </p:nvSpPr>
        <p:spPr>
          <a:xfrm>
            <a:off x="5940000" y="4860000"/>
            <a:ext cx="3780000" cy="54180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>
            <a:noAutofit/>
          </a:bodyPr>
          <a:lstStyle/>
          <a:p>
            <a:pPr algn="r"/>
            <a:endParaRPr lang="sk-SK" sz="1600" b="0" strike="noStrike" spc="-1" dirty="0">
              <a:latin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720000" y="360000"/>
            <a:ext cx="8639640" cy="89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3000" b="0" strike="noStrike" spc="-1">
                <a:solidFill>
                  <a:srgbClr val="800080"/>
                </a:solidFill>
                <a:latin typeface="Times New Roman"/>
              </a:rPr>
              <a:t>8. Na priamke vznikla úsečka DB, </a:t>
            </a:r>
            <a:r>
              <a:t/>
            </a:r>
            <a:br/>
            <a:r>
              <a:rPr lang="sk-SK" sz="3000" b="0" strike="noStrike" spc="-1">
                <a:solidFill>
                  <a:srgbClr val="800080"/>
                </a:solidFill>
                <a:latin typeface="Times New Roman"/>
              </a:rPr>
              <a:t>ktorá je </a:t>
            </a:r>
            <a:r>
              <a:rPr lang="sk-SK" sz="3000" b="1" strike="noStrike" spc="-1">
                <a:solidFill>
                  <a:srgbClr val="800080"/>
                </a:solidFill>
                <a:latin typeface="Times New Roman"/>
              </a:rPr>
              <a:t>grafickým rozdielom</a:t>
            </a:r>
            <a:r>
              <a:rPr lang="sk-SK" sz="3000" b="0" strike="noStrike" spc="-1">
                <a:solidFill>
                  <a:srgbClr val="800080"/>
                </a:solidFill>
                <a:latin typeface="Times New Roman"/>
              </a:rPr>
              <a:t> úsečiek AB a CD.</a:t>
            </a:r>
            <a:endParaRPr lang="sk-SK" sz="3000" b="0" strike="noStrike" spc="-1">
              <a:latin typeface="Arial"/>
            </a:endParaRPr>
          </a:p>
        </p:txBody>
      </p:sp>
      <p:pic>
        <p:nvPicPr>
          <p:cNvPr id="105" name="Obrázok 104"/>
          <p:cNvPicPr/>
          <p:nvPr/>
        </p:nvPicPr>
        <p:blipFill>
          <a:blip r:embed="rId2" cstate="print"/>
          <a:stretch/>
        </p:blipFill>
        <p:spPr>
          <a:xfrm>
            <a:off x="822240" y="1440000"/>
            <a:ext cx="8435160" cy="3419640"/>
          </a:xfrm>
          <a:prstGeom prst="rect">
            <a:avLst/>
          </a:prstGeom>
          <a:ln w="180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720000" y="360000"/>
            <a:ext cx="8639640" cy="89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3000" b="0" strike="noStrike" spc="-1">
                <a:solidFill>
                  <a:srgbClr val="800080"/>
                </a:solidFill>
                <a:latin typeface="Times New Roman"/>
              </a:rPr>
              <a:t>9. Presnosť rysovania si overím výpočtom.</a:t>
            </a:r>
            <a:endParaRPr lang="sk-SK" sz="3000" b="0" strike="noStrike" spc="-1">
              <a:latin typeface="Arial"/>
            </a:endParaRPr>
          </a:p>
        </p:txBody>
      </p:sp>
      <p:pic>
        <p:nvPicPr>
          <p:cNvPr id="107" name="Obrázok 106"/>
          <p:cNvPicPr/>
          <p:nvPr/>
        </p:nvPicPr>
        <p:blipFill>
          <a:blip r:embed="rId2" cstate="print"/>
          <a:stretch/>
        </p:blipFill>
        <p:spPr>
          <a:xfrm>
            <a:off x="720000" y="1440000"/>
            <a:ext cx="8639640" cy="3147840"/>
          </a:xfrm>
          <a:prstGeom prst="rect">
            <a:avLst/>
          </a:prstGeom>
          <a:ln w="180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720000" y="360000"/>
            <a:ext cx="8639640" cy="89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4800" b="1" strike="noStrike" spc="-1">
                <a:solidFill>
                  <a:srgbClr val="800080"/>
                </a:solidFill>
                <a:latin typeface="Times New Roman"/>
              </a:rPr>
              <a:t>Zadanie</a:t>
            </a:r>
            <a:endParaRPr lang="sk-SK" sz="4800" b="0" strike="noStrike" spc="-1"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720000" y="1440000"/>
            <a:ext cx="8639640" cy="359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>
            <a:normAutofit/>
          </a:bodyPr>
          <a:lstStyle/>
          <a:p>
            <a:pPr marL="432000" indent="-323640">
              <a:lnSpc>
                <a:spcPct val="100000"/>
              </a:lnSpc>
              <a:spcAft>
                <a:spcPts val="1060"/>
              </a:spcAft>
              <a:buClr>
                <a:srgbClr val="666666"/>
              </a:buClr>
              <a:buSzPct val="45000"/>
              <a:buFont typeface="Wingdings" charset="2"/>
              <a:buChar char=""/>
            </a:pPr>
            <a:r>
              <a:rPr lang="sk-SK" sz="2400" b="0" strike="noStrike" spc="-1">
                <a:solidFill>
                  <a:srgbClr val="666666"/>
                </a:solidFill>
                <a:latin typeface="Times New Roman"/>
              </a:rPr>
              <a:t>Je daná úsečka </a:t>
            </a:r>
            <a:r>
              <a:rPr lang="sk-SK" sz="2400" b="0" strike="noStrike" spc="-1">
                <a:solidFill>
                  <a:srgbClr val="666666"/>
                </a:solidFill>
                <a:latin typeface="Times New Roman"/>
                <a:ea typeface="Times New Roman"/>
              </a:rPr>
              <a:t>|AB| = 63 mm a úsečka |CD| = 46 mm.</a:t>
            </a:r>
            <a:r>
              <a:t/>
            </a:r>
            <a:br/>
            <a:r>
              <a:rPr lang="sk-SK" sz="2400" b="0" strike="noStrike" spc="-1">
                <a:solidFill>
                  <a:srgbClr val="666666"/>
                </a:solidFill>
                <a:latin typeface="Times New Roman"/>
                <a:ea typeface="Times New Roman"/>
              </a:rPr>
              <a:t>Narysuj grafický rozdiel týchto dvoch úsečiek.</a:t>
            </a:r>
            <a:endParaRPr lang="sk-SK" sz="2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720000" y="360000"/>
            <a:ext cx="8639640" cy="89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3000" b="0" strike="noStrike" spc="-1">
                <a:solidFill>
                  <a:srgbClr val="333333"/>
                </a:solidFill>
                <a:latin typeface="Times New Roman"/>
              </a:rPr>
              <a:t>	</a:t>
            </a:r>
            <a:r>
              <a:rPr lang="sk-SK" sz="3000" b="0" strike="noStrike" spc="-1">
                <a:solidFill>
                  <a:srgbClr val="800080"/>
                </a:solidFill>
                <a:latin typeface="Times New Roman"/>
              </a:rPr>
              <a:t>1. Narysujem úsečky AB a CD.</a:t>
            </a:r>
            <a:endParaRPr lang="sk-SK" sz="3000" b="0" strike="noStrike" spc="-1">
              <a:latin typeface="Arial"/>
            </a:endParaRPr>
          </a:p>
        </p:txBody>
      </p:sp>
      <p:pic>
        <p:nvPicPr>
          <p:cNvPr id="91" name="Obrázok 90"/>
          <p:cNvPicPr/>
          <p:nvPr/>
        </p:nvPicPr>
        <p:blipFill>
          <a:blip r:embed="rId2" cstate="print"/>
          <a:stretch/>
        </p:blipFill>
        <p:spPr>
          <a:xfrm>
            <a:off x="1342800" y="1440000"/>
            <a:ext cx="7393680" cy="3599640"/>
          </a:xfrm>
          <a:prstGeom prst="rect">
            <a:avLst/>
          </a:prstGeom>
          <a:ln w="180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720000" y="360000"/>
            <a:ext cx="8639640" cy="89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3000" b="0" strike="noStrike" spc="-1">
                <a:solidFill>
                  <a:srgbClr val="800080"/>
                </a:solidFill>
                <a:latin typeface="Times New Roman"/>
              </a:rPr>
              <a:t>2. Narysujem priamku f.</a:t>
            </a:r>
            <a:endParaRPr lang="sk-SK" sz="3000" b="0" strike="noStrike" spc="-1">
              <a:latin typeface="Arial"/>
            </a:endParaRPr>
          </a:p>
        </p:txBody>
      </p:sp>
      <p:pic>
        <p:nvPicPr>
          <p:cNvPr id="93" name="Obrázok 92"/>
          <p:cNvPicPr/>
          <p:nvPr/>
        </p:nvPicPr>
        <p:blipFill>
          <a:blip r:embed="rId2" cstate="print"/>
          <a:stretch/>
        </p:blipFill>
        <p:spPr>
          <a:xfrm>
            <a:off x="1571040" y="1440000"/>
            <a:ext cx="6937200" cy="3599640"/>
          </a:xfrm>
          <a:prstGeom prst="rect">
            <a:avLst/>
          </a:prstGeom>
          <a:ln w="180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720000" y="360000"/>
            <a:ext cx="8639640" cy="89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3000" b="0" strike="noStrike" spc="-1">
                <a:solidFill>
                  <a:srgbClr val="333333"/>
                </a:solidFill>
                <a:latin typeface="Times New Roman"/>
              </a:rPr>
              <a:t>	</a:t>
            </a:r>
            <a:r>
              <a:rPr lang="sk-SK" sz="3000" b="0" strike="noStrike" spc="-1">
                <a:solidFill>
                  <a:srgbClr val="800080"/>
                </a:solidFill>
                <a:latin typeface="Times New Roman"/>
              </a:rPr>
              <a:t>3. Na priamke f vyznačím bod A.</a:t>
            </a:r>
            <a:endParaRPr lang="sk-SK" sz="3000" b="0" strike="noStrike" spc="-1">
              <a:latin typeface="Arial"/>
            </a:endParaRPr>
          </a:p>
        </p:txBody>
      </p:sp>
      <p:pic>
        <p:nvPicPr>
          <p:cNvPr id="95" name="Obrázok 94"/>
          <p:cNvPicPr/>
          <p:nvPr/>
        </p:nvPicPr>
        <p:blipFill>
          <a:blip r:embed="rId2" cstate="print"/>
          <a:stretch/>
        </p:blipFill>
        <p:spPr>
          <a:xfrm>
            <a:off x="720000" y="1469160"/>
            <a:ext cx="8639640" cy="3540960"/>
          </a:xfrm>
          <a:prstGeom prst="rect">
            <a:avLst/>
          </a:prstGeom>
          <a:ln w="180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1"/>
          <p:cNvSpPr/>
          <p:nvPr/>
        </p:nvSpPr>
        <p:spPr>
          <a:xfrm>
            <a:off x="720000" y="360000"/>
            <a:ext cx="8639640" cy="89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3000" b="0" strike="noStrike" spc="-1">
                <a:solidFill>
                  <a:srgbClr val="800080"/>
                </a:solidFill>
                <a:latin typeface="Times New Roman"/>
              </a:rPr>
              <a:t>4. Do kružidla naberiem dĺžku úsečky AB.</a:t>
            </a:r>
            <a:r>
              <a:t/>
            </a:r>
            <a:br/>
            <a:r>
              <a:rPr lang="sk-SK" sz="2600" b="0" strike="noStrike" spc="-1">
                <a:solidFill>
                  <a:srgbClr val="800080"/>
                </a:solidFill>
                <a:latin typeface="Times New Roman"/>
              </a:rPr>
              <a:t>Kružidlo zapichnem do bodu A a natiahnem ho po bod B.</a:t>
            </a:r>
            <a:endParaRPr lang="sk-SK" sz="2600" b="0" strike="noStrike" spc="-1">
              <a:latin typeface="Arial"/>
            </a:endParaRPr>
          </a:p>
        </p:txBody>
      </p:sp>
      <p:pic>
        <p:nvPicPr>
          <p:cNvPr id="97" name="Obrázok 96"/>
          <p:cNvPicPr/>
          <p:nvPr/>
        </p:nvPicPr>
        <p:blipFill>
          <a:blip r:embed="rId2" cstate="print"/>
          <a:stretch/>
        </p:blipFill>
        <p:spPr>
          <a:xfrm>
            <a:off x="2035080" y="1440000"/>
            <a:ext cx="6009480" cy="3599640"/>
          </a:xfrm>
          <a:prstGeom prst="rect">
            <a:avLst/>
          </a:prstGeom>
          <a:ln w="180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720000" y="261720"/>
            <a:ext cx="8639640" cy="1096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3000" b="0" strike="noStrike" spc="-1">
                <a:solidFill>
                  <a:srgbClr val="800080"/>
                </a:solidFill>
                <a:latin typeface="Times New Roman"/>
              </a:rPr>
              <a:t>5. Úsečku AB prenesiem na priamku f.</a:t>
            </a:r>
            <a:r>
              <a:t/>
            </a:r>
            <a:br/>
            <a:r>
              <a:rPr lang="sk-SK" sz="2400" b="0" strike="noStrike" spc="-1">
                <a:solidFill>
                  <a:srgbClr val="800080"/>
                </a:solidFill>
                <a:latin typeface="Times New Roman"/>
              </a:rPr>
              <a:t>Kružidlo zapichnem do bodu A </a:t>
            </a:r>
            <a:r>
              <a:rPr lang="sk-SK" sz="2400" b="1" strike="noStrike" spc="-1">
                <a:solidFill>
                  <a:srgbClr val="800080"/>
                </a:solidFill>
                <a:latin typeface="Times New Roman"/>
              </a:rPr>
              <a:t>na priamke</a:t>
            </a:r>
            <a:r>
              <a:rPr lang="sk-SK" sz="2400" b="0" strike="noStrike" spc="-1">
                <a:solidFill>
                  <a:srgbClr val="800080"/>
                </a:solidFill>
                <a:latin typeface="Times New Roman"/>
              </a:rPr>
              <a:t> a urobím čiarku, čím vytvorím bod B.</a:t>
            </a:r>
            <a:endParaRPr lang="sk-SK" sz="2400" b="0" strike="noStrike" spc="-1">
              <a:latin typeface="Arial"/>
            </a:endParaRPr>
          </a:p>
        </p:txBody>
      </p:sp>
      <p:pic>
        <p:nvPicPr>
          <p:cNvPr id="99" name="Obrázok 98"/>
          <p:cNvPicPr/>
          <p:nvPr/>
        </p:nvPicPr>
        <p:blipFill>
          <a:blip r:embed="rId2" cstate="print"/>
          <a:stretch/>
        </p:blipFill>
        <p:spPr>
          <a:xfrm>
            <a:off x="872640" y="1440000"/>
            <a:ext cx="8334000" cy="3599640"/>
          </a:xfrm>
          <a:prstGeom prst="rect">
            <a:avLst/>
          </a:prstGeom>
          <a:ln w="180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720000" y="360000"/>
            <a:ext cx="8639640" cy="8996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3000" b="0" strike="noStrike" spc="-1">
                <a:solidFill>
                  <a:srgbClr val="800080"/>
                </a:solidFill>
                <a:latin typeface="Times New Roman"/>
              </a:rPr>
              <a:t>6. Do kružidla naberiem dĺžku úsečky CD.</a:t>
            </a:r>
            <a:r>
              <a:t/>
            </a:r>
            <a:br/>
            <a:r>
              <a:rPr lang="sk-SK" sz="2600" b="0" strike="noStrike" spc="-1">
                <a:solidFill>
                  <a:srgbClr val="800080"/>
                </a:solidFill>
                <a:latin typeface="Times New Roman"/>
              </a:rPr>
              <a:t>Kružidlo zapichnem do bodu C a natiahnem ho po bod D.</a:t>
            </a:r>
            <a:endParaRPr lang="sk-SK" sz="2600" b="0" strike="noStrike" spc="-1">
              <a:latin typeface="Arial"/>
            </a:endParaRPr>
          </a:p>
        </p:txBody>
      </p:sp>
      <p:pic>
        <p:nvPicPr>
          <p:cNvPr id="101" name="Obrázok 100"/>
          <p:cNvPicPr/>
          <p:nvPr/>
        </p:nvPicPr>
        <p:blipFill>
          <a:blip r:embed="rId2" cstate="print"/>
          <a:stretch/>
        </p:blipFill>
        <p:spPr>
          <a:xfrm>
            <a:off x="2017080" y="1440000"/>
            <a:ext cx="6045120" cy="3599640"/>
          </a:xfrm>
          <a:prstGeom prst="rect">
            <a:avLst/>
          </a:prstGeom>
          <a:ln w="180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720000" y="232560"/>
            <a:ext cx="8639640" cy="1153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sk-SK" sz="3000" b="0" strike="noStrike" spc="-1">
                <a:solidFill>
                  <a:srgbClr val="800080"/>
                </a:solidFill>
                <a:latin typeface="Times New Roman"/>
              </a:rPr>
              <a:t>7. Úsečku CD prenesiem na priamku f.</a:t>
            </a:r>
            <a:r>
              <a:t/>
            </a:r>
            <a:br/>
            <a:r>
              <a:rPr lang="sk-SK" sz="2600" b="0" strike="noStrike" spc="-1">
                <a:solidFill>
                  <a:srgbClr val="800080"/>
                </a:solidFill>
                <a:latin typeface="Times New Roman"/>
              </a:rPr>
              <a:t>Kružidlo zapichnem </a:t>
            </a:r>
            <a:r>
              <a:rPr lang="sk-SK" sz="2600" b="1" strike="noStrike" spc="-1">
                <a:solidFill>
                  <a:srgbClr val="800080"/>
                </a:solidFill>
                <a:latin typeface="Times New Roman"/>
              </a:rPr>
              <a:t>opäť do bodu A</a:t>
            </a:r>
            <a:r>
              <a:rPr lang="sk-SK" sz="2600" b="0" strike="noStrike" spc="-1">
                <a:solidFill>
                  <a:srgbClr val="800080"/>
                </a:solidFill>
                <a:latin typeface="Times New Roman"/>
              </a:rPr>
              <a:t> a urobím čiarku, čím vytvorím bod D.</a:t>
            </a:r>
            <a:endParaRPr lang="sk-SK" sz="2600" b="0" strike="noStrike" spc="-1">
              <a:latin typeface="Arial"/>
            </a:endParaRPr>
          </a:p>
        </p:txBody>
      </p:sp>
      <p:pic>
        <p:nvPicPr>
          <p:cNvPr id="103" name="Obrázok 102"/>
          <p:cNvPicPr/>
          <p:nvPr/>
        </p:nvPicPr>
        <p:blipFill>
          <a:blip r:embed="rId2" cstate="print"/>
          <a:stretch/>
        </p:blipFill>
        <p:spPr>
          <a:xfrm>
            <a:off x="1479960" y="1440000"/>
            <a:ext cx="7118640" cy="3599640"/>
          </a:xfrm>
          <a:prstGeom prst="rect">
            <a:avLst/>
          </a:prstGeom>
          <a:ln w="180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80</Words>
  <Application>Microsoft Office PowerPoint</Application>
  <PresentationFormat>Vlastná</PresentationFormat>
  <Paragraphs>12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2</vt:i4>
      </vt:variant>
      <vt:variant>
        <vt:lpstr>Nadpisy snímok</vt:lpstr>
      </vt:variant>
      <vt:variant>
        <vt:i4>11</vt:i4>
      </vt:variant>
    </vt:vector>
  </HeadingPairs>
  <TitlesOfParts>
    <vt:vector size="13" baseType="lpstr">
      <vt:lpstr>Office Theme</vt:lpstr>
      <vt:lpstr>Office Theme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</dc:title>
  <dc:subject/>
  <dc:creator/>
  <dc:description/>
  <cp:lastModifiedBy>Guest</cp:lastModifiedBy>
  <cp:revision>5</cp:revision>
  <dcterms:created xsi:type="dcterms:W3CDTF">2021-02-02T12:09:01Z</dcterms:created>
  <dcterms:modified xsi:type="dcterms:W3CDTF">2021-12-09T12:29:00Z</dcterms:modified>
  <dc:language>sk-SK</dc:language>
</cp:coreProperties>
</file>