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reXcgkRAV0JrHd7gVjbVPQ==" hashData="JAwggTMVPgFPY7jVGRPSwwRxufI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4D65"/>
    <a:srgbClr val="254B7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redný štýl 4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90B6-9288-482A-82FD-CCD063FB8EA1}" type="datetimeFigureOut">
              <a:rPr lang="sk-SK" smtClean="0"/>
              <a:pPr/>
              <a:t>4. 6. 2011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B61B-827A-4F09-BF5B-D411EDDE32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90B6-9288-482A-82FD-CCD063FB8EA1}" type="datetimeFigureOut">
              <a:rPr lang="sk-SK" smtClean="0"/>
              <a:pPr/>
              <a:t>4. 6. 2011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B61B-827A-4F09-BF5B-D411EDDE32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90B6-9288-482A-82FD-CCD063FB8EA1}" type="datetimeFigureOut">
              <a:rPr lang="sk-SK" smtClean="0"/>
              <a:pPr/>
              <a:t>4. 6. 2011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B61B-827A-4F09-BF5B-D411EDDE32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90B6-9288-482A-82FD-CCD063FB8EA1}" type="datetimeFigureOut">
              <a:rPr lang="sk-SK" smtClean="0"/>
              <a:pPr/>
              <a:t>4. 6. 2011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B61B-827A-4F09-BF5B-D411EDDE32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90B6-9288-482A-82FD-CCD063FB8EA1}" type="datetimeFigureOut">
              <a:rPr lang="sk-SK" smtClean="0"/>
              <a:pPr/>
              <a:t>4. 6. 2011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B61B-827A-4F09-BF5B-D411EDDE32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90B6-9288-482A-82FD-CCD063FB8EA1}" type="datetimeFigureOut">
              <a:rPr lang="sk-SK" smtClean="0"/>
              <a:pPr/>
              <a:t>4. 6. 2011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B61B-827A-4F09-BF5B-D411EDDE32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90B6-9288-482A-82FD-CCD063FB8EA1}" type="datetimeFigureOut">
              <a:rPr lang="sk-SK" smtClean="0"/>
              <a:pPr/>
              <a:t>4. 6. 2011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B61B-827A-4F09-BF5B-D411EDDE32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90B6-9288-482A-82FD-CCD063FB8EA1}" type="datetimeFigureOut">
              <a:rPr lang="sk-SK" smtClean="0"/>
              <a:pPr/>
              <a:t>4. 6. 2011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B61B-827A-4F09-BF5B-D411EDDE32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90B6-9288-482A-82FD-CCD063FB8EA1}" type="datetimeFigureOut">
              <a:rPr lang="sk-SK" smtClean="0"/>
              <a:pPr/>
              <a:t>4. 6. 2011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B61B-827A-4F09-BF5B-D411EDDE32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90B6-9288-482A-82FD-CCD063FB8EA1}" type="datetimeFigureOut">
              <a:rPr lang="sk-SK" smtClean="0"/>
              <a:pPr/>
              <a:t>4. 6. 2011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B61B-827A-4F09-BF5B-D411EDDE32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90B6-9288-482A-82FD-CCD063FB8EA1}" type="datetimeFigureOut">
              <a:rPr lang="sk-SK" smtClean="0"/>
              <a:pPr/>
              <a:t>4. 6. 2011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B61B-827A-4F09-BF5B-D411EDDE32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E90B6-9288-482A-82FD-CCD063FB8EA1}" type="datetimeFigureOut">
              <a:rPr lang="sk-SK" smtClean="0"/>
              <a:pPr/>
              <a:t>4. 6. 2011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9B61B-827A-4F09-BF5B-D411EDDE32F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915816" y="6237312"/>
            <a:ext cx="3418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© by Mgr. Denisa Sviatková 04. 06. 2011</a:t>
            </a:r>
            <a:endParaRPr lang="sk-SK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2" name="Picture 6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1043608" y="1196752"/>
            <a:ext cx="7056784" cy="864096"/>
          </a:xfrm>
          <a:prstGeom prst="rect">
            <a:avLst/>
          </a:prstGeom>
          <a:noFill/>
        </p:spPr>
      </p:pic>
      <p:pic>
        <p:nvPicPr>
          <p:cNvPr id="9" name="Picture 4" descr="http://www.gify.nou.cz/lid_skola_soubory/s3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284984"/>
            <a:ext cx="1680982" cy="1152000"/>
          </a:xfrm>
          <a:prstGeom prst="rect">
            <a:avLst/>
          </a:prstGeom>
          <a:noFill/>
        </p:spPr>
      </p:pic>
      <p:sp>
        <p:nvSpPr>
          <p:cNvPr id="10" name="BlokTextu 9"/>
          <p:cNvSpPr txBox="1"/>
          <p:nvPr/>
        </p:nvSpPr>
        <p:spPr>
          <a:xfrm>
            <a:off x="3635896" y="3140968"/>
            <a:ext cx="3960440" cy="1405533"/>
          </a:xfrm>
          <a:prstGeom prst="cloudCallout">
            <a:avLst>
              <a:gd name="adj1" fmla="val -63107"/>
              <a:gd name="adj2" fmla="val -8971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Veľmi sa ponáhľam. Treba vyskloňovať podstatné mená.</a:t>
            </a:r>
            <a:endParaRPr lang="sk-SK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láčik 11">
            <a:hlinkClick r:id="" action="ppaction://hlinkshowjump?jump=nextslide" highlightClick="1"/>
          </p:cNvPr>
          <p:cNvSpPr/>
          <p:nvPr/>
        </p:nvSpPr>
        <p:spPr>
          <a:xfrm>
            <a:off x="2771800" y="2420888"/>
            <a:ext cx="1512168" cy="576064"/>
          </a:xfrm>
          <a:prstGeom prst="cloudCallout">
            <a:avLst>
              <a:gd name="adj1" fmla="val -55752"/>
              <a:gd name="adj2" fmla="val 116156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Poďme!</a:t>
            </a:r>
            <a:endParaRPr lang="sk-SK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9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2771801" y="2780928"/>
          <a:ext cx="5256582" cy="309634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52194"/>
                <a:gridCol w="1752194"/>
                <a:gridCol w="1752194"/>
              </a:tblGrid>
              <a:tr h="77408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7408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74086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7408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3347864" y="2852936"/>
            <a:ext cx="540000" cy="540000"/>
          </a:xfrm>
          <a:prstGeom prst="rect">
            <a:avLst/>
          </a:prstGeom>
          <a:noFill/>
        </p:spPr>
      </p:pic>
      <p:pic>
        <p:nvPicPr>
          <p:cNvPr id="4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5076056" y="2852936"/>
            <a:ext cx="540000" cy="54000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2915816" y="6237312"/>
            <a:ext cx="3418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© by Mgr. Denisa Sviatková 04. 06. 2011</a:t>
            </a:r>
            <a:endParaRPr lang="sk-SK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 descr="Live Preview"/>
          <p:cNvPicPr>
            <a:picLocks noChangeAspect="1" noChangeArrowheads="1"/>
          </p:cNvPicPr>
          <p:nvPr/>
        </p:nvPicPr>
        <p:blipFill>
          <a:blip r:embed="rId3" cstate="print">
            <a:lum bright="30000" contrast="10000"/>
          </a:blip>
          <a:srcRect/>
          <a:stretch>
            <a:fillRect/>
          </a:stretch>
        </p:blipFill>
        <p:spPr bwMode="auto">
          <a:xfrm>
            <a:off x="2843808" y="980728"/>
            <a:ext cx="3592623" cy="468000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1691680" y="1628800"/>
            <a:ext cx="5760640" cy="4001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sk-SK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Vyber správne utvorený G plurálu.</a:t>
            </a:r>
            <a:endParaRPr lang="sk-SK" sz="20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1043608" y="2852936"/>
            <a:ext cx="1512168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osa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043608" y="3645024"/>
            <a:ext cx="1512168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mäso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1043608" y="4437112"/>
            <a:ext cx="1512168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génius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1043608" y="5229200"/>
            <a:ext cx="1512168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perla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ĺžnik 11">
            <a:hlinkClick r:id="" action="ppaction://hlinkshowjump?jump=nextslide" highlightClick="1"/>
          </p:cNvPr>
          <p:cNvSpPr/>
          <p:nvPr/>
        </p:nvSpPr>
        <p:spPr>
          <a:xfrm>
            <a:off x="3707904" y="2132856"/>
            <a:ext cx="1728192" cy="43204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7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pokračuj</a:t>
            </a:r>
            <a:endParaRPr lang="sk-SK" sz="17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2915816" y="2852936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6372200" y="2852936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ôs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4644008" y="2852936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osí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6804248" y="3645024"/>
            <a:ext cx="540000" cy="540000"/>
          </a:xfrm>
          <a:prstGeom prst="rect">
            <a:avLst/>
          </a:prstGeom>
          <a:noFill/>
        </p:spPr>
      </p:pic>
      <p:pic>
        <p:nvPicPr>
          <p:cNvPr id="17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5076056" y="3645024"/>
            <a:ext cx="540000" cy="540000"/>
          </a:xfrm>
          <a:prstGeom prst="rect">
            <a:avLst/>
          </a:prstGeom>
          <a:noFill/>
        </p:spPr>
      </p:pic>
      <p:sp>
        <p:nvSpPr>
          <p:cNvPr id="18" name="Obdĺžnik 17"/>
          <p:cNvSpPr/>
          <p:nvPr/>
        </p:nvSpPr>
        <p:spPr>
          <a:xfrm>
            <a:off x="6372200" y="3645024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mäsí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2915816" y="3645024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mias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4644008" y="3645024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mesí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6804248" y="4437112"/>
            <a:ext cx="540000" cy="540000"/>
          </a:xfrm>
          <a:prstGeom prst="rect">
            <a:avLst/>
          </a:prstGeom>
          <a:noFill/>
        </p:spPr>
      </p:pic>
      <p:pic>
        <p:nvPicPr>
          <p:cNvPr id="22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5076056" y="4437112"/>
            <a:ext cx="540000" cy="540000"/>
          </a:xfrm>
          <a:prstGeom prst="rect">
            <a:avLst/>
          </a:prstGeom>
          <a:noFill/>
        </p:spPr>
      </p:pic>
      <p:sp>
        <p:nvSpPr>
          <p:cNvPr id="23" name="Obdĺžnik 22"/>
          <p:cNvSpPr/>
          <p:nvPr/>
        </p:nvSpPr>
        <p:spPr>
          <a:xfrm>
            <a:off x="6372200" y="4437112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génov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2915816" y="4437112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géniov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4644008" y="4437112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géniusov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6804248" y="5229200"/>
            <a:ext cx="540000" cy="540000"/>
          </a:xfrm>
          <a:prstGeom prst="rect">
            <a:avLst/>
          </a:prstGeom>
          <a:noFill/>
        </p:spPr>
      </p:pic>
      <p:pic>
        <p:nvPicPr>
          <p:cNvPr id="27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3347864" y="5229200"/>
            <a:ext cx="540000" cy="540000"/>
          </a:xfrm>
          <a:prstGeom prst="rect">
            <a:avLst/>
          </a:prstGeom>
          <a:noFill/>
        </p:spPr>
      </p:pic>
      <p:sp>
        <p:nvSpPr>
          <p:cNvPr id="28" name="Obdĺžnik 27"/>
          <p:cNvSpPr/>
          <p:nvPr/>
        </p:nvSpPr>
        <p:spPr>
          <a:xfrm>
            <a:off x="6372200" y="5229200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perlí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4644008" y="5229200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perál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2915816" y="5229200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perlov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9523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9523"/>
                                      </p:to>
                                    </p:animClr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9523"/>
                                      </p:to>
                                    </p:animClr>
                                    <p:set>
                                      <p:cBhvr>
                                        <p:cTn id="1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9523"/>
                                      </p:to>
                                    </p:animClr>
                                    <p:set>
                                      <p:cBhvr>
                                        <p:cTn id="1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3" grpId="1" animBg="1"/>
      <p:bldP spid="14" grpId="0" animBg="1"/>
      <p:bldP spid="15" grpId="0" animBg="1"/>
      <p:bldP spid="15" grpId="1" animBg="1"/>
      <p:bldP spid="18" grpId="0" animBg="1"/>
      <p:bldP spid="18" grpId="1" animBg="1"/>
      <p:bldP spid="19" grpId="0" animBg="1"/>
      <p:bldP spid="20" grpId="0" animBg="1"/>
      <p:bldP spid="20" grpId="1" animBg="1"/>
      <p:bldP spid="23" grpId="0" animBg="1"/>
      <p:bldP spid="23" grpId="1" animBg="1"/>
      <p:bldP spid="24" grpId="0" animBg="1"/>
      <p:bldP spid="25" grpId="0" animBg="1"/>
      <p:bldP spid="25" grpId="1" animBg="1"/>
      <p:bldP spid="28" grpId="0" animBg="1"/>
      <p:bldP spid="28" grpId="1" animBg="1"/>
      <p:bldP spid="29" grpId="0" animBg="1"/>
      <p:bldP spid="30" grpId="0" animBg="1"/>
      <p:bldP spid="3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uľka 35"/>
          <p:cNvGraphicFramePr>
            <a:graphicFrameLocks noGrp="1"/>
          </p:cNvGraphicFramePr>
          <p:nvPr/>
        </p:nvGraphicFramePr>
        <p:xfrm>
          <a:off x="2771801" y="2780928"/>
          <a:ext cx="5256582" cy="309634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52194"/>
                <a:gridCol w="1752194"/>
                <a:gridCol w="1752194"/>
              </a:tblGrid>
              <a:tr h="77408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7408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74086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7408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3347864" y="2852936"/>
            <a:ext cx="540000" cy="540000"/>
          </a:xfrm>
          <a:prstGeom prst="rect">
            <a:avLst/>
          </a:prstGeom>
          <a:noFill/>
        </p:spPr>
      </p:pic>
      <p:pic>
        <p:nvPicPr>
          <p:cNvPr id="5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6804248" y="2852936"/>
            <a:ext cx="540000" cy="540000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2915816" y="6237312"/>
            <a:ext cx="3418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© by Mgr. Denisa Sviatková 04. 06. 2011</a:t>
            </a:r>
            <a:endParaRPr lang="sk-SK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Live Preview"/>
          <p:cNvPicPr>
            <a:picLocks noChangeAspect="1" noChangeArrowheads="1"/>
          </p:cNvPicPr>
          <p:nvPr/>
        </p:nvPicPr>
        <p:blipFill>
          <a:blip r:embed="rId3" cstate="print">
            <a:lum bright="30000" contrast="10000"/>
          </a:blip>
          <a:srcRect/>
          <a:stretch>
            <a:fillRect/>
          </a:stretch>
        </p:blipFill>
        <p:spPr bwMode="auto">
          <a:xfrm>
            <a:off x="2843808" y="980728"/>
            <a:ext cx="3592623" cy="468000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1691680" y="1628800"/>
            <a:ext cx="5760640" cy="4001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sk-SK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Vyber správne utvorený G plurálu.</a:t>
            </a:r>
            <a:endParaRPr lang="sk-SK" sz="20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1043608" y="2852936"/>
            <a:ext cx="1512168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bájka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1043608" y="3645024"/>
            <a:ext cx="1512168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vojna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1043608" y="4437112"/>
            <a:ext cx="1512168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päta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1043608" y="5229200"/>
            <a:ext cx="1512168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orchidea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ĺžnik 14">
            <a:hlinkClick r:id="" action="ppaction://hlinkshowjump?jump=nextslide" highlightClick="1"/>
          </p:cNvPr>
          <p:cNvSpPr/>
          <p:nvPr/>
        </p:nvSpPr>
        <p:spPr>
          <a:xfrm>
            <a:off x="3707904" y="2132856"/>
            <a:ext cx="1728192" cy="43204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7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pokračuj</a:t>
            </a:r>
            <a:endParaRPr lang="sk-SK" sz="17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2915816" y="2852936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bájk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4644008" y="2852936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bájok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6372200" y="2852936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bájek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6804248" y="3645024"/>
            <a:ext cx="540000" cy="540000"/>
          </a:xfrm>
          <a:prstGeom prst="rect">
            <a:avLst/>
          </a:prstGeom>
          <a:noFill/>
        </p:spPr>
      </p:pic>
      <p:pic>
        <p:nvPicPr>
          <p:cNvPr id="22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5076056" y="3645024"/>
            <a:ext cx="540000" cy="540000"/>
          </a:xfrm>
          <a:prstGeom prst="rect">
            <a:avLst/>
          </a:prstGeom>
          <a:noFill/>
        </p:spPr>
      </p:pic>
      <p:sp>
        <p:nvSpPr>
          <p:cNvPr id="23" name="Obdĺžnik 22"/>
          <p:cNvSpPr/>
          <p:nvPr/>
        </p:nvSpPr>
        <p:spPr>
          <a:xfrm>
            <a:off x="6372200" y="3645024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vôjn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2915816" y="3645024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vojen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4644008" y="3645024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vojn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6804248" y="4437112"/>
            <a:ext cx="540000" cy="540000"/>
          </a:xfrm>
          <a:prstGeom prst="rect">
            <a:avLst/>
          </a:prstGeom>
          <a:noFill/>
        </p:spPr>
      </p:pic>
      <p:pic>
        <p:nvPicPr>
          <p:cNvPr id="27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5076056" y="4437112"/>
            <a:ext cx="540000" cy="540000"/>
          </a:xfrm>
          <a:prstGeom prst="rect">
            <a:avLst/>
          </a:prstGeom>
          <a:noFill/>
        </p:spPr>
      </p:pic>
      <p:sp>
        <p:nvSpPr>
          <p:cNvPr id="28" name="Obdĺžnik 27"/>
          <p:cNvSpPr/>
          <p:nvPr/>
        </p:nvSpPr>
        <p:spPr>
          <a:xfrm>
            <a:off x="6372200" y="4437112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pät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2915816" y="4437112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piat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4644008" y="4437112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piet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6804248" y="5229200"/>
            <a:ext cx="540000" cy="540000"/>
          </a:xfrm>
          <a:prstGeom prst="rect">
            <a:avLst/>
          </a:prstGeom>
          <a:noFill/>
        </p:spPr>
      </p:pic>
      <p:pic>
        <p:nvPicPr>
          <p:cNvPr id="32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3347864" y="5229200"/>
            <a:ext cx="540000" cy="540000"/>
          </a:xfrm>
          <a:prstGeom prst="rect">
            <a:avLst/>
          </a:prstGeom>
          <a:noFill/>
        </p:spPr>
      </p:pic>
      <p:sp>
        <p:nvSpPr>
          <p:cNvPr id="33" name="Obdĺžnik 32"/>
          <p:cNvSpPr/>
          <p:nvPr/>
        </p:nvSpPr>
        <p:spPr>
          <a:xfrm>
            <a:off x="6372200" y="5229200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orchíd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4644008" y="5229200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orchideí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Obdĺžnik 34"/>
          <p:cNvSpPr/>
          <p:nvPr/>
        </p:nvSpPr>
        <p:spPr>
          <a:xfrm>
            <a:off x="2915816" y="5229200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orchidey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9523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9523"/>
                                      </p:to>
                                    </p:animClr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9523"/>
                                      </p:to>
                                    </p:animClr>
                                    <p:set>
                                      <p:cBhvr>
                                        <p:cTn id="1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9523"/>
                                      </p:to>
                                    </p:animClr>
                                    <p:set>
                                      <p:cBhvr>
                                        <p:cTn id="1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6" grpId="1" animBg="1"/>
      <p:bldP spid="17" grpId="0" animBg="1"/>
      <p:bldP spid="18" grpId="0" animBg="1"/>
      <p:bldP spid="18" grpId="1" animBg="1"/>
      <p:bldP spid="23" grpId="0" animBg="1"/>
      <p:bldP spid="23" grpId="1" animBg="1"/>
      <p:bldP spid="24" grpId="0" animBg="1"/>
      <p:bldP spid="25" grpId="0" animBg="1"/>
      <p:bldP spid="25" grpId="1" animBg="1"/>
      <p:bldP spid="28" grpId="0" animBg="1"/>
      <p:bldP spid="28" grpId="1" animBg="1"/>
      <p:bldP spid="29" grpId="0" animBg="1"/>
      <p:bldP spid="30" grpId="0" animBg="1"/>
      <p:bldP spid="30" grpId="1" animBg="1"/>
      <p:bldP spid="33" grpId="0" animBg="1"/>
      <p:bldP spid="33" grpId="1" animBg="1"/>
      <p:bldP spid="34" grpId="0" animBg="1"/>
      <p:bldP spid="35" grpId="0" animBg="1"/>
      <p:bldP spid="3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2771801" y="2780928"/>
          <a:ext cx="5256582" cy="309634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52194"/>
                <a:gridCol w="1752194"/>
                <a:gridCol w="1752194"/>
              </a:tblGrid>
              <a:tr h="77408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7408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74086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7408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6804248" y="2852936"/>
            <a:ext cx="540000" cy="540000"/>
          </a:xfrm>
          <a:prstGeom prst="rect">
            <a:avLst/>
          </a:prstGeom>
          <a:noFill/>
        </p:spPr>
      </p:pic>
      <p:pic>
        <p:nvPicPr>
          <p:cNvPr id="4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5076056" y="2852936"/>
            <a:ext cx="540000" cy="54000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2915816" y="6237312"/>
            <a:ext cx="3418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© by Mgr. Denisa Sviatková 04. 06. 2011</a:t>
            </a:r>
            <a:endParaRPr lang="sk-SK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 descr="Live Preview"/>
          <p:cNvPicPr>
            <a:picLocks noChangeAspect="1" noChangeArrowheads="1"/>
          </p:cNvPicPr>
          <p:nvPr/>
        </p:nvPicPr>
        <p:blipFill>
          <a:blip r:embed="rId3" cstate="print">
            <a:lum bright="30000" contrast="10000"/>
          </a:blip>
          <a:srcRect/>
          <a:stretch>
            <a:fillRect/>
          </a:stretch>
        </p:blipFill>
        <p:spPr bwMode="auto">
          <a:xfrm>
            <a:off x="2843808" y="980728"/>
            <a:ext cx="3592623" cy="468000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1691680" y="1628800"/>
            <a:ext cx="5760640" cy="4001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sk-SK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Vyber správne utvorený G plurálu.</a:t>
            </a:r>
            <a:endParaRPr lang="sk-SK" sz="20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1043608" y="2852936"/>
            <a:ext cx="1512168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múzeum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043608" y="3645024"/>
            <a:ext cx="1512168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1043608" y="4437112"/>
            <a:ext cx="1512168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prosba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1043608" y="5229200"/>
            <a:ext cx="1512168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zlo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ĺžnik 11">
            <a:hlinkClick r:id="" action="ppaction://hlinkshowjump?jump=nextslide" highlightClick="1"/>
          </p:cNvPr>
          <p:cNvSpPr/>
          <p:nvPr/>
        </p:nvSpPr>
        <p:spPr>
          <a:xfrm>
            <a:off x="3707904" y="2132856"/>
            <a:ext cx="1728192" cy="43204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7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pokračuj</a:t>
            </a:r>
            <a:endParaRPr lang="sk-SK" sz="17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6372200" y="2852936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múzej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2915816" y="2852936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múzeí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4644008" y="2852936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múz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6804248" y="3645024"/>
            <a:ext cx="540000" cy="540000"/>
          </a:xfrm>
          <a:prstGeom prst="rect">
            <a:avLst/>
          </a:prstGeom>
          <a:noFill/>
        </p:spPr>
      </p:pic>
      <p:pic>
        <p:nvPicPr>
          <p:cNvPr id="17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5076056" y="3645024"/>
            <a:ext cx="540000" cy="540000"/>
          </a:xfrm>
          <a:prstGeom prst="rect">
            <a:avLst/>
          </a:prstGeom>
          <a:noFill/>
        </p:spPr>
      </p:pic>
      <p:sp>
        <p:nvSpPr>
          <p:cNvPr id="18" name="Obdĺžnik 17"/>
          <p:cNvSpPr/>
          <p:nvPr/>
        </p:nvSpPr>
        <p:spPr>
          <a:xfrm>
            <a:off x="6372200" y="3645024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osý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2915816" y="3645024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osí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4644008" y="3645024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ôs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3347864" y="4437112"/>
            <a:ext cx="540000" cy="540000"/>
          </a:xfrm>
          <a:prstGeom prst="rect">
            <a:avLst/>
          </a:prstGeom>
          <a:noFill/>
        </p:spPr>
      </p:pic>
      <p:pic>
        <p:nvPicPr>
          <p:cNvPr id="22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5076056" y="4437112"/>
            <a:ext cx="540000" cy="540000"/>
          </a:xfrm>
          <a:prstGeom prst="rect">
            <a:avLst/>
          </a:prstGeom>
          <a:noFill/>
        </p:spPr>
      </p:pic>
      <p:sp>
        <p:nvSpPr>
          <p:cNvPr id="23" name="Obdĺžnik 22"/>
          <p:cNvSpPr/>
          <p:nvPr/>
        </p:nvSpPr>
        <p:spPr>
          <a:xfrm>
            <a:off x="2915816" y="4437112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prôsb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6372200" y="4437112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prosieb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4644008" y="4437112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prosb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5076056" y="5229200"/>
            <a:ext cx="540000" cy="540000"/>
          </a:xfrm>
          <a:prstGeom prst="rect">
            <a:avLst/>
          </a:prstGeom>
          <a:noFill/>
        </p:spPr>
      </p:pic>
      <p:pic>
        <p:nvPicPr>
          <p:cNvPr id="27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3347864" y="5229200"/>
            <a:ext cx="540000" cy="540000"/>
          </a:xfrm>
          <a:prstGeom prst="rect">
            <a:avLst/>
          </a:prstGeom>
          <a:noFill/>
        </p:spPr>
      </p:pic>
      <p:sp>
        <p:nvSpPr>
          <p:cNvPr id="28" name="Obdĺžnik 27"/>
          <p:cNvSpPr/>
          <p:nvPr/>
        </p:nvSpPr>
        <p:spPr>
          <a:xfrm>
            <a:off x="4644008" y="5229200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zlí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6372200" y="5229200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ziel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2915816" y="5229200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zlov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9523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9523"/>
                                      </p:to>
                                    </p:animClr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9523"/>
                                      </p:to>
                                    </p:animClr>
                                    <p:set>
                                      <p:cBhvr>
                                        <p:cTn id="1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9523"/>
                                      </p:to>
                                    </p:animClr>
                                    <p:set>
                                      <p:cBhvr>
                                        <p:cTn id="1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3" grpId="1" animBg="1"/>
      <p:bldP spid="14" grpId="0" animBg="1"/>
      <p:bldP spid="15" grpId="0" animBg="1"/>
      <p:bldP spid="15" grpId="1" animBg="1"/>
      <p:bldP spid="18" grpId="0" animBg="1"/>
      <p:bldP spid="18" grpId="1" animBg="1"/>
      <p:bldP spid="19" grpId="0" animBg="1"/>
      <p:bldP spid="20" grpId="0" animBg="1"/>
      <p:bldP spid="20" grpId="1" animBg="1"/>
      <p:bldP spid="23" grpId="0" animBg="1"/>
      <p:bldP spid="23" grpId="1" animBg="1"/>
      <p:bldP spid="24" grpId="0" animBg="1"/>
      <p:bldP spid="25" grpId="0" animBg="1"/>
      <p:bldP spid="25" grpId="1" animBg="1"/>
      <p:bldP spid="28" grpId="0" animBg="1"/>
      <p:bldP spid="28" grpId="1" animBg="1"/>
      <p:bldP spid="29" grpId="0" animBg="1"/>
      <p:bldP spid="30" grpId="0" animBg="1"/>
      <p:bldP spid="3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2771801" y="2780928"/>
          <a:ext cx="5256582" cy="309634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52194"/>
                <a:gridCol w="1752194"/>
                <a:gridCol w="1752194"/>
              </a:tblGrid>
              <a:tr h="77408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7408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74086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7408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3347864" y="2852936"/>
            <a:ext cx="540000" cy="540000"/>
          </a:xfrm>
          <a:prstGeom prst="rect">
            <a:avLst/>
          </a:prstGeom>
          <a:noFill/>
        </p:spPr>
      </p:pic>
      <p:pic>
        <p:nvPicPr>
          <p:cNvPr id="4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6804248" y="2852936"/>
            <a:ext cx="540000" cy="54000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2915816" y="6237312"/>
            <a:ext cx="3418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© by Mgr. Denisa Sviatková 04. 06. 2011</a:t>
            </a:r>
            <a:endParaRPr lang="sk-SK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 descr="Live Preview"/>
          <p:cNvPicPr>
            <a:picLocks noChangeAspect="1" noChangeArrowheads="1"/>
          </p:cNvPicPr>
          <p:nvPr/>
        </p:nvPicPr>
        <p:blipFill>
          <a:blip r:embed="rId3" cstate="print">
            <a:lum bright="30000" contrast="10000"/>
          </a:blip>
          <a:srcRect/>
          <a:stretch>
            <a:fillRect/>
          </a:stretch>
        </p:blipFill>
        <p:spPr bwMode="auto">
          <a:xfrm>
            <a:off x="2843808" y="980728"/>
            <a:ext cx="3592623" cy="468000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1691680" y="1628800"/>
            <a:ext cx="5760640" cy="4001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sk-SK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Vyber správne utvorený G plurálu.</a:t>
            </a:r>
            <a:endParaRPr lang="sk-SK" sz="20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1043608" y="2852936"/>
            <a:ext cx="1512168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droga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043608" y="3645024"/>
            <a:ext cx="1512168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šálka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1043608" y="4437112"/>
            <a:ext cx="1512168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spojka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1043608" y="5229200"/>
            <a:ext cx="1512168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kakao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ĺžnik 11">
            <a:hlinkClick r:id="" action="ppaction://hlinkshowjump?jump=nextslide" highlightClick="1"/>
          </p:cNvPr>
          <p:cNvSpPr/>
          <p:nvPr/>
        </p:nvSpPr>
        <p:spPr>
          <a:xfrm>
            <a:off x="3707904" y="2132856"/>
            <a:ext cx="1728192" cy="43204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7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pokračuj</a:t>
            </a:r>
            <a:endParaRPr lang="sk-SK" sz="17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2915816" y="2852936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drôg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4644008" y="2852936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drog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6372200" y="2852936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drogov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3347864" y="3645024"/>
            <a:ext cx="540000" cy="540000"/>
          </a:xfrm>
          <a:prstGeom prst="rect">
            <a:avLst/>
          </a:prstGeom>
          <a:noFill/>
        </p:spPr>
      </p:pic>
      <p:pic>
        <p:nvPicPr>
          <p:cNvPr id="17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5076056" y="3645024"/>
            <a:ext cx="540000" cy="540000"/>
          </a:xfrm>
          <a:prstGeom prst="rect">
            <a:avLst/>
          </a:prstGeom>
          <a:noFill/>
        </p:spPr>
      </p:pic>
      <p:sp>
        <p:nvSpPr>
          <p:cNvPr id="18" name="Obdĺžnik 17"/>
          <p:cNvSpPr/>
          <p:nvPr/>
        </p:nvSpPr>
        <p:spPr>
          <a:xfrm>
            <a:off x="2915816" y="3645024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šialok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6372200" y="3645024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šálok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4644008" y="3645024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šáliek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6804248" y="4437112"/>
            <a:ext cx="540000" cy="540000"/>
          </a:xfrm>
          <a:prstGeom prst="rect">
            <a:avLst/>
          </a:prstGeom>
          <a:noFill/>
        </p:spPr>
      </p:pic>
      <p:pic>
        <p:nvPicPr>
          <p:cNvPr id="22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5076056" y="4437112"/>
            <a:ext cx="540000" cy="540000"/>
          </a:xfrm>
          <a:prstGeom prst="rect">
            <a:avLst/>
          </a:prstGeom>
          <a:noFill/>
        </p:spPr>
      </p:pic>
      <p:sp>
        <p:nvSpPr>
          <p:cNvPr id="23" name="Obdĺžnik 22"/>
          <p:cNvSpPr/>
          <p:nvPr/>
        </p:nvSpPr>
        <p:spPr>
          <a:xfrm>
            <a:off x="6372200" y="4437112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spojek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2915816" y="4437112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spojok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4644008" y="4437112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spojiek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6804248" y="5229200"/>
            <a:ext cx="540000" cy="540000"/>
          </a:xfrm>
          <a:prstGeom prst="rect">
            <a:avLst/>
          </a:prstGeom>
          <a:noFill/>
        </p:spPr>
      </p:pic>
      <p:pic>
        <p:nvPicPr>
          <p:cNvPr id="27" name="Picture 18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5076056" y="5229200"/>
            <a:ext cx="540000" cy="540000"/>
          </a:xfrm>
          <a:prstGeom prst="rect">
            <a:avLst/>
          </a:prstGeom>
          <a:noFill/>
        </p:spPr>
      </p:pic>
      <p:sp>
        <p:nvSpPr>
          <p:cNvPr id="28" name="Obdĺžnik 27"/>
          <p:cNvSpPr/>
          <p:nvPr/>
        </p:nvSpPr>
        <p:spPr>
          <a:xfrm>
            <a:off x="6372200" y="5229200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kakaov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2915816" y="5229200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kakaí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4644008" y="5229200"/>
            <a:ext cx="1512168" cy="576064"/>
          </a:xfrm>
          <a:prstGeom prst="rect">
            <a:avLst/>
          </a:prstGeom>
          <a:solidFill>
            <a:srgbClr val="314D65"/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kakáv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9523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9523"/>
                                      </p:to>
                                    </p:animClr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9523"/>
                                      </p:to>
                                    </p:animClr>
                                    <p:set>
                                      <p:cBhvr>
                                        <p:cTn id="1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9523"/>
                                      </p:to>
                                    </p:animClr>
                                    <p:set>
                                      <p:cBhvr>
                                        <p:cTn id="1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3" grpId="1" animBg="1"/>
      <p:bldP spid="14" grpId="0" animBg="1"/>
      <p:bldP spid="15" grpId="0" animBg="1"/>
      <p:bldP spid="15" grpId="1" animBg="1"/>
      <p:bldP spid="18" grpId="0" animBg="1"/>
      <p:bldP spid="18" grpId="1" animBg="1"/>
      <p:bldP spid="19" grpId="0" animBg="1"/>
      <p:bldP spid="20" grpId="0" animBg="1"/>
      <p:bldP spid="20" grpId="1" animBg="1"/>
      <p:bldP spid="23" grpId="0" animBg="1"/>
      <p:bldP spid="23" grpId="1" animBg="1"/>
      <p:bldP spid="24" grpId="0" animBg="1"/>
      <p:bldP spid="25" grpId="0" animBg="1"/>
      <p:bldP spid="25" grpId="1" animBg="1"/>
      <p:bldP spid="28" grpId="0" animBg="1"/>
      <p:bldP spid="28" grpId="1" animBg="1"/>
      <p:bldP spid="29" grpId="0" animBg="1"/>
      <p:bldP spid="30" grpId="0" animBg="1"/>
      <p:bldP spid="3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ive Preview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2987824" y="4725144"/>
            <a:ext cx="3267075" cy="1104900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2915816" y="6237312"/>
            <a:ext cx="3418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© by Mgr. Denisa Sviatková 04. 06. 2011</a:t>
            </a:r>
            <a:endParaRPr lang="sk-SK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169</Words>
  <Application>Microsoft Office PowerPoint</Application>
  <PresentationFormat>Prezentácia na obrazovke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Sviatková</dc:creator>
  <cp:lastModifiedBy>Sviatková</cp:lastModifiedBy>
  <cp:revision>48</cp:revision>
  <dcterms:created xsi:type="dcterms:W3CDTF">2011-06-04T11:54:02Z</dcterms:created>
  <dcterms:modified xsi:type="dcterms:W3CDTF">2011-06-04T19:18:04Z</dcterms:modified>
</cp:coreProperties>
</file>