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0" r:id="rId3"/>
    <p:sldId id="273" r:id="rId4"/>
    <p:sldId id="272" r:id="rId5"/>
    <p:sldId id="274" r:id="rId6"/>
    <p:sldId id="277" r:id="rId7"/>
    <p:sldId id="278" r:id="rId8"/>
    <p:sldId id="286" r:id="rId9"/>
    <p:sldId id="279" r:id="rId10"/>
    <p:sldId id="284" r:id="rId11"/>
    <p:sldId id="283" r:id="rId12"/>
    <p:sldId id="280" r:id="rId13"/>
    <p:sldId id="282" r:id="rId14"/>
    <p:sldId id="285" r:id="rId15"/>
    <p:sldId id="281" r:id="rId16"/>
    <p:sldId id="287" r:id="rId17"/>
  </p:sldIdLst>
  <p:sldSz cx="9144000" cy="6858000" type="screen4x3"/>
  <p:notesSz cx="6845300" cy="91963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67022"/>
    <a:srgbClr val="996633"/>
    <a:srgbClr val="663300"/>
    <a:srgbClr val="006666"/>
    <a:srgbClr val="FF0000"/>
    <a:srgbClr val="000099"/>
    <a:srgbClr val="A50021"/>
    <a:srgbClr val="FFFFCC"/>
    <a:srgbClr val="FFFF99"/>
    <a:srgbClr val="FF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6675" y="0"/>
            <a:ext cx="29670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cs-CZ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4425"/>
            <a:ext cx="29670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cs-CZ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6675" y="8734425"/>
            <a:ext cx="29670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4FB6AB03-68D6-4DCD-9ABA-B8FDF773B7B3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09638">
              <a:defRPr sz="1000" b="0" i="1"/>
            </a:lvl1pPr>
          </a:lstStyle>
          <a:p>
            <a:r>
              <a:rPr lang="cs-CZ"/>
              <a:t>*</a:t>
            </a:r>
            <a:endParaRPr lang="cs-CZ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09638">
              <a:defRPr sz="1000" b="0" i="1"/>
            </a:lvl1pPr>
          </a:lstStyle>
          <a:p>
            <a:r>
              <a:rPr lang="cs-CZ"/>
              <a:t>16. 7. 1996</a:t>
            </a:r>
            <a:endParaRPr lang="cs-CZ" sz="120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textu předlohy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09638">
              <a:defRPr sz="1000" b="0" i="1"/>
            </a:lvl1pPr>
          </a:lstStyle>
          <a:p>
            <a:r>
              <a:rPr lang="cs-CZ"/>
              <a:t>*</a:t>
            </a:r>
            <a:endParaRPr lang="cs-CZ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09638">
              <a:defRPr sz="1000" b="0" i="1"/>
            </a:lvl1pPr>
          </a:lstStyle>
          <a:p>
            <a:r>
              <a:rPr lang="cs-CZ"/>
              <a:t>##</a:t>
            </a:r>
            <a:endParaRPr lang="cs-CZ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4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04800" y="533400"/>
            <a:ext cx="8458200" cy="5791200"/>
          </a:xfrm>
          <a:prstGeom prst="rect">
            <a:avLst/>
          </a:prstGeom>
          <a:solidFill>
            <a:srgbClr val="FFFFFF">
              <a:alpha val="80000"/>
            </a:srgbClr>
          </a:solidFill>
          <a:ln w="38100" cap="sq">
            <a:solidFill>
              <a:srgbClr val="5C2305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533400" y="762000"/>
            <a:ext cx="8001000" cy="5334000"/>
          </a:xfrm>
          <a:prstGeom prst="rect">
            <a:avLst/>
          </a:prstGeom>
          <a:noFill/>
          <a:ln w="76200" cap="sq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2741613" y="1370013"/>
            <a:ext cx="5484812" cy="2133600"/>
          </a:xfrm>
        </p:spPr>
        <p:txBody>
          <a:bodyPr anchor="b"/>
          <a:lstStyle>
            <a:lvl1pPr>
              <a:defRPr sz="46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3581400"/>
            <a:ext cx="5486400" cy="1058863"/>
          </a:xfrm>
        </p:spPr>
        <p:txBody>
          <a:bodyPr/>
          <a:lstStyle>
            <a:lvl1pPr marL="0" indent="0">
              <a:buFontTx/>
              <a:buNone/>
              <a:defRPr sz="3200"/>
            </a:lvl1pPr>
          </a:lstStyle>
          <a:p>
            <a:r>
              <a:rPr lang="sk-SK" smtClean="0"/>
              <a:t>Kliknite sem a upravte štýl predlohy podnadpisov.</a:t>
            </a:r>
            <a:endParaRPr lang="cs-CZ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6A75970-CD38-4432-A1AA-B0304E8912B6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115D7450-4A14-4F64-BBB9-ECF7FA3A7222}" type="datetime1">
              <a:rPr lang="cs-CZ"/>
              <a:pPr/>
              <a:t>9.12.2021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AF60C0-D2A1-4EDF-8295-9A92609CF738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02784-C076-4A47-B142-8C6441F27475}" type="datetime1">
              <a:rPr lang="cs-CZ"/>
              <a:pPr/>
              <a:t>9.12.2021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48450" y="838200"/>
            <a:ext cx="1581150" cy="51054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905000" y="838200"/>
            <a:ext cx="4591050" cy="51054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03BC1E-9C6D-4E9D-B5D7-669667019DF3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FEC33-259C-42A4-BCA8-8D9085689B12}" type="datetime1">
              <a:rPr lang="cs-CZ"/>
              <a:pPr/>
              <a:t>9.12.2021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9C6FE7-C938-4A39-95D2-B359BE539294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4D5BA-39C8-4C5D-B4E7-0A62FD4C4B89}" type="datetime1">
              <a:rPr lang="cs-CZ"/>
              <a:pPr/>
              <a:t>9.12.2021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4EBEFF-7F8D-4B64-9BF3-45CC8639562B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19C6B-D977-45FF-86D3-FA07E098D8E8}" type="datetime1">
              <a:rPr lang="cs-CZ"/>
              <a:pPr/>
              <a:t>9.12.2021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2741613" y="1752600"/>
            <a:ext cx="266541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559425" y="1752600"/>
            <a:ext cx="2667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CB4E7B-0CE7-4923-A3A3-057B97C36AA7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1DE30-7765-4610-B5C0-C80ACD7CB521}" type="datetime1">
              <a:rPr lang="cs-CZ"/>
              <a:pPr/>
              <a:t>9.12.2021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E8E18E-1943-4FD2-A3EB-1341C9BB4B2F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dátumu 8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0F987-01C9-46DD-BFB3-AA3C74F74DFE}" type="datetime1">
              <a:rPr lang="cs-CZ"/>
              <a:pPr/>
              <a:t>9.12.2021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CE774F-B541-4835-8644-B3E44B8AE3EF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36030-990B-41C3-B80E-1457947CF825}" type="datetime1">
              <a:rPr lang="cs-CZ"/>
              <a:pPr/>
              <a:t>9.12.2021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F3B4BB-07D9-4BBF-BACF-596243DDEE58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08158-9645-47B8-9339-15E091FE1FAD}" type="datetime1">
              <a:rPr lang="cs-CZ"/>
              <a:pPr/>
              <a:t>9.12.2021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D350AF-D735-41BB-8CA2-213B8C563128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6BDC1-D6DF-4200-9B2E-6583325AE692}" type="datetime1">
              <a:rPr lang="cs-CZ"/>
              <a:pPr/>
              <a:t>9.12.2021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A96B9C-BBB4-405C-87FB-2D537536645E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3BDD7-5228-4A72-911D-8F8DE0C6E793}" type="datetime1">
              <a:rPr lang="cs-CZ"/>
              <a:pPr/>
              <a:t>9.12.2021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304800" y="533400"/>
            <a:ext cx="8458200" cy="5791200"/>
          </a:xfrm>
          <a:prstGeom prst="rect">
            <a:avLst/>
          </a:prstGeom>
          <a:solidFill>
            <a:srgbClr val="FFFFFF">
              <a:alpha val="80000"/>
            </a:srgbClr>
          </a:solidFill>
          <a:ln w="38100" cap="sq">
            <a:solidFill>
              <a:srgbClr val="5C2305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533400" y="762000"/>
            <a:ext cx="8001000" cy="5334000"/>
          </a:xfrm>
          <a:prstGeom prst="rect">
            <a:avLst/>
          </a:prstGeom>
          <a:noFill/>
          <a:ln w="76200" cap="sq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8382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nadpisů předlohy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752600"/>
            <a:ext cx="5484812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textu předlohy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415088"/>
            <a:ext cx="739775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>
              <a:defRPr sz="1000" b="0">
                <a:latin typeface="+mn-lt"/>
              </a:defRPr>
            </a:lvl1pPr>
          </a:lstStyle>
          <a:p>
            <a:fld id="{8CC4725B-13FD-495A-B6D5-5D1B761A4A11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15088"/>
            <a:ext cx="44196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>
              <a:defRPr sz="1000" b="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905000" y="6415088"/>
            <a:ext cx="15938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>
              <a:defRPr sz="1000" b="0">
                <a:latin typeface="+mn-lt"/>
              </a:defRPr>
            </a:lvl1pPr>
          </a:lstStyle>
          <a:p>
            <a:fld id="{E47C864C-598B-478D-9C99-C7ED90DAED53}" type="datetime1">
              <a:rPr lang="cs-CZ"/>
              <a:pPr/>
              <a:t>9.12.2021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2200">
          <a:solidFill>
            <a:srgbClr val="5C2305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2000">
          <a:solidFill>
            <a:srgbClr val="5C2305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>
          <a:solidFill>
            <a:srgbClr val="5C2305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600">
          <a:solidFill>
            <a:srgbClr val="5C2305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57158" y="1000108"/>
            <a:ext cx="8358246" cy="3571900"/>
          </a:xfrm>
          <a:noFill/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dirty="0"/>
              <a:t>S</a:t>
            </a:r>
            <a:r>
              <a:rPr lang="cs-CZ" dirty="0" smtClean="0"/>
              <a:t>podobovanie </a:t>
            </a:r>
            <a:br>
              <a:rPr lang="cs-CZ" dirty="0" smtClean="0"/>
            </a:br>
            <a:r>
              <a:rPr lang="cs-CZ" dirty="0" smtClean="0"/>
              <a:t>na hranici slov </a:t>
            </a:r>
            <a:br>
              <a:rPr lang="cs-CZ" dirty="0" smtClean="0"/>
            </a:br>
            <a:r>
              <a:rPr lang="cs-CZ" dirty="0" smtClean="0"/>
              <a:t>pri splývavej výslovnosti</a:t>
            </a:r>
            <a:endParaRPr lang="cs-CZ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143503" y="5500702"/>
            <a:ext cx="3084509" cy="366698"/>
          </a:xfrm>
          <a:noFill/>
        </p:spPr>
        <p:txBody>
          <a:bodyPr/>
          <a:lstStyle/>
          <a:p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323528" y="642918"/>
            <a:ext cx="84156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 smtClean="0"/>
              <a:t>PRECVIČ SI  </a:t>
            </a:r>
          </a:p>
          <a:p>
            <a:pPr algn="ctr"/>
            <a:r>
              <a:rPr lang="sk-SK" dirty="0" smtClean="0"/>
              <a:t>Ako vyslovíš </a:t>
            </a:r>
            <a:r>
              <a:rPr lang="sk-SK" dirty="0">
                <a:solidFill>
                  <a:srgbClr val="067022"/>
                </a:solidFill>
                <a:latin typeface="Arial Black" panose="020B0A04020102020204" pitchFamily="34" charset="0"/>
              </a:rPr>
              <a:t>zvýraznenú</a:t>
            </a:r>
            <a:r>
              <a:rPr lang="sk-SK" dirty="0" smtClean="0"/>
              <a:t> spoluhlásku?</a:t>
            </a:r>
          </a:p>
          <a:p>
            <a:r>
              <a:rPr lang="sk-SK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Klikni</a:t>
            </a:r>
            <a:r>
              <a:rPr lang="sk-SK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cs typeface="Times New Roman" panose="02020603050405020304" pitchFamily="18" charset="0"/>
              </a:rPr>
              <a:t>na spoluhlásku, ktorú vyslovíš pri splývavej výslovnosti.</a:t>
            </a:r>
          </a:p>
          <a:p>
            <a:endParaRPr lang="sk-SK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18658" y="2044097"/>
            <a:ext cx="22637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hra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ť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futbal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318658" y="2930050"/>
            <a:ext cx="2448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pre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d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šatňou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308563" y="3768441"/>
            <a:ext cx="2127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by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ť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doma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5"/>
          <p:cNvSpPr txBox="1"/>
          <p:nvPr/>
        </p:nvSpPr>
        <p:spPr>
          <a:xfrm>
            <a:off x="308564" y="4646679"/>
            <a:ext cx="24849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by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ť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pokojný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308565" y="5445224"/>
            <a:ext cx="2177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zobu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ď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ma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3649149" y="2072099"/>
            <a:ext cx="849343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ť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12" name="TextBox 6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4796542" y="2097560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ď</a:t>
            </a:r>
            <a:endParaRPr lang="sk-SK" sz="4000" dirty="0">
              <a:latin typeface="Arial Black" pitchFamily="34" charset="0"/>
            </a:endParaRPr>
          </a:p>
        </p:txBody>
      </p:sp>
      <p:pic>
        <p:nvPicPr>
          <p:cNvPr id="1026" name="Picture 2" descr="https://www.rakovice.sk/data/editor/934sk_2.gif?gcm_date=1451111202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3982" y="2148889"/>
            <a:ext cx="2219325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láčik 12"/>
          <p:cNvSpPr/>
          <p:nvPr/>
        </p:nvSpPr>
        <p:spPr bwMode="auto">
          <a:xfrm>
            <a:off x="6123958" y="2038545"/>
            <a:ext cx="2235904" cy="891505"/>
          </a:xfrm>
          <a:prstGeom prst="cloudCallout">
            <a:avLst>
              <a:gd name="adj1" fmla="val 21607"/>
              <a:gd name="adj2" fmla="val 94316"/>
            </a:avLst>
          </a:prstGeom>
          <a:solidFill>
            <a:srgbClr val="996633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sk-SK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BRAVÓ!</a:t>
            </a:r>
          </a:p>
        </p:txBody>
      </p:sp>
      <p:sp>
        <p:nvSpPr>
          <p:cNvPr id="16" name="TextBox 33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832357" y="2991445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t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17" name="TextBox 24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649149" y="2976895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d</a:t>
            </a:r>
          </a:p>
        </p:txBody>
      </p:sp>
      <p:sp>
        <p:nvSpPr>
          <p:cNvPr id="18" name="TextBox 15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652403" y="38313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ť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19" name="TextBox 38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832357" y="38313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ď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0" name="TextBox 22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660316" y="46466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ď</a:t>
            </a:r>
          </a:p>
        </p:txBody>
      </p:sp>
      <p:sp>
        <p:nvSpPr>
          <p:cNvPr id="21" name="TextBox 23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832357" y="46466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ť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2" name="TextBox 25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3652403" y="5501163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ď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3" name="TextBox 24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4832357" y="5559416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ť</a:t>
            </a:r>
          </a:p>
        </p:txBody>
      </p:sp>
      <p:sp>
        <p:nvSpPr>
          <p:cNvPr id="24" name="Tlačidlo akcie: Dopredu alebo Ďalej 23">
            <a:hlinkClick r:id="" action="ppaction://hlinkshowjump?jump=nextslide" highlightClick="1"/>
          </p:cNvPr>
          <p:cNvSpPr/>
          <p:nvPr/>
        </p:nvSpPr>
        <p:spPr bwMode="auto">
          <a:xfrm>
            <a:off x="7524328" y="6060340"/>
            <a:ext cx="1619672" cy="746186"/>
          </a:xfrm>
          <a:prstGeom prst="actionButtonForwardNext">
            <a:avLst/>
          </a:prstGeom>
          <a:solidFill>
            <a:srgbClr val="6633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129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7" grpId="0" animBg="1"/>
      <p:bldP spid="18" grpId="0" animBg="1"/>
      <p:bldP spid="20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323528" y="642918"/>
            <a:ext cx="84156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 smtClean="0"/>
              <a:t>PRECVIČ SI  </a:t>
            </a:r>
          </a:p>
          <a:p>
            <a:pPr algn="ctr"/>
            <a:r>
              <a:rPr lang="sk-SK" dirty="0" smtClean="0"/>
              <a:t>Ako vyslovíš </a:t>
            </a:r>
            <a:r>
              <a:rPr lang="sk-SK" dirty="0">
                <a:solidFill>
                  <a:srgbClr val="067022"/>
                </a:solidFill>
                <a:latin typeface="Arial Black" panose="020B0A04020102020204" pitchFamily="34" charset="0"/>
              </a:rPr>
              <a:t>zvýraznenú</a:t>
            </a:r>
            <a:r>
              <a:rPr lang="sk-SK" dirty="0" smtClean="0"/>
              <a:t> spoluhlásku?</a:t>
            </a:r>
          </a:p>
          <a:p>
            <a:r>
              <a:rPr lang="sk-SK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Klikni</a:t>
            </a:r>
            <a:r>
              <a:rPr lang="sk-SK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cs typeface="Times New Roman" panose="02020603050405020304" pitchFamily="18" charset="0"/>
              </a:rPr>
              <a:t>na spoluhlásku, ktorú vyslovíš pri splývavej výslovnosti.</a:t>
            </a:r>
          </a:p>
          <a:p>
            <a:endParaRPr lang="sk-SK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18658" y="2044097"/>
            <a:ext cx="2993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pero</a:t>
            </a:r>
            <a:r>
              <a:rPr lang="sk-SK" dirty="0">
                <a:solidFill>
                  <a:srgbClr val="067022"/>
                </a:solidFill>
                <a:latin typeface="Arial Black" panose="020B0A04020102020204" pitchFamily="34" charset="0"/>
              </a:rPr>
              <a:t> 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z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obchodu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318658" y="2930050"/>
            <a:ext cx="3134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pero</a:t>
            </a:r>
            <a:r>
              <a:rPr lang="sk-SK" dirty="0">
                <a:solidFill>
                  <a:srgbClr val="067022"/>
                </a:solidFill>
                <a:latin typeface="Arial Black" panose="020B0A04020102020204" pitchFamily="34" charset="0"/>
              </a:rPr>
              <a:t> 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z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peračníka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308563" y="3768441"/>
            <a:ext cx="30315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dar o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d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mamičky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5"/>
          <p:cNvSpPr txBox="1"/>
          <p:nvPr/>
        </p:nvSpPr>
        <p:spPr>
          <a:xfrm>
            <a:off x="308564" y="4646679"/>
            <a:ext cx="2961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pozdrav o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d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tety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308565" y="5445224"/>
            <a:ext cx="2650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pre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d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hodinou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813201" y="2151511"/>
            <a:ext cx="849343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z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12" name="TextBox 6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649149" y="2130354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s</a:t>
            </a:r>
            <a:endParaRPr lang="sk-SK" sz="4000" dirty="0">
              <a:latin typeface="Arial Black" pitchFamily="34" charset="0"/>
            </a:endParaRPr>
          </a:p>
        </p:txBody>
      </p:sp>
      <p:pic>
        <p:nvPicPr>
          <p:cNvPr id="1026" name="Picture 2" descr="https://www.rakovice.sk/data/editor/934sk_2.gif?gcm_date=1451111202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3982" y="2148889"/>
            <a:ext cx="2219325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láčik 12"/>
          <p:cNvSpPr/>
          <p:nvPr/>
        </p:nvSpPr>
        <p:spPr bwMode="auto">
          <a:xfrm>
            <a:off x="6123958" y="2038545"/>
            <a:ext cx="2235904" cy="891505"/>
          </a:xfrm>
          <a:prstGeom prst="cloudCallout">
            <a:avLst>
              <a:gd name="adj1" fmla="val 21607"/>
              <a:gd name="adj2" fmla="val 94316"/>
            </a:avLst>
          </a:prstGeom>
          <a:solidFill>
            <a:srgbClr val="996633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sk-SK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BRAVÓ!</a:t>
            </a:r>
          </a:p>
        </p:txBody>
      </p:sp>
      <p:sp>
        <p:nvSpPr>
          <p:cNvPr id="16" name="TextBox 33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832357" y="2991445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s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17" name="TextBox 24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649149" y="2976895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z</a:t>
            </a:r>
          </a:p>
        </p:txBody>
      </p:sp>
      <p:sp>
        <p:nvSpPr>
          <p:cNvPr id="18" name="TextBox 15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652403" y="38313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t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19" name="TextBox 38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832357" y="38313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d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0" name="TextBox 22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660316" y="46466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d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1" name="TextBox 23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832357" y="46466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t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2" name="TextBox 25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829136" y="5545910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d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3" name="TextBox 24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660316" y="5532404"/>
            <a:ext cx="846089" cy="7348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t</a:t>
            </a:r>
          </a:p>
        </p:txBody>
      </p:sp>
      <p:sp>
        <p:nvSpPr>
          <p:cNvPr id="24" name="Tlačidlo akcie: Dopredu alebo Ďalej 23">
            <a:hlinkClick r:id="" action="ppaction://hlinkshowjump?jump=nextslide" highlightClick="1"/>
          </p:cNvPr>
          <p:cNvSpPr/>
          <p:nvPr/>
        </p:nvSpPr>
        <p:spPr bwMode="auto">
          <a:xfrm>
            <a:off x="7524328" y="6060340"/>
            <a:ext cx="1619672" cy="746186"/>
          </a:xfrm>
          <a:prstGeom prst="actionButtonForwardNext">
            <a:avLst/>
          </a:prstGeom>
          <a:solidFill>
            <a:srgbClr val="6633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986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7" grpId="0" animBg="1"/>
      <p:bldP spid="18" grpId="0" animBg="1"/>
      <p:bldP spid="20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323528" y="642918"/>
            <a:ext cx="84156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 smtClean="0"/>
              <a:t>PRECVIČ SI  </a:t>
            </a:r>
          </a:p>
          <a:p>
            <a:pPr algn="ctr"/>
            <a:r>
              <a:rPr lang="sk-SK" dirty="0" smtClean="0"/>
              <a:t>Ako vyslovíš </a:t>
            </a:r>
            <a:r>
              <a:rPr lang="sk-SK" dirty="0">
                <a:solidFill>
                  <a:srgbClr val="067022"/>
                </a:solidFill>
                <a:latin typeface="Arial Black" panose="020B0A04020102020204" pitchFamily="34" charset="0"/>
              </a:rPr>
              <a:t>zvýraznenú</a:t>
            </a:r>
            <a:r>
              <a:rPr lang="sk-SK" dirty="0" smtClean="0"/>
              <a:t> spoluhlásku?</a:t>
            </a:r>
          </a:p>
          <a:p>
            <a:r>
              <a:rPr lang="sk-SK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Klikni</a:t>
            </a:r>
            <a:r>
              <a:rPr lang="sk-SK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cs typeface="Times New Roman" panose="02020603050405020304" pitchFamily="18" charset="0"/>
              </a:rPr>
              <a:t>na spoluhlásku, ktorú vyslovíš pri splývavej výslovnosti.</a:t>
            </a:r>
          </a:p>
          <a:p>
            <a:endParaRPr lang="sk-SK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18658" y="2044097"/>
            <a:ext cx="2957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hlu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k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na chodbe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318658" y="2930050"/>
            <a:ext cx="2239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cho</a:t>
            </a:r>
            <a:r>
              <a:rPr lang="sk-SK" dirty="0">
                <a:solidFill>
                  <a:srgbClr val="067022"/>
                </a:solidFill>
                <a:latin typeface="Arial Black" panose="020B0A04020102020204" pitchFamily="34" charset="0"/>
              </a:rPr>
              <a:t>ď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späť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308563" y="3768441"/>
            <a:ext cx="31678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penia</a:t>
            </a:r>
            <a:r>
              <a:rPr lang="sk-SK" dirty="0">
                <a:solidFill>
                  <a:srgbClr val="067022"/>
                </a:solidFill>
                <a:latin typeface="Arial Black" panose="020B0A04020102020204" pitchFamily="34" charset="0"/>
              </a:rPr>
              <a:t>z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vo vrecku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5"/>
          <p:cNvSpPr txBox="1"/>
          <p:nvPr/>
        </p:nvSpPr>
        <p:spPr>
          <a:xfrm>
            <a:off x="308564" y="4646679"/>
            <a:ext cx="25523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úra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z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chlapca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308565" y="5445224"/>
            <a:ext cx="28216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dl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h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si nesplatil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813201" y="2151511"/>
            <a:ext cx="849343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g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12" name="TextBox 6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649149" y="2130354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k</a:t>
            </a:r>
            <a:endParaRPr lang="sk-SK" sz="4000" dirty="0">
              <a:latin typeface="Arial Black" pitchFamily="34" charset="0"/>
            </a:endParaRPr>
          </a:p>
        </p:txBody>
      </p:sp>
      <p:pic>
        <p:nvPicPr>
          <p:cNvPr id="1026" name="Picture 2" descr="https://www.rakovice.sk/data/editor/934sk_2.gif?gcm_date=1451111202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3982" y="2148889"/>
            <a:ext cx="2219325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láčik 12"/>
          <p:cNvSpPr/>
          <p:nvPr/>
        </p:nvSpPr>
        <p:spPr bwMode="auto">
          <a:xfrm>
            <a:off x="6123958" y="2038545"/>
            <a:ext cx="2235904" cy="891505"/>
          </a:xfrm>
          <a:prstGeom prst="cloudCallout">
            <a:avLst>
              <a:gd name="adj1" fmla="val 21607"/>
              <a:gd name="adj2" fmla="val 94316"/>
            </a:avLst>
          </a:prstGeom>
          <a:solidFill>
            <a:srgbClr val="996633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sk-SK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BRAVÓ!</a:t>
            </a:r>
          </a:p>
        </p:txBody>
      </p:sp>
      <p:sp>
        <p:nvSpPr>
          <p:cNvPr id="16" name="TextBox 33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3655988" y="2996080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ť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17" name="TextBox 24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4820428" y="2996080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ď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18" name="TextBox 15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652403" y="38313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s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19" name="TextBox 38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832357" y="3856570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z</a:t>
            </a:r>
          </a:p>
        </p:txBody>
      </p:sp>
      <p:sp>
        <p:nvSpPr>
          <p:cNvPr id="20" name="TextBox 22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660316" y="46466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z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1" name="TextBox 23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821263" y="4681272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s</a:t>
            </a:r>
          </a:p>
        </p:txBody>
      </p:sp>
      <p:sp>
        <p:nvSpPr>
          <p:cNvPr id="22" name="TextBox 25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3652403" y="5501163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ch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3" name="TextBox 24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4832357" y="5559416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h</a:t>
            </a:r>
          </a:p>
        </p:txBody>
      </p:sp>
      <p:sp>
        <p:nvSpPr>
          <p:cNvPr id="24" name="Tlačidlo akcie: Dopredu alebo Ďalej 23">
            <a:hlinkClick r:id="" action="ppaction://hlinkshowjump?jump=nextslide" highlightClick="1"/>
          </p:cNvPr>
          <p:cNvSpPr/>
          <p:nvPr/>
        </p:nvSpPr>
        <p:spPr bwMode="auto">
          <a:xfrm>
            <a:off x="7524328" y="6060340"/>
            <a:ext cx="1619672" cy="746186"/>
          </a:xfrm>
          <a:prstGeom prst="actionButtonForwardNext">
            <a:avLst/>
          </a:prstGeom>
          <a:solidFill>
            <a:srgbClr val="6633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649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7" grpId="0" animBg="1"/>
      <p:bldP spid="18" grpId="0" animBg="1"/>
      <p:bldP spid="20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323528" y="642918"/>
            <a:ext cx="84156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 smtClean="0"/>
              <a:t>PRECVIČ SI  </a:t>
            </a:r>
          </a:p>
          <a:p>
            <a:pPr algn="ctr"/>
            <a:r>
              <a:rPr lang="sk-SK" dirty="0" smtClean="0"/>
              <a:t>Ako vyslovíš </a:t>
            </a:r>
            <a:r>
              <a:rPr lang="sk-SK" dirty="0">
                <a:solidFill>
                  <a:srgbClr val="067022"/>
                </a:solidFill>
                <a:latin typeface="Arial Black" panose="020B0A04020102020204" pitchFamily="34" charset="0"/>
              </a:rPr>
              <a:t>zvýraznenú</a:t>
            </a:r>
            <a:r>
              <a:rPr lang="sk-SK" dirty="0" smtClean="0"/>
              <a:t> spoluhlásku?</a:t>
            </a:r>
          </a:p>
          <a:p>
            <a:r>
              <a:rPr lang="sk-SK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Klikni</a:t>
            </a:r>
            <a:r>
              <a:rPr lang="sk-SK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cs typeface="Times New Roman" panose="02020603050405020304" pitchFamily="18" charset="0"/>
              </a:rPr>
              <a:t>na spoluhlásku, ktorú vyslovíš pri splývavej výslovnosti.</a:t>
            </a:r>
          </a:p>
          <a:p>
            <a:endParaRPr lang="sk-SK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18658" y="2044097"/>
            <a:ext cx="2635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pre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d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obedom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318658" y="2930050"/>
            <a:ext cx="27895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spadol</a:t>
            </a:r>
            <a:r>
              <a:rPr lang="sk-SK" dirty="0"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z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višne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308563" y="3768441"/>
            <a:ext cx="2856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d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chalúpkou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5"/>
          <p:cNvSpPr txBox="1"/>
          <p:nvPr/>
        </p:nvSpPr>
        <p:spPr>
          <a:xfrm>
            <a:off x="308564" y="4646679"/>
            <a:ext cx="3352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zaspáva 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s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hudbou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308565" y="5445224"/>
            <a:ext cx="24160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uká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ž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otázky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813201" y="2151511"/>
            <a:ext cx="849343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d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12" name="TextBox 6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649149" y="2130354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t</a:t>
            </a:r>
          </a:p>
        </p:txBody>
      </p:sp>
      <p:pic>
        <p:nvPicPr>
          <p:cNvPr id="1026" name="Picture 2" descr="https://www.rakovice.sk/data/editor/934sk_2.gif?gcm_date=1451111202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3982" y="2148889"/>
            <a:ext cx="2219325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láčik 12"/>
          <p:cNvSpPr/>
          <p:nvPr/>
        </p:nvSpPr>
        <p:spPr bwMode="auto">
          <a:xfrm>
            <a:off x="6123958" y="2038545"/>
            <a:ext cx="2235904" cy="891505"/>
          </a:xfrm>
          <a:prstGeom prst="cloudCallout">
            <a:avLst>
              <a:gd name="adj1" fmla="val 21607"/>
              <a:gd name="adj2" fmla="val 94316"/>
            </a:avLst>
          </a:prstGeom>
          <a:solidFill>
            <a:srgbClr val="996633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sk-SK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BRAVÓ!</a:t>
            </a:r>
          </a:p>
        </p:txBody>
      </p:sp>
      <p:sp>
        <p:nvSpPr>
          <p:cNvPr id="16" name="TextBox 33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3655988" y="2996080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z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17" name="TextBox 24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4820428" y="2996080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s</a:t>
            </a:r>
          </a:p>
        </p:txBody>
      </p:sp>
      <p:sp>
        <p:nvSpPr>
          <p:cNvPr id="18" name="TextBox 15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652403" y="38313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d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19" name="TextBox 38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832357" y="3856570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t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0" name="TextBox 22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660316" y="46466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s</a:t>
            </a:r>
          </a:p>
        </p:txBody>
      </p:sp>
      <p:sp>
        <p:nvSpPr>
          <p:cNvPr id="21" name="TextBox 23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821263" y="4681272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z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2" name="TextBox 25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3652403" y="5501163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ž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3" name="TextBox 24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4832357" y="5559416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š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4" name="Tlačidlo akcie: Dopredu alebo Ďalej 23">
            <a:hlinkClick r:id="" action="ppaction://hlinkshowjump?jump=nextslide" highlightClick="1"/>
          </p:cNvPr>
          <p:cNvSpPr/>
          <p:nvPr/>
        </p:nvSpPr>
        <p:spPr bwMode="auto">
          <a:xfrm>
            <a:off x="7524328" y="6060340"/>
            <a:ext cx="1619672" cy="746186"/>
          </a:xfrm>
          <a:prstGeom prst="actionButtonForwardNext">
            <a:avLst/>
          </a:prstGeom>
          <a:solidFill>
            <a:srgbClr val="6633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890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7" grpId="0" animBg="1"/>
      <p:bldP spid="18" grpId="0" animBg="1"/>
      <p:bldP spid="20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323528" y="642918"/>
            <a:ext cx="84156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 smtClean="0"/>
              <a:t>PRECVIČ SI  </a:t>
            </a:r>
          </a:p>
          <a:p>
            <a:pPr algn="ctr"/>
            <a:r>
              <a:rPr lang="sk-SK" dirty="0" smtClean="0"/>
              <a:t>Ako vyslovíš </a:t>
            </a:r>
            <a:r>
              <a:rPr lang="sk-SK" dirty="0">
                <a:solidFill>
                  <a:srgbClr val="067022"/>
                </a:solidFill>
                <a:latin typeface="Arial Black" panose="020B0A04020102020204" pitchFamily="34" charset="0"/>
              </a:rPr>
              <a:t>zvýraznenú</a:t>
            </a:r>
            <a:r>
              <a:rPr lang="sk-SK" dirty="0" smtClean="0"/>
              <a:t> spoluhlásku?</a:t>
            </a:r>
          </a:p>
          <a:p>
            <a:r>
              <a:rPr lang="sk-SK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Klikni</a:t>
            </a:r>
            <a:r>
              <a:rPr lang="sk-SK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cs typeface="Times New Roman" panose="02020603050405020304" pitchFamily="18" charset="0"/>
              </a:rPr>
              <a:t>na spoluhlásku, ktorú vyslovíš pri splývavej výslovnosti.</a:t>
            </a:r>
          </a:p>
          <a:p>
            <a:endParaRPr lang="sk-SK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18658" y="2044097"/>
            <a:ext cx="28087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kr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v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síka z rany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318658" y="2930050"/>
            <a:ext cx="2517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kalu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ž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uschla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308563" y="3768441"/>
            <a:ext cx="3081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neje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dz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sladkosti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5"/>
          <p:cNvSpPr txBox="1"/>
          <p:nvPr/>
        </p:nvSpPr>
        <p:spPr>
          <a:xfrm>
            <a:off x="308564" y="4646679"/>
            <a:ext cx="27414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lo</a:t>
            </a:r>
            <a:r>
              <a:rPr lang="sk-SK" dirty="0">
                <a:latin typeface="Arial" pitchFamily="34" charset="0"/>
                <a:cs typeface="Arial" pitchFamily="34" charset="0"/>
              </a:rPr>
              <a:t>ď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dirty="0">
                <a:solidFill>
                  <a:srgbClr val="067022"/>
                </a:solidFill>
                <a:latin typeface="Arial Black" panose="020B0A04020102020204" pitchFamily="34" charset="0"/>
              </a:rPr>
              <a:t>z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prístavu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308565" y="5445224"/>
            <a:ext cx="2007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po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ď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sem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813201" y="2151511"/>
            <a:ext cx="849343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u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12" name="TextBox 6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649149" y="2130354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v</a:t>
            </a:r>
            <a:endParaRPr lang="sk-SK" sz="4000" dirty="0">
              <a:latin typeface="Arial Black" pitchFamily="34" charset="0"/>
            </a:endParaRPr>
          </a:p>
        </p:txBody>
      </p:sp>
      <p:pic>
        <p:nvPicPr>
          <p:cNvPr id="1026" name="Picture 2" descr="https://www.rakovice.sk/data/editor/934sk_2.gif?gcm_date=1451111202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3982" y="2148889"/>
            <a:ext cx="2219325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láčik 12"/>
          <p:cNvSpPr/>
          <p:nvPr/>
        </p:nvSpPr>
        <p:spPr bwMode="auto">
          <a:xfrm>
            <a:off x="6123958" y="2038545"/>
            <a:ext cx="2235904" cy="891505"/>
          </a:xfrm>
          <a:prstGeom prst="cloudCallout">
            <a:avLst>
              <a:gd name="adj1" fmla="val 21607"/>
              <a:gd name="adj2" fmla="val 94316"/>
            </a:avLst>
          </a:prstGeom>
          <a:solidFill>
            <a:srgbClr val="996633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sk-SK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BRAVÓ!</a:t>
            </a:r>
          </a:p>
        </p:txBody>
      </p:sp>
      <p:sp>
        <p:nvSpPr>
          <p:cNvPr id="16" name="TextBox 33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3655988" y="2996080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ž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17" name="TextBox 24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4820428" y="2996080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š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18" name="TextBox 15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652403" y="38313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err="1" smtClean="0">
                <a:latin typeface="Arial Black" pitchFamily="34" charset="0"/>
              </a:rPr>
              <a:t>dz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19" name="TextBox 38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832357" y="3856570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c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0" name="TextBox 22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660316" y="46466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z</a:t>
            </a:r>
          </a:p>
        </p:txBody>
      </p:sp>
      <p:sp>
        <p:nvSpPr>
          <p:cNvPr id="21" name="TextBox 23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821263" y="4681272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s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2" name="TextBox 25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3652403" y="5501163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ť</a:t>
            </a:r>
          </a:p>
        </p:txBody>
      </p:sp>
      <p:sp>
        <p:nvSpPr>
          <p:cNvPr id="23" name="TextBox 24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4832357" y="5559416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ď</a:t>
            </a:r>
          </a:p>
        </p:txBody>
      </p:sp>
      <p:sp>
        <p:nvSpPr>
          <p:cNvPr id="24" name="Tlačidlo akcie: Dopredu alebo Ďalej 23">
            <a:hlinkClick r:id="" action="ppaction://hlinkshowjump?jump=nextslide" highlightClick="1"/>
          </p:cNvPr>
          <p:cNvSpPr/>
          <p:nvPr/>
        </p:nvSpPr>
        <p:spPr bwMode="auto">
          <a:xfrm>
            <a:off x="7524328" y="6060340"/>
            <a:ext cx="1619672" cy="746186"/>
          </a:xfrm>
          <a:prstGeom prst="actionButtonForwardNext">
            <a:avLst/>
          </a:prstGeom>
          <a:solidFill>
            <a:srgbClr val="6633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649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7" grpId="0" animBg="1"/>
      <p:bldP spid="18" grpId="0" animBg="1"/>
      <p:bldP spid="20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323528" y="642918"/>
            <a:ext cx="84156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 smtClean="0"/>
              <a:t>PRECVIČ SI  </a:t>
            </a:r>
          </a:p>
          <a:p>
            <a:pPr algn="ctr"/>
            <a:r>
              <a:rPr lang="sk-SK" dirty="0" smtClean="0"/>
              <a:t>Ako vyslovíš </a:t>
            </a:r>
            <a:r>
              <a:rPr lang="sk-SK" dirty="0">
                <a:solidFill>
                  <a:srgbClr val="067022"/>
                </a:solidFill>
                <a:latin typeface="Arial Black" panose="020B0A04020102020204" pitchFamily="34" charset="0"/>
              </a:rPr>
              <a:t>zvýraznenú</a:t>
            </a:r>
            <a:r>
              <a:rPr lang="sk-SK" dirty="0" smtClean="0"/>
              <a:t> spoluhlásku?</a:t>
            </a:r>
          </a:p>
          <a:p>
            <a:r>
              <a:rPr lang="sk-SK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Klikni</a:t>
            </a:r>
            <a:r>
              <a:rPr lang="sk-SK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cs typeface="Times New Roman" panose="02020603050405020304" pitchFamily="18" charset="0"/>
              </a:rPr>
              <a:t>na spoluhlásku, ktorú vyslovíš pri splývavej výslovnosti.</a:t>
            </a:r>
          </a:p>
          <a:p>
            <a:endParaRPr lang="sk-SK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18658" y="2044097"/>
            <a:ext cx="2653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tĺči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k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na mäso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318658" y="2930050"/>
            <a:ext cx="2344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obe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c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Varín 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308563" y="3768441"/>
            <a:ext cx="21739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súpi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s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vecí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5"/>
          <p:cNvSpPr txBox="1"/>
          <p:nvPr/>
        </p:nvSpPr>
        <p:spPr>
          <a:xfrm>
            <a:off x="308564" y="4646679"/>
            <a:ext cx="2379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vla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k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uháňa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308565" y="5445224"/>
            <a:ext cx="3029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kataló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g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obrazov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3660316" y="2075566"/>
            <a:ext cx="849343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g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12" name="TextBox 6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4835639" y="2044097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k</a:t>
            </a:r>
            <a:endParaRPr lang="sk-SK" sz="4000" dirty="0">
              <a:latin typeface="Arial Black" pitchFamily="34" charset="0"/>
            </a:endParaRPr>
          </a:p>
        </p:txBody>
      </p:sp>
      <p:pic>
        <p:nvPicPr>
          <p:cNvPr id="1026" name="Picture 2" descr="https://www.rakovice.sk/data/editor/934sk_2.gif?gcm_date=1451111202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3982" y="2148889"/>
            <a:ext cx="2219325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láčik 12"/>
          <p:cNvSpPr/>
          <p:nvPr/>
        </p:nvSpPr>
        <p:spPr bwMode="auto">
          <a:xfrm>
            <a:off x="6123958" y="2038545"/>
            <a:ext cx="2235904" cy="891505"/>
          </a:xfrm>
          <a:prstGeom prst="cloudCallout">
            <a:avLst>
              <a:gd name="adj1" fmla="val 21607"/>
              <a:gd name="adj2" fmla="val 94316"/>
            </a:avLst>
          </a:prstGeom>
          <a:solidFill>
            <a:srgbClr val="996633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sk-SK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BRAVÓ!</a:t>
            </a:r>
          </a:p>
        </p:txBody>
      </p:sp>
      <p:sp>
        <p:nvSpPr>
          <p:cNvPr id="16" name="TextBox 33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3656359" y="2930050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err="1" smtClean="0">
                <a:latin typeface="Arial Black" pitchFamily="34" charset="0"/>
              </a:rPr>
              <a:t>dz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17" name="TextBox 24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4835639" y="293004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c</a:t>
            </a:r>
          </a:p>
        </p:txBody>
      </p:sp>
      <p:sp>
        <p:nvSpPr>
          <p:cNvPr id="18" name="TextBox 15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652403" y="38313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s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19" name="TextBox 38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832357" y="38313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z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0" name="TextBox 22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660316" y="46466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k</a:t>
            </a:r>
          </a:p>
        </p:txBody>
      </p:sp>
      <p:sp>
        <p:nvSpPr>
          <p:cNvPr id="21" name="TextBox 23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832357" y="46466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g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2" name="TextBox 25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3652403" y="5501163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g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3" name="TextBox 24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4832357" y="5559416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k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4" name="Tlačidlo akcie: Dopredu alebo Ďalej 23">
            <a:hlinkClick r:id="" action="ppaction://hlinkshowjump?jump=nextslide" highlightClick="1"/>
          </p:cNvPr>
          <p:cNvSpPr/>
          <p:nvPr/>
        </p:nvSpPr>
        <p:spPr bwMode="auto">
          <a:xfrm>
            <a:off x="7524328" y="6060340"/>
            <a:ext cx="1619672" cy="746186"/>
          </a:xfrm>
          <a:prstGeom prst="actionButtonForwardNext">
            <a:avLst/>
          </a:prstGeom>
          <a:solidFill>
            <a:srgbClr val="6633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34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7" grpId="0" animBg="1"/>
      <p:bldP spid="18" grpId="0" animBg="1"/>
      <p:bldP spid="20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755576" y="908720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/>
              <a:t>TEŠÍM SA, ŽE SME SI SPOLU PRECVIČILI </a:t>
            </a:r>
            <a:r>
              <a:rPr lang="sk-SK" dirty="0" smtClean="0"/>
              <a:t>SPODOBOVANIE</a:t>
            </a:r>
          </a:p>
          <a:p>
            <a:pPr algn="ctr"/>
            <a:r>
              <a:rPr lang="sk-SK" dirty="0" smtClean="0"/>
              <a:t> </a:t>
            </a:r>
            <a:r>
              <a:rPr lang="sk-SK" dirty="0"/>
              <a:t>PRI SPLÝVAVEJ VÝSLOVNOSTI</a:t>
            </a:r>
          </a:p>
        </p:txBody>
      </p:sp>
      <p:pic>
        <p:nvPicPr>
          <p:cNvPr id="25" name="Picture 2" descr="Pašková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420888"/>
            <a:ext cx="3096344" cy="2952328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6732241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0" dirty="0">
                <a:cs typeface="Times New Roman" panose="02020603050405020304" pitchFamily="18" charset="0"/>
              </a:rPr>
              <a:t>Obrázky: mix z internetu</a:t>
            </a:r>
          </a:p>
        </p:txBody>
      </p:sp>
    </p:spTree>
    <p:extLst>
      <p:ext uri="{BB962C8B-B14F-4D97-AF65-F5344CB8AC3E}">
        <p14:creationId xmlns:p14="http://schemas.microsoft.com/office/powerpoint/2010/main" xmlns="" val="269740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00034" y="571480"/>
            <a:ext cx="8143932" cy="95410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sk-SK" sz="280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5C230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SPODOBOVANIE</a:t>
            </a:r>
            <a:r>
              <a:rPr kumimoji="1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spoluhlások </a:t>
            </a:r>
            <a:r>
              <a:rPr lang="sk-SK" sz="2800" dirty="0">
                <a:ln>
                  <a:solidFill>
                    <a:schemeClr val="tx1"/>
                  </a:solidFill>
                </a:ln>
                <a:solidFill>
                  <a:srgbClr val="5C230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 hranici slov  </a:t>
            </a:r>
            <a:r>
              <a:rPr kumimoji="1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pri splývavej  výslovnosti </a:t>
            </a:r>
            <a:r>
              <a:rPr lang="sk-SK" sz="2800" dirty="0" smtClean="0">
                <a:ln>
                  <a:solidFill>
                    <a:schemeClr val="tx1"/>
                  </a:solidFill>
                </a:ln>
                <a:solidFill>
                  <a:srgbClr val="5C230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nastáva</a:t>
            </a:r>
            <a:r>
              <a:rPr kumimoji="1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, ak sa stretne:</a:t>
            </a:r>
            <a:endParaRPr kumimoji="1" lang="sk-S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500034" y="1571612"/>
            <a:ext cx="7929618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3200" dirty="0">
                <a:ln>
                  <a:solidFill>
                    <a:schemeClr val="tx1"/>
                  </a:solidFill>
                </a:ln>
                <a:solidFill>
                  <a:srgbClr val="5C230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♦ </a:t>
            </a:r>
            <a:r>
              <a:rPr lang="sk-SK" sz="4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znelá</a:t>
            </a:r>
            <a:r>
              <a:rPr lang="sk-SK" sz="4000" dirty="0">
                <a:ln>
                  <a:solidFill>
                    <a:schemeClr val="tx1"/>
                  </a:solidFill>
                </a:ln>
                <a:solidFill>
                  <a:srgbClr val="5C230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+ </a:t>
            </a:r>
            <a:r>
              <a:rPr lang="sk-SK" sz="4000" dirty="0" smtClean="0">
                <a:ln>
                  <a:solidFill>
                    <a:schemeClr val="tx1"/>
                  </a:solidFill>
                </a:ln>
                <a:solidFill>
                  <a:srgbClr val="00666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neznelá</a:t>
            </a:r>
            <a:endParaRPr lang="sk-SK" sz="4000" dirty="0">
              <a:ln>
                <a:solidFill>
                  <a:schemeClr val="tx1"/>
                </a:solidFill>
              </a:ln>
              <a:solidFill>
                <a:srgbClr val="006666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500034" y="2143117"/>
            <a:ext cx="80724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b="0" dirty="0" smtClean="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                              </a:t>
            </a:r>
            <a:r>
              <a:rPr lang="sk-SK" sz="40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Ha</a:t>
            </a:r>
            <a:r>
              <a:rPr lang="sk-SK" sz="4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sk-SK" sz="4000" dirty="0" smtClean="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       </a:t>
            </a:r>
            <a:r>
              <a:rPr lang="sk-SK" sz="4000" dirty="0">
                <a:ln>
                  <a:solidFill>
                    <a:schemeClr val="tx1"/>
                  </a:solidFill>
                </a:ln>
                <a:solidFill>
                  <a:srgbClr val="00666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sk-SK" sz="4000" b="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yčí. </a:t>
            </a:r>
          </a:p>
          <a:p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  Znelé</a:t>
            </a:r>
            <a:r>
              <a:rPr lang="sk-SK" b="0" dirty="0" smtClean="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k-SK" sz="4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sk-SK" dirty="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k-SK" sz="2800" b="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pred neznelým </a:t>
            </a:r>
            <a:r>
              <a:rPr lang="sk-SK" sz="4000" dirty="0">
                <a:ln>
                  <a:solidFill>
                    <a:schemeClr val="tx1"/>
                  </a:solidFill>
                </a:ln>
                <a:solidFill>
                  <a:srgbClr val="00666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sk-SK" sz="2800" i="1" dirty="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sk-SK" sz="2800" b="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sa spodobuje </a:t>
            </a:r>
            <a:endParaRPr lang="sk-SK" sz="2800" b="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sk-SK" sz="2800" b="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    na neznelé </a:t>
            </a:r>
            <a:r>
              <a:rPr lang="sk-SK" sz="4000" dirty="0">
                <a:ln>
                  <a:solidFill>
                    <a:schemeClr val="tx1"/>
                  </a:solidFill>
                </a:ln>
                <a:solidFill>
                  <a:srgbClr val="00666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sk-SK" sz="2800" b="0" dirty="0" smtClean="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sk-SK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k-SK" sz="2800" b="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(Čítame </a:t>
            </a:r>
            <a:r>
              <a:rPr lang="sk-SK" sz="2800" b="0" i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ha</a:t>
            </a:r>
            <a:r>
              <a:rPr lang="sk-SK" sz="2800" i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sk-SK" sz="2800" b="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k-SK" sz="2800" b="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syčí.)</a:t>
            </a:r>
            <a:endParaRPr lang="sk-SK" sz="2800" b="0" i="1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cxnSp>
        <p:nvCxnSpPr>
          <p:cNvPr id="7" name="Rovná spojovacia šípka 6"/>
          <p:cNvCxnSpPr/>
          <p:nvPr/>
        </p:nvCxnSpPr>
        <p:spPr bwMode="auto">
          <a:xfrm flipV="1">
            <a:off x="3000364" y="2714620"/>
            <a:ext cx="785818" cy="285752"/>
          </a:xfrm>
          <a:prstGeom prst="straightConnector1">
            <a:avLst/>
          </a:prstGeom>
          <a:solidFill>
            <a:schemeClr val="accent1"/>
          </a:solidFill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" name="Rovná spojovacia šípka 12"/>
          <p:cNvCxnSpPr/>
          <p:nvPr/>
        </p:nvCxnSpPr>
        <p:spPr bwMode="auto">
          <a:xfrm rot="10800000">
            <a:off x="4714876" y="2714620"/>
            <a:ext cx="500066" cy="285752"/>
          </a:xfrm>
          <a:prstGeom prst="straightConnector1">
            <a:avLst/>
          </a:prstGeom>
          <a:solidFill>
            <a:schemeClr val="accent1"/>
          </a:solidFill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BlokTextu 16"/>
          <p:cNvSpPr txBox="1"/>
          <p:nvPr/>
        </p:nvSpPr>
        <p:spPr>
          <a:xfrm>
            <a:off x="357158" y="4214818"/>
            <a:ext cx="83582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Ide </a:t>
            </a:r>
            <a:r>
              <a:rPr lang="sk-SK" sz="32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z </a:t>
            </a:r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k-SK" sz="3200" dirty="0" smtClean="0">
                <a:ln>
                  <a:solidFill>
                    <a:schemeClr val="tx1"/>
                  </a:solidFill>
                </a:ln>
                <a:solidFill>
                  <a:srgbClr val="00666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ráce. – </a:t>
            </a:r>
            <a:r>
              <a:rPr lang="sk-SK" sz="2800" b="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z</a:t>
            </a:r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nelé</a:t>
            </a:r>
            <a:r>
              <a:rPr lang="sk-SK" sz="2800" b="0" dirty="0" smtClean="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k-SK" sz="32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z</a:t>
            </a:r>
            <a:r>
              <a:rPr lang="sk-SK" sz="2800" dirty="0" smtClean="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k-SK" sz="2800" b="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pred neznelým </a:t>
            </a:r>
            <a:r>
              <a:rPr lang="sk-SK" sz="2800" dirty="0" smtClean="0">
                <a:ln>
                  <a:solidFill>
                    <a:schemeClr val="tx1"/>
                  </a:solidFill>
                </a:ln>
                <a:solidFill>
                  <a:srgbClr val="00666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sk-SK" sz="2800" i="1" dirty="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sk-SK" sz="2800" b="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sa spodobuje </a:t>
            </a:r>
          </a:p>
          <a:p>
            <a:r>
              <a:rPr lang="sk-SK" sz="2800" b="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</a:t>
            </a:r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na </a:t>
            </a:r>
            <a:r>
              <a:rPr lang="sk-SK" sz="2800" b="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neznelé </a:t>
            </a:r>
            <a:r>
              <a:rPr lang="sk-SK" sz="2800" dirty="0" smtClean="0">
                <a:ln>
                  <a:solidFill>
                    <a:schemeClr val="tx1"/>
                  </a:solidFill>
                </a:ln>
                <a:solidFill>
                  <a:srgbClr val="00666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sk-SK" sz="2800" b="0" dirty="0" smtClean="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k-SK" sz="2800" b="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sk-SK" sz="2800" b="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Čítame </a:t>
            </a:r>
            <a:r>
              <a:rPr lang="sk-SK" sz="280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sk-SK" sz="2800" b="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práce)</a:t>
            </a:r>
            <a:endParaRPr lang="sk-SK" sz="2800" i="1" dirty="0" smtClean="0">
              <a:latin typeface="Calibri" pitchFamily="34" charset="0"/>
              <a:cs typeface="Calibri" pitchFamily="34" charset="0"/>
            </a:endParaRPr>
          </a:p>
          <a:p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sk-SK" sz="2800" b="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5122" name="Picture 2" descr="Snake emoji clipart. Free download transparent .PNG | Creazil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1643050"/>
            <a:ext cx="1285884" cy="714380"/>
          </a:xfrm>
          <a:prstGeom prst="rect">
            <a:avLst/>
          </a:prstGeom>
          <a:noFill/>
        </p:spPr>
      </p:pic>
      <p:sp>
        <p:nvSpPr>
          <p:cNvPr id="11" name="BlokTextu 10"/>
          <p:cNvSpPr txBox="1"/>
          <p:nvPr/>
        </p:nvSpPr>
        <p:spPr>
          <a:xfrm>
            <a:off x="714348" y="535782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Zistili sme , že </a:t>
            </a:r>
            <a:r>
              <a:rPr lang="sk-SK" sz="3200" dirty="0" smtClean="0">
                <a:ln>
                  <a:solidFill>
                    <a:srgbClr val="006666"/>
                  </a:solidFill>
                </a:ln>
                <a:solidFill>
                  <a:srgbClr val="5C230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prvá spoluhláska sa spodobuje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  <p:bldP spid="28674" grpId="0"/>
      <p:bldP spid="17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00034" y="571481"/>
            <a:ext cx="814393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3200" dirty="0" smtClean="0">
                <a:ln>
                  <a:solidFill>
                    <a:schemeClr val="tx1"/>
                  </a:solidFill>
                </a:ln>
                <a:solidFill>
                  <a:srgbClr val="66006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♦</a:t>
            </a:r>
            <a:r>
              <a:rPr lang="sk-SK" sz="3200" dirty="0" smtClean="0">
                <a:ln>
                  <a:solidFill>
                    <a:schemeClr val="tx1"/>
                  </a:solidFill>
                </a:ln>
                <a:solidFill>
                  <a:srgbClr val="00666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k-SK" sz="4000" dirty="0" smtClean="0">
                <a:ln>
                  <a:solidFill>
                    <a:schemeClr val="tx1"/>
                  </a:solidFill>
                </a:ln>
                <a:solidFill>
                  <a:srgbClr val="00666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neznelá </a:t>
            </a:r>
            <a:r>
              <a:rPr lang="sk-SK" sz="4000" dirty="0" smtClean="0">
                <a:ln>
                  <a:solidFill>
                    <a:schemeClr val="tx1"/>
                  </a:solidFill>
                </a:ln>
                <a:solidFill>
                  <a:srgbClr val="66006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+ </a:t>
            </a:r>
            <a:r>
              <a:rPr lang="sk-SK" sz="4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znelá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40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Budem spa</a:t>
            </a:r>
            <a:r>
              <a:rPr lang="sk-SK" sz="4000" dirty="0" smtClean="0">
                <a:ln>
                  <a:solidFill>
                    <a:schemeClr val="tx1"/>
                  </a:solidFill>
                </a:ln>
                <a:solidFill>
                  <a:srgbClr val="00666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ť</a:t>
            </a:r>
            <a:r>
              <a:rPr lang="sk-SK" sz="40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sk-SK" sz="4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sk-SK" sz="40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oma.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40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</a:t>
            </a:r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Neznelé </a:t>
            </a:r>
            <a:r>
              <a:rPr lang="sk-SK" sz="4000" dirty="0" smtClean="0">
                <a:ln>
                  <a:solidFill>
                    <a:schemeClr val="tx1"/>
                  </a:solidFill>
                </a:ln>
                <a:solidFill>
                  <a:srgbClr val="00666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ť</a:t>
            </a:r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pred znelým </a:t>
            </a:r>
            <a:r>
              <a:rPr lang="sk-SK" sz="4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 sa spodobuje na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znelé </a:t>
            </a:r>
            <a:r>
              <a:rPr lang="sk-SK" sz="4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ď</a:t>
            </a:r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sk-SK" sz="2800" b="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(Čítame </a:t>
            </a:r>
            <a:r>
              <a:rPr lang="sk-SK" sz="2800" b="0" i="1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spa</a:t>
            </a:r>
            <a:r>
              <a:rPr lang="sk-SK" sz="2800" i="1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ď</a:t>
            </a:r>
            <a:r>
              <a:rPr lang="sk-SK" sz="280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k-SK" sz="2800" b="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doma.)</a:t>
            </a:r>
          </a:p>
        </p:txBody>
      </p:sp>
      <p:cxnSp>
        <p:nvCxnSpPr>
          <p:cNvPr id="4" name="Rovná spojovacia šípka 3"/>
          <p:cNvCxnSpPr/>
          <p:nvPr/>
        </p:nvCxnSpPr>
        <p:spPr bwMode="auto">
          <a:xfrm flipV="1">
            <a:off x="3428992" y="1857364"/>
            <a:ext cx="642942" cy="285752"/>
          </a:xfrm>
          <a:prstGeom prst="straightConnector1">
            <a:avLst/>
          </a:prstGeom>
          <a:solidFill>
            <a:schemeClr val="accent1"/>
          </a:solidFill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" name="Rovná spojovacia šípka 5"/>
          <p:cNvCxnSpPr/>
          <p:nvPr/>
        </p:nvCxnSpPr>
        <p:spPr bwMode="auto">
          <a:xfrm rot="10800000">
            <a:off x="4572000" y="1857364"/>
            <a:ext cx="785818" cy="214314"/>
          </a:xfrm>
          <a:prstGeom prst="straightConnector1">
            <a:avLst/>
          </a:prstGeom>
          <a:solidFill>
            <a:schemeClr val="accent1"/>
          </a:solidFill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pic>
        <p:nvPicPr>
          <p:cNvPr id="4099" name="Picture 3" descr="Obrázok(2961193): Dobrý deň! | Autor: Alexbannyk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714356"/>
            <a:ext cx="1643054" cy="1000132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00034" y="3000372"/>
            <a:ext cx="821537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3200" dirty="0" smtClean="0">
                <a:ln>
                  <a:solidFill>
                    <a:schemeClr val="tx1"/>
                  </a:solidFill>
                </a:ln>
                <a:solidFill>
                  <a:srgbClr val="5C230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♦</a:t>
            </a:r>
            <a:r>
              <a:rPr kumimoji="0" lang="sk-SK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k-SK" sz="4000" dirty="0" smtClean="0">
                <a:ln>
                  <a:solidFill>
                    <a:schemeClr val="tx1"/>
                  </a:solidFill>
                </a:ln>
                <a:solidFill>
                  <a:srgbClr val="00666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neznelá</a:t>
            </a:r>
            <a:r>
              <a:rPr kumimoji="0" lang="sk-SK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sk-SK" sz="3200" dirty="0" smtClean="0">
                <a:ln>
                  <a:solidFill>
                    <a:schemeClr val="tx1"/>
                  </a:solidFill>
                </a:ln>
                <a:solidFill>
                  <a:srgbClr val="5C230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+</a:t>
            </a:r>
            <a:r>
              <a:rPr kumimoji="0" lang="sk-SK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kumimoji="0" lang="sk-SK" sz="4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Calibri" pitchFamily="34" charset="0"/>
              </a:rPr>
              <a:t>samohláska</a:t>
            </a:r>
            <a:endParaRPr kumimoji="0" lang="sk-SK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40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My</a:t>
            </a:r>
            <a:r>
              <a:rPr lang="sk-SK" sz="4000" dirty="0" smtClean="0">
                <a:ln>
                  <a:solidFill>
                    <a:schemeClr val="tx1"/>
                  </a:solidFill>
                </a:ln>
                <a:solidFill>
                  <a:srgbClr val="00666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š</a:t>
            </a:r>
            <a:r>
              <a:rPr lang="sk-SK" sz="40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kumimoji="0" lang="sk-SK" sz="4000" dirty="0" smtClean="0">
                <a:solidFill>
                  <a:srgbClr val="00000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u</a:t>
            </a:r>
            <a:r>
              <a:rPr lang="sk-SK" sz="40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šla.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   Neznelé </a:t>
            </a:r>
            <a:r>
              <a:rPr lang="sk-SK" sz="4000" dirty="0" smtClean="0">
                <a:ln>
                  <a:solidFill>
                    <a:schemeClr val="tx1"/>
                  </a:solidFill>
                </a:ln>
                <a:solidFill>
                  <a:srgbClr val="00666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š</a:t>
            </a:r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pred samohláskou </a:t>
            </a:r>
            <a:r>
              <a:rPr kumimoji="0" lang="sk-SK" sz="4000" dirty="0" smtClean="0">
                <a:solidFill>
                  <a:srgbClr val="00000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u</a:t>
            </a:r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sa spodobuje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  na znelé </a:t>
            </a:r>
            <a:r>
              <a:rPr lang="sk-SK" sz="4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ž. </a:t>
            </a:r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(Čítame </a:t>
            </a:r>
            <a:r>
              <a:rPr lang="sk-SK" sz="2800" b="0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my</a:t>
            </a:r>
            <a:r>
              <a:rPr lang="sk-SK" sz="2800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ž</a:t>
            </a:r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ušla.)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Rovná spojovacia šípka 11"/>
          <p:cNvCxnSpPr/>
          <p:nvPr/>
        </p:nvCxnSpPr>
        <p:spPr bwMode="auto">
          <a:xfrm rot="10800000">
            <a:off x="4786314" y="4214818"/>
            <a:ext cx="1285884" cy="214314"/>
          </a:xfrm>
          <a:prstGeom prst="straightConnector1">
            <a:avLst/>
          </a:prstGeom>
          <a:solidFill>
            <a:schemeClr val="accent1"/>
          </a:solidFill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" name="Rovná spojovacia šípka 14"/>
          <p:cNvCxnSpPr/>
          <p:nvPr/>
        </p:nvCxnSpPr>
        <p:spPr bwMode="auto">
          <a:xfrm flipV="1">
            <a:off x="3357554" y="4214818"/>
            <a:ext cx="642942" cy="285752"/>
          </a:xfrm>
          <a:prstGeom prst="straightConnector1">
            <a:avLst/>
          </a:prstGeom>
          <a:solidFill>
            <a:schemeClr val="accent1"/>
          </a:solidFill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Obdĺžnik 19"/>
          <p:cNvSpPr/>
          <p:nvPr/>
        </p:nvSpPr>
        <p:spPr>
          <a:xfrm>
            <a:off x="642910" y="5572140"/>
            <a:ext cx="8072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Zistili sme , že </a:t>
            </a:r>
            <a:r>
              <a:rPr lang="sk-SK" sz="3200" dirty="0" smtClean="0">
                <a:ln>
                  <a:solidFill>
                    <a:srgbClr val="006666"/>
                  </a:solidFill>
                </a:ln>
                <a:solidFill>
                  <a:srgbClr val="5C230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prvá spoluhláska sa spodobuje</a:t>
            </a:r>
            <a:r>
              <a:rPr lang="sk-SK" dirty="0" smtClean="0"/>
              <a:t>.</a:t>
            </a:r>
            <a:endParaRPr lang="sk-SK" dirty="0"/>
          </a:p>
        </p:txBody>
      </p:sp>
      <p:pic>
        <p:nvPicPr>
          <p:cNvPr id="23" name="Picture 2" descr="Google Image Result for  http://cartoon-clipart.disneyimage.com/_/rsrc/1305215725365/tom-and-jerry-clip-art/tom-and-j…  | Cartoon pics, Tom and jerry cartoon, Carto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2928934"/>
            <a:ext cx="1643073" cy="1214446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428596" y="571480"/>
            <a:ext cx="82153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2800" dirty="0" smtClean="0">
                <a:ln>
                  <a:solidFill>
                    <a:schemeClr val="tx1"/>
                  </a:solidFill>
                </a:ln>
                <a:solidFill>
                  <a:srgbClr val="5C230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SPODOBOVANIE</a:t>
            </a:r>
            <a:r>
              <a:rPr lang="sk-SK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spoluhlások</a:t>
            </a:r>
            <a:r>
              <a:rPr lang="sk-SK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k-SK" sz="2800" dirty="0" smtClean="0">
                <a:ln>
                  <a:solidFill>
                    <a:schemeClr val="tx1"/>
                  </a:solidFill>
                </a:ln>
                <a:solidFill>
                  <a:srgbClr val="5C230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 hranici slov  </a:t>
            </a:r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 splývavej  výslovnosti</a:t>
            </a:r>
            <a:r>
              <a:rPr lang="sk-SK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k-SK" sz="2800" u="sng" dirty="0" smtClean="0">
                <a:ln>
                  <a:solidFill>
                    <a:schemeClr val="tx1"/>
                  </a:solidFill>
                </a:ln>
                <a:solidFill>
                  <a:srgbClr val="5C230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nenastáva</a:t>
            </a:r>
            <a:r>
              <a:rPr lang="sk-SK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ak sa stretne:</a:t>
            </a:r>
          </a:p>
        </p:txBody>
      </p:sp>
      <p:sp>
        <p:nvSpPr>
          <p:cNvPr id="4" name="Obdĺžnik 3"/>
          <p:cNvSpPr/>
          <p:nvPr/>
        </p:nvSpPr>
        <p:spPr>
          <a:xfrm>
            <a:off x="571473" y="1643050"/>
            <a:ext cx="33575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3200" dirty="0" smtClean="0">
                <a:ln>
                  <a:solidFill>
                    <a:schemeClr val="tx1"/>
                  </a:solidFill>
                </a:ln>
                <a:solidFill>
                  <a:srgbClr val="5C230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♦</a:t>
            </a:r>
            <a:r>
              <a:rPr lang="sk-SK" sz="1800" dirty="0" smtClean="0">
                <a:ln>
                  <a:solidFill>
                    <a:schemeClr val="tx1"/>
                  </a:solidFill>
                </a:ln>
                <a:solidFill>
                  <a:srgbClr val="5C230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sk-SK" sz="4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znelá </a:t>
            </a:r>
            <a:r>
              <a:rPr lang="sk-SK" sz="3200" dirty="0" smtClean="0">
                <a:ln>
                  <a:solidFill>
                    <a:schemeClr val="tx1"/>
                  </a:solidFill>
                </a:ln>
                <a:solidFill>
                  <a:srgbClr val="5C230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+</a:t>
            </a:r>
            <a:r>
              <a:rPr lang="sk-SK" dirty="0" smtClean="0">
                <a:ln>
                  <a:solidFill>
                    <a:schemeClr val="tx1"/>
                  </a:solidFill>
                </a:ln>
                <a:solidFill>
                  <a:srgbClr val="5C230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k-SK" sz="4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znelá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714348" y="2285993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Hra</a:t>
            </a:r>
            <a:r>
              <a:rPr lang="sk-SK" sz="32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k-SK" sz="32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eckov navštevujú turisti.</a:t>
            </a:r>
            <a:r>
              <a:rPr lang="sk-SK" sz="2800" b="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(Čítame hra</a:t>
            </a:r>
            <a:r>
              <a:rPr lang="sk-SK" sz="280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sk-SK" sz="2800" b="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k-SK" sz="280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sk-SK" sz="2800" b="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eckov)</a:t>
            </a:r>
            <a:endParaRPr lang="sk-SK" sz="2800" b="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642910" y="2928934"/>
            <a:ext cx="47863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3200" dirty="0" smtClean="0">
                <a:ln>
                  <a:solidFill>
                    <a:schemeClr val="tx1"/>
                  </a:solidFill>
                </a:ln>
                <a:solidFill>
                  <a:srgbClr val="5C230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♦</a:t>
            </a:r>
            <a:r>
              <a:rPr lang="sk-SK" sz="1800" dirty="0" smtClean="0">
                <a:ln>
                  <a:solidFill>
                    <a:schemeClr val="tx1"/>
                  </a:solidFill>
                </a:ln>
                <a:solidFill>
                  <a:srgbClr val="5C230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sk-SK" sz="4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znelá </a:t>
            </a:r>
            <a:r>
              <a:rPr lang="sk-SK" sz="3200" dirty="0" smtClean="0">
                <a:ln>
                  <a:solidFill>
                    <a:schemeClr val="tx1"/>
                  </a:solidFill>
                </a:ln>
                <a:solidFill>
                  <a:srgbClr val="5C230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+</a:t>
            </a:r>
            <a:r>
              <a:rPr lang="sk-SK" dirty="0" smtClean="0">
                <a:ln>
                  <a:solidFill>
                    <a:schemeClr val="tx1"/>
                  </a:solidFill>
                </a:ln>
                <a:solidFill>
                  <a:srgbClr val="5C230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sk-SK" sz="4000" dirty="0" smtClean="0">
                <a:solidFill>
                  <a:srgbClr val="00000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samohláska</a:t>
            </a:r>
          </a:p>
        </p:txBody>
      </p:sp>
      <p:pic>
        <p:nvPicPr>
          <p:cNvPr id="3074" name="Picture 2" descr="https://upload.wikimedia.org/wikipedia/commons/thumb/c/c7/Hrad_Beckov_na_brale.jpg/120px-Hrad_Beckov_na_bra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1500174"/>
            <a:ext cx="1500198" cy="928694"/>
          </a:xfrm>
          <a:prstGeom prst="rect">
            <a:avLst/>
          </a:prstGeom>
          <a:noFill/>
        </p:spPr>
      </p:pic>
      <p:sp>
        <p:nvSpPr>
          <p:cNvPr id="9" name="BlokTextu 8"/>
          <p:cNvSpPr txBox="1"/>
          <p:nvPr/>
        </p:nvSpPr>
        <p:spPr>
          <a:xfrm>
            <a:off x="642910" y="3643314"/>
            <a:ext cx="5786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Holu</a:t>
            </a:r>
            <a:r>
              <a:rPr lang="sk-SK" sz="32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sk-SK" sz="2800" dirty="0" smtClean="0">
                <a:solidFill>
                  <a:srgbClr val="00000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u</a:t>
            </a:r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letel.</a:t>
            </a:r>
            <a:r>
              <a:rPr lang="sk-SK" sz="2800" b="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(Čítame holu</a:t>
            </a:r>
            <a:r>
              <a:rPr lang="sk-SK" sz="280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sk-SK" sz="2800" b="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sk-SK" sz="2800" i="1" dirty="0" smtClean="0">
                <a:solidFill>
                  <a:srgbClr val="00000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u</a:t>
            </a:r>
            <a:r>
              <a:rPr lang="sk-SK" sz="2800" b="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letel.)</a:t>
            </a:r>
            <a:endParaRPr lang="sk-SK" sz="2800" b="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642910" y="4429132"/>
            <a:ext cx="58579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dirty="0" smtClean="0">
                <a:ln>
                  <a:solidFill>
                    <a:schemeClr val="tx1"/>
                  </a:solidFill>
                </a:ln>
                <a:solidFill>
                  <a:srgbClr val="5C230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♦ </a:t>
            </a:r>
            <a:r>
              <a:rPr kumimoji="0" lang="sk-SK" sz="900" b="0" dirty="0" smtClean="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k-SK" sz="4000" dirty="0" smtClean="0">
                <a:ln>
                  <a:solidFill>
                    <a:schemeClr val="tx1"/>
                  </a:solidFill>
                </a:ln>
                <a:solidFill>
                  <a:srgbClr val="00666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neznelá </a:t>
            </a:r>
            <a:r>
              <a:rPr kumimoji="0" lang="sk-SK" sz="1000" i="1" dirty="0" smtClean="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sk-SK" sz="3200" dirty="0" smtClean="0">
                <a:ln>
                  <a:solidFill>
                    <a:schemeClr val="tx1"/>
                  </a:solidFill>
                </a:ln>
                <a:solidFill>
                  <a:srgbClr val="5C230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+</a:t>
            </a:r>
            <a:r>
              <a:rPr lang="sk-SK" sz="4000" dirty="0" smtClean="0">
                <a:ln>
                  <a:solidFill>
                    <a:schemeClr val="tx1"/>
                  </a:solidFill>
                </a:ln>
                <a:solidFill>
                  <a:srgbClr val="00666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neznelá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642910" y="5072075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Labu</a:t>
            </a:r>
            <a:r>
              <a:rPr lang="sk-SK" sz="3200" dirty="0" smtClean="0">
                <a:ln>
                  <a:solidFill>
                    <a:schemeClr val="tx1"/>
                  </a:solidFill>
                </a:ln>
                <a:solidFill>
                  <a:srgbClr val="00666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ť</a:t>
            </a:r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sk-SK" sz="3200" dirty="0" smtClean="0">
                <a:ln>
                  <a:solidFill>
                    <a:schemeClr val="tx1"/>
                  </a:solidFill>
                </a:ln>
                <a:solidFill>
                  <a:srgbClr val="00666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replávala jazero. </a:t>
            </a:r>
            <a:r>
              <a:rPr lang="sk-SK" sz="2800" b="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(Čítame labu</a:t>
            </a:r>
            <a:r>
              <a:rPr lang="sk-SK" sz="280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ť</a:t>
            </a:r>
            <a:r>
              <a:rPr lang="sk-SK" sz="2800" b="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k-SK" sz="280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sk-SK" sz="2800" b="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replávala)</a:t>
            </a:r>
            <a:endParaRPr lang="sk-SK" sz="2800" b="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3076" name="Picture 4" descr="Labutě, husy a husice :: Zimní sčítání vodních ptáků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4214818"/>
            <a:ext cx="1595425" cy="957256"/>
          </a:xfrm>
          <a:prstGeom prst="rect">
            <a:avLst/>
          </a:prstGeom>
          <a:noFill/>
        </p:spPr>
      </p:pic>
      <p:pic>
        <p:nvPicPr>
          <p:cNvPr id="3078" name="Picture 6" descr="Poštové holuby. Sú to šikovní športovci! | Noviny.s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2928934"/>
            <a:ext cx="1847843" cy="1143008"/>
          </a:xfrm>
          <a:prstGeom prst="rect">
            <a:avLst/>
          </a:prstGeom>
          <a:noFill/>
        </p:spPr>
      </p:pic>
      <p:sp>
        <p:nvSpPr>
          <p:cNvPr id="14" name="Obdĺžnik 13"/>
          <p:cNvSpPr/>
          <p:nvPr/>
        </p:nvSpPr>
        <p:spPr>
          <a:xfrm>
            <a:off x="285720" y="5715016"/>
            <a:ext cx="8572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800" b="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Zistili sme , že </a:t>
            </a:r>
            <a:r>
              <a:rPr lang="sk-SK" sz="3200" dirty="0" smtClean="0">
                <a:ln>
                  <a:solidFill>
                    <a:srgbClr val="006666"/>
                  </a:solidFill>
                </a:ln>
                <a:solidFill>
                  <a:srgbClr val="5C230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spoluhlásky sa píšu aj čítajú rovnako.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323528" y="642918"/>
            <a:ext cx="84156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 smtClean="0"/>
              <a:t>PRECVIČ SI  </a:t>
            </a:r>
          </a:p>
          <a:p>
            <a:pPr algn="ctr"/>
            <a:r>
              <a:rPr lang="sk-SK" dirty="0" smtClean="0"/>
              <a:t>Ako vyslovíš </a:t>
            </a:r>
            <a:r>
              <a:rPr lang="sk-SK" dirty="0">
                <a:solidFill>
                  <a:srgbClr val="067022"/>
                </a:solidFill>
                <a:latin typeface="Arial Black" panose="020B0A04020102020204" pitchFamily="34" charset="0"/>
              </a:rPr>
              <a:t>zvýraznenú</a:t>
            </a:r>
            <a:r>
              <a:rPr lang="sk-SK" dirty="0" smtClean="0"/>
              <a:t> spoluhlásku?</a:t>
            </a:r>
          </a:p>
          <a:p>
            <a:r>
              <a:rPr lang="sk-SK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Klikni</a:t>
            </a:r>
            <a:r>
              <a:rPr lang="sk-SK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cs typeface="Times New Roman" panose="02020603050405020304" pitchFamily="18" charset="0"/>
              </a:rPr>
              <a:t>na spoluhlásku, ktorú vyslovíš pri splývavej výslovnosti.</a:t>
            </a:r>
          </a:p>
          <a:p>
            <a:endParaRPr lang="sk-SK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18658" y="2044097"/>
            <a:ext cx="22926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>
                <a:latin typeface="Arial" pitchFamily="34" charset="0"/>
                <a:cs typeface="Arial" pitchFamily="34" charset="0"/>
              </a:rPr>
              <a:t>po</a:t>
            </a:r>
            <a:r>
              <a:rPr lang="sk-SK" dirty="0">
                <a:solidFill>
                  <a:srgbClr val="067022"/>
                </a:solidFill>
                <a:latin typeface="Arial Black" panose="020B0A04020102020204" pitchFamily="34" charset="0"/>
              </a:rPr>
              <a:t>d</a:t>
            </a:r>
            <a:r>
              <a:rPr lang="sk-SK" dirty="0">
                <a:latin typeface="Arial" pitchFamily="34" charset="0"/>
                <a:cs typeface="Arial" pitchFamily="34" charset="0"/>
              </a:rPr>
              <a:t> zemou </a:t>
            </a:r>
          </a:p>
        </p:txBody>
      </p:sp>
      <p:sp>
        <p:nvSpPr>
          <p:cNvPr id="7" name="TextBox 5"/>
          <p:cNvSpPr txBox="1"/>
          <p:nvPr/>
        </p:nvSpPr>
        <p:spPr>
          <a:xfrm>
            <a:off x="318658" y="2930050"/>
            <a:ext cx="2618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>
                <a:latin typeface="Arial" pitchFamily="34" charset="0"/>
                <a:cs typeface="Arial" pitchFamily="34" charset="0"/>
              </a:rPr>
              <a:t>po</a:t>
            </a:r>
            <a:r>
              <a:rPr lang="sk-SK" dirty="0">
                <a:solidFill>
                  <a:srgbClr val="067022"/>
                </a:solidFill>
                <a:latin typeface="Arial Black" panose="020B0A04020102020204" pitchFamily="34" charset="0"/>
              </a:rPr>
              <a:t>d</a:t>
            </a:r>
            <a:r>
              <a:rPr lang="sk-SK" dirty="0"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strechou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308563" y="3768441"/>
            <a:ext cx="2089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pí</a:t>
            </a:r>
            <a:r>
              <a:rPr lang="sk-SK" dirty="0">
                <a:solidFill>
                  <a:srgbClr val="067022"/>
                </a:solidFill>
                <a:latin typeface="Arial Black" panose="020B0A04020102020204" pitchFamily="34" charset="0"/>
              </a:rPr>
              <a:t>š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pekne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5"/>
          <p:cNvSpPr txBox="1"/>
          <p:nvPr/>
        </p:nvSpPr>
        <p:spPr>
          <a:xfrm>
            <a:off x="308564" y="4646679"/>
            <a:ext cx="20345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pí</a:t>
            </a:r>
            <a:r>
              <a:rPr lang="sk-SK" dirty="0">
                <a:solidFill>
                  <a:srgbClr val="067022"/>
                </a:solidFill>
                <a:latin typeface="Arial Black" panose="020B0A04020102020204" pitchFamily="34" charset="0"/>
              </a:rPr>
              <a:t>š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úlohu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308565" y="5445224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pi</a:t>
            </a:r>
            <a:r>
              <a:rPr lang="sk-SK" dirty="0">
                <a:solidFill>
                  <a:srgbClr val="067022"/>
                </a:solidFill>
                <a:latin typeface="Arial Black" panose="020B0A04020102020204" pitchFamily="34" charset="0"/>
              </a:rPr>
              <a:t>ť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vodu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3660316" y="2075566"/>
            <a:ext cx="849343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d</a:t>
            </a:r>
          </a:p>
        </p:txBody>
      </p:sp>
      <p:sp>
        <p:nvSpPr>
          <p:cNvPr id="12" name="TextBox 6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4835639" y="2044097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t</a:t>
            </a:r>
          </a:p>
        </p:txBody>
      </p:sp>
      <p:pic>
        <p:nvPicPr>
          <p:cNvPr id="1026" name="Picture 2" descr="https://www.rakovice.sk/data/editor/934sk_2.gif?gcm_date=1451111202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3982" y="2148889"/>
            <a:ext cx="2219325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láčik 12"/>
          <p:cNvSpPr/>
          <p:nvPr/>
        </p:nvSpPr>
        <p:spPr bwMode="auto">
          <a:xfrm>
            <a:off x="6123958" y="2038545"/>
            <a:ext cx="2235904" cy="891505"/>
          </a:xfrm>
          <a:prstGeom prst="cloudCallout">
            <a:avLst>
              <a:gd name="adj1" fmla="val 21607"/>
              <a:gd name="adj2" fmla="val 94316"/>
            </a:avLst>
          </a:prstGeom>
          <a:solidFill>
            <a:srgbClr val="996633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sk-SK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BRAVÓ!</a:t>
            </a:r>
          </a:p>
        </p:txBody>
      </p:sp>
      <p:sp>
        <p:nvSpPr>
          <p:cNvPr id="16" name="TextBox 33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3656359" y="2930050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t</a:t>
            </a:r>
          </a:p>
        </p:txBody>
      </p:sp>
      <p:sp>
        <p:nvSpPr>
          <p:cNvPr id="17" name="TextBox 24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4835639" y="293004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d</a:t>
            </a:r>
          </a:p>
        </p:txBody>
      </p:sp>
      <p:sp>
        <p:nvSpPr>
          <p:cNvPr id="18" name="TextBox 15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652403" y="38313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ž</a:t>
            </a:r>
          </a:p>
        </p:txBody>
      </p:sp>
      <p:sp>
        <p:nvSpPr>
          <p:cNvPr id="19" name="TextBox 38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832357" y="38313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š</a:t>
            </a:r>
          </a:p>
        </p:txBody>
      </p:sp>
      <p:sp>
        <p:nvSpPr>
          <p:cNvPr id="20" name="TextBox 22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660316" y="46466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š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1" name="TextBox 23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832357" y="46466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ž</a:t>
            </a:r>
          </a:p>
        </p:txBody>
      </p:sp>
      <p:sp>
        <p:nvSpPr>
          <p:cNvPr id="22" name="TextBox 25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3652403" y="5501163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ď</a:t>
            </a:r>
          </a:p>
        </p:txBody>
      </p:sp>
      <p:sp>
        <p:nvSpPr>
          <p:cNvPr id="23" name="TextBox 24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4832357" y="5559416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ť</a:t>
            </a:r>
          </a:p>
        </p:txBody>
      </p:sp>
      <p:sp>
        <p:nvSpPr>
          <p:cNvPr id="24" name="Tlačidlo akcie: Dopredu alebo Ďalej 23">
            <a:hlinkClick r:id="" action="ppaction://hlinkshowjump?jump=nextslide" highlightClick="1"/>
          </p:cNvPr>
          <p:cNvSpPr/>
          <p:nvPr/>
        </p:nvSpPr>
        <p:spPr bwMode="auto">
          <a:xfrm>
            <a:off x="7524328" y="6060340"/>
            <a:ext cx="1619672" cy="746186"/>
          </a:xfrm>
          <a:prstGeom prst="actionButtonForwardNext">
            <a:avLst/>
          </a:prstGeom>
          <a:solidFill>
            <a:srgbClr val="6633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584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7" grpId="0" animBg="1"/>
      <p:bldP spid="18" grpId="0" animBg="1"/>
      <p:bldP spid="20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323528" y="642918"/>
            <a:ext cx="84156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 smtClean="0"/>
              <a:t>PRECVIČ SI  </a:t>
            </a:r>
          </a:p>
          <a:p>
            <a:pPr algn="ctr"/>
            <a:r>
              <a:rPr lang="sk-SK" dirty="0" smtClean="0"/>
              <a:t>Ako vyslovíš </a:t>
            </a:r>
            <a:r>
              <a:rPr lang="sk-SK" dirty="0">
                <a:solidFill>
                  <a:srgbClr val="067022"/>
                </a:solidFill>
                <a:latin typeface="Arial Black" panose="020B0A04020102020204" pitchFamily="34" charset="0"/>
              </a:rPr>
              <a:t>zvýraznenú</a:t>
            </a:r>
            <a:r>
              <a:rPr lang="sk-SK" dirty="0" smtClean="0"/>
              <a:t> spoluhlásku?</a:t>
            </a:r>
          </a:p>
          <a:p>
            <a:r>
              <a:rPr lang="sk-SK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Klikni</a:t>
            </a:r>
            <a:r>
              <a:rPr lang="sk-SK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cs typeface="Times New Roman" panose="02020603050405020304" pitchFamily="18" charset="0"/>
              </a:rPr>
              <a:t>na spoluhlásku, ktorú vyslovíš pri splývavej výslovnosti.</a:t>
            </a:r>
          </a:p>
          <a:p>
            <a:endParaRPr lang="sk-SK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18658" y="2044097"/>
            <a:ext cx="1832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za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s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prší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318658" y="2930050"/>
            <a:ext cx="1883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ča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s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beží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308563" y="3768441"/>
            <a:ext cx="2536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se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ď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pokojne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5"/>
          <p:cNvSpPr txBox="1"/>
          <p:nvPr/>
        </p:nvSpPr>
        <p:spPr>
          <a:xfrm>
            <a:off x="308564" y="4646679"/>
            <a:ext cx="25010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hľada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ť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ulicu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308565" y="5445224"/>
            <a:ext cx="2020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lú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č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slnka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3660316" y="2075566"/>
            <a:ext cx="849343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s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12" name="TextBox 6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4835639" y="2044097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z</a:t>
            </a:r>
            <a:endParaRPr lang="sk-SK" sz="4000" dirty="0">
              <a:latin typeface="Arial Black" pitchFamily="34" charset="0"/>
            </a:endParaRPr>
          </a:p>
        </p:txBody>
      </p:sp>
      <p:pic>
        <p:nvPicPr>
          <p:cNvPr id="1026" name="Picture 2" descr="https://www.rakovice.sk/data/editor/934sk_2.gif?gcm_date=1451111202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3982" y="2148889"/>
            <a:ext cx="2219325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láčik 12"/>
          <p:cNvSpPr/>
          <p:nvPr/>
        </p:nvSpPr>
        <p:spPr bwMode="auto">
          <a:xfrm>
            <a:off x="6123958" y="2038545"/>
            <a:ext cx="2235904" cy="891505"/>
          </a:xfrm>
          <a:prstGeom prst="cloudCallout">
            <a:avLst>
              <a:gd name="adj1" fmla="val 21607"/>
              <a:gd name="adj2" fmla="val 94316"/>
            </a:avLst>
          </a:prstGeom>
          <a:solidFill>
            <a:srgbClr val="996633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sk-SK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BRAVÓ!</a:t>
            </a:r>
          </a:p>
        </p:txBody>
      </p:sp>
      <p:sp>
        <p:nvSpPr>
          <p:cNvPr id="16" name="TextBox 33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3656359" y="2930050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z</a:t>
            </a:r>
          </a:p>
        </p:txBody>
      </p:sp>
      <p:sp>
        <p:nvSpPr>
          <p:cNvPr id="17" name="TextBox 24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4835639" y="293004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s</a:t>
            </a:r>
          </a:p>
        </p:txBody>
      </p:sp>
      <p:sp>
        <p:nvSpPr>
          <p:cNvPr id="18" name="TextBox 15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652403" y="38313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ď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19" name="TextBox 38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832357" y="38313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ť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0" name="TextBox 22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660316" y="46466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ť</a:t>
            </a:r>
          </a:p>
        </p:txBody>
      </p:sp>
      <p:sp>
        <p:nvSpPr>
          <p:cNvPr id="21" name="TextBox 23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832357" y="46466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ď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2" name="TextBox 25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3652403" y="5501163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č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3" name="TextBox 24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4832357" y="5559416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err="1" smtClean="0">
                <a:latin typeface="Arial Black" pitchFamily="34" charset="0"/>
              </a:rPr>
              <a:t>dž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4" name="Tlačidlo akcie: Dopredu alebo Ďalej 23">
            <a:hlinkClick r:id="" action="ppaction://hlinkshowjump?jump=nextslide" highlightClick="1"/>
          </p:cNvPr>
          <p:cNvSpPr/>
          <p:nvPr/>
        </p:nvSpPr>
        <p:spPr bwMode="auto">
          <a:xfrm>
            <a:off x="7524328" y="6060340"/>
            <a:ext cx="1619672" cy="746186"/>
          </a:xfrm>
          <a:prstGeom prst="actionButtonForwardNext">
            <a:avLst/>
          </a:prstGeom>
          <a:solidFill>
            <a:srgbClr val="6633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210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7" grpId="0" animBg="1"/>
      <p:bldP spid="18" grpId="0" animBg="1"/>
      <p:bldP spid="20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323528" y="642918"/>
            <a:ext cx="84156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 smtClean="0"/>
              <a:t>PRECVIČ SI  </a:t>
            </a:r>
          </a:p>
          <a:p>
            <a:pPr algn="ctr"/>
            <a:r>
              <a:rPr lang="sk-SK" dirty="0" smtClean="0"/>
              <a:t>Ako vyslovíš </a:t>
            </a:r>
            <a:r>
              <a:rPr lang="sk-SK" dirty="0">
                <a:solidFill>
                  <a:srgbClr val="067022"/>
                </a:solidFill>
                <a:latin typeface="Arial Black" panose="020B0A04020102020204" pitchFamily="34" charset="0"/>
              </a:rPr>
              <a:t>zvýraznenú</a:t>
            </a:r>
            <a:r>
              <a:rPr lang="sk-SK" dirty="0" smtClean="0"/>
              <a:t> spoluhlásku?</a:t>
            </a:r>
          </a:p>
          <a:p>
            <a:r>
              <a:rPr lang="sk-SK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Klikni</a:t>
            </a:r>
            <a:r>
              <a:rPr lang="sk-SK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cs typeface="Times New Roman" panose="02020603050405020304" pitchFamily="18" charset="0"/>
              </a:rPr>
              <a:t>na spoluhlásku, ktorú vyslovíš pri splývavej výslovnosti.</a:t>
            </a:r>
          </a:p>
          <a:p>
            <a:endParaRPr lang="sk-SK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18658" y="2044097"/>
            <a:ext cx="2361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s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priateľom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318658" y="2930050"/>
            <a:ext cx="2329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s</a:t>
            </a:r>
            <a:r>
              <a:rPr lang="sk-SK" dirty="0">
                <a:latin typeface="Arial" pitchFamily="34" charset="0"/>
                <a:cs typeface="Arial" pitchFamily="34" charset="0"/>
              </a:rPr>
              <a:t>o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strýkom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308563" y="3768441"/>
            <a:ext cx="2105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v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kuchyni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5"/>
          <p:cNvSpPr txBox="1"/>
          <p:nvPr/>
        </p:nvSpPr>
        <p:spPr>
          <a:xfrm>
            <a:off x="308564" y="4646679"/>
            <a:ext cx="1949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s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opicou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308565" y="5445224"/>
            <a:ext cx="2414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hrá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č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šachu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3660316" y="2075566"/>
            <a:ext cx="849343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s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12" name="TextBox 6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4835639" y="2044097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z</a:t>
            </a:r>
            <a:endParaRPr lang="sk-SK" sz="4000" dirty="0">
              <a:latin typeface="Arial Black" pitchFamily="34" charset="0"/>
            </a:endParaRPr>
          </a:p>
        </p:txBody>
      </p:sp>
      <p:pic>
        <p:nvPicPr>
          <p:cNvPr id="1026" name="Picture 2" descr="https://www.rakovice.sk/data/editor/934sk_2.gif?gcm_date=1451111202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3982" y="2148889"/>
            <a:ext cx="2219325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láčik 12"/>
          <p:cNvSpPr/>
          <p:nvPr/>
        </p:nvSpPr>
        <p:spPr bwMode="auto">
          <a:xfrm>
            <a:off x="6123958" y="2038545"/>
            <a:ext cx="2235904" cy="891505"/>
          </a:xfrm>
          <a:prstGeom prst="cloudCallout">
            <a:avLst>
              <a:gd name="adj1" fmla="val 21607"/>
              <a:gd name="adj2" fmla="val 94316"/>
            </a:avLst>
          </a:prstGeom>
          <a:solidFill>
            <a:srgbClr val="996633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sk-SK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BRAVÓ!</a:t>
            </a:r>
          </a:p>
        </p:txBody>
      </p:sp>
      <p:sp>
        <p:nvSpPr>
          <p:cNvPr id="16" name="TextBox 33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832357" y="2991445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z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17" name="TextBox 24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649149" y="2976895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s</a:t>
            </a:r>
          </a:p>
        </p:txBody>
      </p:sp>
      <p:sp>
        <p:nvSpPr>
          <p:cNvPr id="18" name="TextBox 15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652403" y="38313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v</a:t>
            </a:r>
          </a:p>
        </p:txBody>
      </p:sp>
      <p:sp>
        <p:nvSpPr>
          <p:cNvPr id="19" name="TextBox 38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832357" y="38313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f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0" name="TextBox 22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660316" y="46466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s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1" name="TextBox 23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832357" y="46466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z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2" name="TextBox 25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3652403" y="5501163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č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3" name="TextBox 24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4832357" y="5559416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err="1" smtClean="0">
                <a:latin typeface="Arial Black" pitchFamily="34" charset="0"/>
              </a:rPr>
              <a:t>dž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4" name="Tlačidlo akcie: Dopredu alebo Ďalej 23">
            <a:hlinkClick r:id="" action="ppaction://hlinkshowjump?jump=nextslide" highlightClick="1"/>
          </p:cNvPr>
          <p:cNvSpPr/>
          <p:nvPr/>
        </p:nvSpPr>
        <p:spPr bwMode="auto">
          <a:xfrm>
            <a:off x="7524328" y="6060340"/>
            <a:ext cx="1619672" cy="746186"/>
          </a:xfrm>
          <a:prstGeom prst="actionButtonForwardNext">
            <a:avLst/>
          </a:prstGeom>
          <a:solidFill>
            <a:srgbClr val="6633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67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7" grpId="0" animBg="1"/>
      <p:bldP spid="18" grpId="0" animBg="1"/>
      <p:bldP spid="20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323528" y="642918"/>
            <a:ext cx="84156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 smtClean="0"/>
              <a:t>PRECVIČ SI  </a:t>
            </a:r>
          </a:p>
          <a:p>
            <a:pPr algn="ctr"/>
            <a:r>
              <a:rPr lang="sk-SK" dirty="0" smtClean="0"/>
              <a:t>Ako vyslovíš </a:t>
            </a:r>
            <a:r>
              <a:rPr lang="sk-SK" dirty="0">
                <a:solidFill>
                  <a:srgbClr val="067022"/>
                </a:solidFill>
                <a:latin typeface="Arial Black" panose="020B0A04020102020204" pitchFamily="34" charset="0"/>
              </a:rPr>
              <a:t>zvýraznenú</a:t>
            </a:r>
            <a:r>
              <a:rPr lang="sk-SK" dirty="0" smtClean="0"/>
              <a:t> spoluhlásku?</a:t>
            </a:r>
          </a:p>
          <a:p>
            <a:r>
              <a:rPr lang="sk-SK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Klikni</a:t>
            </a:r>
            <a:r>
              <a:rPr lang="sk-SK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cs typeface="Times New Roman" panose="02020603050405020304" pitchFamily="18" charset="0"/>
              </a:rPr>
              <a:t>na spoluhlásku, ktorú vyslovíš pri splývavej výslovnosti.</a:t>
            </a:r>
          </a:p>
          <a:p>
            <a:endParaRPr lang="sk-SK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18658" y="2044097"/>
            <a:ext cx="2494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>
                <a:latin typeface="Arial" pitchFamily="34" charset="0"/>
                <a:cs typeface="Arial" pitchFamily="34" charset="0"/>
              </a:rPr>
              <a:t>výťa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h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nešiel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318658" y="2930050"/>
            <a:ext cx="2311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>
                <a:latin typeface="Arial" pitchFamily="34" charset="0"/>
                <a:cs typeface="Arial" pitchFamily="34" charset="0"/>
              </a:rPr>
              <a:t>nele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z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hore 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308563" y="3768441"/>
            <a:ext cx="3034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>
                <a:latin typeface="Arial" pitchFamily="34" charset="0"/>
                <a:cs typeface="Arial" pitchFamily="34" charset="0"/>
              </a:rPr>
              <a:t>pora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ď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kuchárke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5"/>
          <p:cNvSpPr txBox="1"/>
          <p:nvPr/>
        </p:nvSpPr>
        <p:spPr>
          <a:xfrm>
            <a:off x="308564" y="4646679"/>
            <a:ext cx="2515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trh 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s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ovocím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308565" y="5445224"/>
            <a:ext cx="2856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polo</a:t>
            </a:r>
            <a:r>
              <a:rPr lang="sk-SK" dirty="0">
                <a:solidFill>
                  <a:srgbClr val="067022"/>
                </a:solidFill>
                <a:latin typeface="Arial Black" panose="020B0A04020102020204" pitchFamily="34" charset="0"/>
              </a:rPr>
              <a:t>ž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na tanier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3660316" y="2075566"/>
            <a:ext cx="849343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h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12" name="TextBox 6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4835639" y="2044097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ch</a:t>
            </a:r>
            <a:endParaRPr lang="sk-SK" sz="4000" dirty="0">
              <a:latin typeface="Arial Black" pitchFamily="34" charset="0"/>
            </a:endParaRPr>
          </a:p>
        </p:txBody>
      </p:sp>
      <p:pic>
        <p:nvPicPr>
          <p:cNvPr id="1026" name="Picture 2" descr="https://www.rakovice.sk/data/editor/934sk_2.gif?gcm_date=1451111202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3982" y="2148889"/>
            <a:ext cx="2219325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láčik 12"/>
          <p:cNvSpPr/>
          <p:nvPr/>
        </p:nvSpPr>
        <p:spPr bwMode="auto">
          <a:xfrm>
            <a:off x="6123958" y="2038545"/>
            <a:ext cx="2235904" cy="891505"/>
          </a:xfrm>
          <a:prstGeom prst="cloudCallout">
            <a:avLst>
              <a:gd name="adj1" fmla="val 21607"/>
              <a:gd name="adj2" fmla="val 94316"/>
            </a:avLst>
          </a:prstGeom>
          <a:solidFill>
            <a:srgbClr val="996633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sk-SK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BRAVÓ!</a:t>
            </a:r>
          </a:p>
        </p:txBody>
      </p:sp>
      <p:sp>
        <p:nvSpPr>
          <p:cNvPr id="16" name="TextBox 33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832357" y="2991445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z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17" name="TextBox 24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649149" y="2976895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s</a:t>
            </a:r>
          </a:p>
        </p:txBody>
      </p:sp>
      <p:sp>
        <p:nvSpPr>
          <p:cNvPr id="18" name="TextBox 15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652403" y="38313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ď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19" name="TextBox 38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832357" y="38313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ť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0" name="TextBox 22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660316" y="46466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s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1" name="TextBox 23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832357" y="46466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z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2" name="TextBox 25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3652403" y="5501163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ž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3" name="TextBox 24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4832357" y="5559416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š</a:t>
            </a:r>
          </a:p>
        </p:txBody>
      </p:sp>
      <p:sp>
        <p:nvSpPr>
          <p:cNvPr id="24" name="Tlačidlo akcie: Dopredu alebo Ďalej 23">
            <a:hlinkClick r:id="" action="ppaction://hlinkshowjump?jump=nextslide" highlightClick="1"/>
          </p:cNvPr>
          <p:cNvSpPr/>
          <p:nvPr/>
        </p:nvSpPr>
        <p:spPr bwMode="auto">
          <a:xfrm>
            <a:off x="7524328" y="6060340"/>
            <a:ext cx="1619672" cy="746186"/>
          </a:xfrm>
          <a:prstGeom prst="actionButtonForwardNext">
            <a:avLst/>
          </a:prstGeom>
          <a:solidFill>
            <a:srgbClr val="6633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287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7" grpId="0" animBg="1"/>
      <p:bldP spid="18" grpId="0" animBg="1"/>
      <p:bldP spid="20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323528" y="642918"/>
            <a:ext cx="84156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 smtClean="0"/>
              <a:t>PRECVIČ SI  </a:t>
            </a:r>
          </a:p>
          <a:p>
            <a:pPr algn="ctr"/>
            <a:r>
              <a:rPr lang="sk-SK" dirty="0" smtClean="0"/>
              <a:t>Ako vyslovíš </a:t>
            </a:r>
            <a:r>
              <a:rPr lang="sk-SK" dirty="0">
                <a:solidFill>
                  <a:srgbClr val="067022"/>
                </a:solidFill>
                <a:latin typeface="Arial Black" panose="020B0A04020102020204" pitchFamily="34" charset="0"/>
              </a:rPr>
              <a:t>zvýraznenú</a:t>
            </a:r>
            <a:r>
              <a:rPr lang="sk-SK" dirty="0" smtClean="0"/>
              <a:t> spoluhlásku?</a:t>
            </a:r>
          </a:p>
          <a:p>
            <a:r>
              <a:rPr lang="sk-SK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Klikni</a:t>
            </a:r>
            <a:r>
              <a:rPr lang="sk-SK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cs typeface="Times New Roman" panose="02020603050405020304" pitchFamily="18" charset="0"/>
              </a:rPr>
              <a:t>na spoluhlásku, ktorú vyslovíš pri splývavej výslovnosti.</a:t>
            </a:r>
          </a:p>
          <a:p>
            <a:endParaRPr lang="sk-SK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18658" y="2044097"/>
            <a:ext cx="2446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>
                <a:latin typeface="Arial" pitchFamily="34" charset="0"/>
                <a:cs typeface="Arial" pitchFamily="34" charset="0"/>
              </a:rPr>
              <a:t>hrí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b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dubový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318658" y="2930050"/>
            <a:ext cx="2239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cho</a:t>
            </a:r>
            <a:r>
              <a:rPr lang="sk-SK" dirty="0">
                <a:solidFill>
                  <a:srgbClr val="067022"/>
                </a:solidFill>
                <a:latin typeface="Arial Black" panose="020B0A04020102020204" pitchFamily="34" charset="0"/>
              </a:rPr>
              <a:t>ď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späť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308563" y="3768441"/>
            <a:ext cx="2475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víťa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z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odišiel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5"/>
          <p:cNvSpPr txBox="1"/>
          <p:nvPr/>
        </p:nvSpPr>
        <p:spPr>
          <a:xfrm>
            <a:off x="308564" y="4646679"/>
            <a:ext cx="2876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pove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dz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pravdu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308565" y="5445224"/>
            <a:ext cx="2600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nehá</a:t>
            </a:r>
            <a:r>
              <a:rPr lang="sk-SK" dirty="0" smtClean="0">
                <a:solidFill>
                  <a:srgbClr val="067022"/>
                </a:solidFill>
                <a:latin typeface="Arial Black" panose="020B0A04020102020204" pitchFamily="34" charset="0"/>
              </a:rPr>
              <a:t>dž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loptu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813201" y="2151511"/>
            <a:ext cx="849343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b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12" name="TextBox 6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649149" y="2130354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p</a:t>
            </a:r>
          </a:p>
        </p:txBody>
      </p:sp>
      <p:pic>
        <p:nvPicPr>
          <p:cNvPr id="1026" name="Picture 2" descr="https://www.rakovice.sk/data/editor/934sk_2.gif?gcm_date=1451111202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3982" y="2148889"/>
            <a:ext cx="2219325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láčik 12"/>
          <p:cNvSpPr/>
          <p:nvPr/>
        </p:nvSpPr>
        <p:spPr bwMode="auto">
          <a:xfrm>
            <a:off x="6123958" y="2038545"/>
            <a:ext cx="2235904" cy="891505"/>
          </a:xfrm>
          <a:prstGeom prst="cloudCallout">
            <a:avLst>
              <a:gd name="adj1" fmla="val 21607"/>
              <a:gd name="adj2" fmla="val 94316"/>
            </a:avLst>
          </a:prstGeom>
          <a:solidFill>
            <a:srgbClr val="996633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sk-SK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BRAVÓ!</a:t>
            </a:r>
          </a:p>
        </p:txBody>
      </p:sp>
      <p:sp>
        <p:nvSpPr>
          <p:cNvPr id="16" name="TextBox 33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832357" y="2991445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ť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17" name="TextBox 24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649149" y="2976895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ď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18" name="TextBox 15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652403" y="38313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s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19" name="TextBox 38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832357" y="38313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z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0" name="TextBox 22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3660316" y="46466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err="1" smtClean="0">
                <a:latin typeface="Arial Black" pitchFamily="34" charset="0"/>
              </a:rPr>
              <a:t>dz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1" name="TextBox 23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4832357" y="4646679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latin typeface="Arial Black" pitchFamily="34" charset="0"/>
              </a:rPr>
              <a:t>c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2" name="TextBox 25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3652403" y="5501163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err="1" smtClean="0">
                <a:latin typeface="Arial Black" pitchFamily="34" charset="0"/>
              </a:rPr>
              <a:t>dž</a:t>
            </a:r>
            <a:endParaRPr lang="sk-SK" sz="4000" dirty="0">
              <a:latin typeface="Arial Black" pitchFamily="34" charset="0"/>
            </a:endParaRPr>
          </a:p>
        </p:txBody>
      </p:sp>
      <p:sp>
        <p:nvSpPr>
          <p:cNvPr id="23" name="TextBox 24">
            <a:hlinkClick r:id="" action="ppaction://noaction">
              <a:snd r:embed="rId4" name="bomb.wav"/>
            </a:hlinkClick>
          </p:cNvPr>
          <p:cNvSpPr txBox="1"/>
          <p:nvPr/>
        </p:nvSpPr>
        <p:spPr>
          <a:xfrm>
            <a:off x="4832357" y="5559416"/>
            <a:ext cx="8572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Arial Black" pitchFamily="34" charset="0"/>
              </a:rPr>
              <a:t>č</a:t>
            </a:r>
          </a:p>
        </p:txBody>
      </p:sp>
      <p:sp>
        <p:nvSpPr>
          <p:cNvPr id="24" name="Tlačidlo akcie: Dopredu alebo Ďalej 23">
            <a:hlinkClick r:id="" action="ppaction://hlinkshowjump?jump=nextslide" highlightClick="1"/>
          </p:cNvPr>
          <p:cNvSpPr/>
          <p:nvPr/>
        </p:nvSpPr>
        <p:spPr bwMode="auto">
          <a:xfrm>
            <a:off x="7524328" y="6060340"/>
            <a:ext cx="1619672" cy="746186"/>
          </a:xfrm>
          <a:prstGeom prst="actionButtonForwardNext">
            <a:avLst/>
          </a:prstGeom>
          <a:solidFill>
            <a:srgbClr val="6633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219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CC34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7" grpId="0" animBg="1"/>
      <p:bldP spid="18" grpId="0" animBg="1"/>
      <p:bldP spid="20" grpId="0" animBg="1"/>
      <p:bldP spid="23" grpId="0" animBg="1"/>
    </p:bldLst>
  </p:timing>
</p:sld>
</file>

<file path=ppt/theme/theme1.xml><?xml version="1.0" encoding="utf-8"?>
<a:theme xmlns:a="http://schemas.openxmlformats.org/drawingml/2006/main" name="tf01018387_win32">
  <a:themeElements>
    <a:clrScheme name="Class Welcome 1">
      <a:dk1>
        <a:srgbClr val="000000"/>
      </a:dk1>
      <a:lt1>
        <a:srgbClr val="0099CC"/>
      </a:lt1>
      <a:dk2>
        <a:srgbClr val="000000"/>
      </a:dk2>
      <a:lt2>
        <a:srgbClr val="868686"/>
      </a:lt2>
      <a:accent1>
        <a:srgbClr val="00FFCC"/>
      </a:accent1>
      <a:accent2>
        <a:srgbClr val="969696"/>
      </a:accent2>
      <a:accent3>
        <a:srgbClr val="AACAE2"/>
      </a:accent3>
      <a:accent4>
        <a:srgbClr val="000000"/>
      </a:accent4>
      <a:accent5>
        <a:srgbClr val="AAFFE2"/>
      </a:accent5>
      <a:accent6>
        <a:srgbClr val="878787"/>
      </a:accent6>
      <a:hlink>
        <a:srgbClr val="00FFCC"/>
      </a:hlink>
      <a:folHlink>
        <a:srgbClr val="99CCFF"/>
      </a:folHlink>
    </a:clrScheme>
    <a:fontScheme name="Class Welco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ass Welcome 1">
        <a:dk1>
          <a:srgbClr val="000000"/>
        </a:dk1>
        <a:lt1>
          <a:srgbClr val="0099CC"/>
        </a:lt1>
        <a:dk2>
          <a:srgbClr val="000000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Welcom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Welcome 3">
        <a:dk1>
          <a:srgbClr val="5F5F5F"/>
        </a:dk1>
        <a:lt1>
          <a:srgbClr val="FFFFFF"/>
        </a:lt1>
        <a:dk2>
          <a:srgbClr val="5F5F5F"/>
        </a:dk2>
        <a:lt2>
          <a:srgbClr val="00000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ss Welcome 1">
    <a:dk1>
      <a:srgbClr val="000000"/>
    </a:dk1>
    <a:lt1>
      <a:srgbClr val="0099CC"/>
    </a:lt1>
    <a:dk2>
      <a:srgbClr val="000000"/>
    </a:dk2>
    <a:lt2>
      <a:srgbClr val="868686"/>
    </a:lt2>
    <a:accent1>
      <a:srgbClr val="00FFCC"/>
    </a:accent1>
    <a:accent2>
      <a:srgbClr val="969696"/>
    </a:accent2>
    <a:accent3>
      <a:srgbClr val="AACAE2"/>
    </a:accent3>
    <a:accent4>
      <a:srgbClr val="000000"/>
    </a:accent4>
    <a:accent5>
      <a:srgbClr val="AAFFE2"/>
    </a:accent5>
    <a:accent6>
      <a:srgbClr val="878787"/>
    </a:accent6>
    <a:hlink>
      <a:srgbClr val="00FFCC"/>
    </a:hlink>
    <a:folHlink>
      <a:srgbClr val="99CC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1002</TotalTime>
  <Words>679</Words>
  <Application>Microsoft Office PowerPoint</Application>
  <PresentationFormat>Prezentácia na obrazovke (4:3)</PresentationFormat>
  <Paragraphs>239</Paragraphs>
  <Slides>16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tf01018387_win32</vt:lpstr>
      <vt:lpstr>Spodobovanie  na hranici slov  pri splývavej výslovnosti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Vítáme vás!</dc:title>
  <dc:creator>Marta</dc:creator>
  <cp:lastModifiedBy>Guest</cp:lastModifiedBy>
  <cp:revision>101</cp:revision>
  <cp:lastPrinted>1996-03-19T21:02:48Z</cp:lastPrinted>
  <dcterms:created xsi:type="dcterms:W3CDTF">2021-01-12T06:18:59Z</dcterms:created>
  <dcterms:modified xsi:type="dcterms:W3CDTF">2021-12-09T12:39:19Z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TC010183871029</vt:lpwstr>
  </property>
</Properties>
</file>