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9" r:id="rId7"/>
    <p:sldId id="282" r:id="rId8"/>
    <p:sldId id="284" r:id="rId9"/>
    <p:sldId id="289" r:id="rId10"/>
    <p:sldId id="297" r:id="rId11"/>
    <p:sldId id="286" r:id="rId12"/>
    <p:sldId id="287" r:id="rId13"/>
    <p:sldId id="288" r:id="rId14"/>
    <p:sldId id="292" r:id="rId15"/>
    <p:sldId id="295" r:id="rId16"/>
    <p:sldId id="275" r:id="rId17"/>
    <p:sldId id="294" r:id="rId18"/>
    <p:sldId id="296" r:id="rId19"/>
    <p:sldId id="298" r:id="rId20"/>
    <p:sldId id="261" r:id="rId2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E1B54A-4E45-4C8E-90A9-D5972F7E0BCB}" type="datetime1">
              <a:rPr lang="sk-SK" smtClean="0"/>
              <a:t>12. 11. 2021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580B7D-B167-4680-BE90-49260AA3236B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b="1" i="1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sk-SK" i="1">
                <a:latin typeface="Arial" pitchFamily="34" charset="0"/>
                <a:cs typeface="Arial" pitchFamily="34" charset="0"/>
              </a:rPr>
              <a:t>Ak chcete zmeniť obrázok na tejto snímke, vyberte obrázok a odstráňte ho. Potom kliknutím na ikonu Obrázky v zástupnom objekte vložte vlastný obrázok.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602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3FBAFD5D-2E0F-4854-9C00-2CA2CEC4C046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" name="Zástupný symbol obrázka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EFBDA-C8B9-4169-B7C3-F1BDDCBDF93B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71E542-A702-42BD-ACF2-AAD8BFCDE9B6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C8F34-45B5-466B-AB9F-A6D4EE7A70B6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riama spojnic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iama spojnic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C59DA4-F764-4FD6-9C9C-6F7AE5D4AA60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á snímka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11" name="Zástupný symbol obrázka 10" descr="Prázdny zástupný objekt na pridanie obrázka. Kliknite na zástupný objekt a vyberte požadovaný obrázok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k-SK" noProof="0"/>
              <a:t>Kliknutím na ikonu pridáte obrázok</a:t>
            </a:r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riama spojnic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riama spojnic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ĺž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riama spojnic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iama spojnic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ĺž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riama spojnic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riama spojnic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C5D17-DF06-4325-84DE-FCFEE8A41D5A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75462F-54A9-4B5F-8976-A62854FBA065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20729-B210-42A8-AA4D-18C18D320045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233BAD-9889-4DA5-A971-DC68058988A9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2D4869-56D8-4B46-B560-4EF569E7933D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1DB12-AA02-4E6F-AF38-53FD20CB5130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sk-SK" noProof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  <a:p>
            <a:pPr lvl="5" rtl="0"/>
            <a:r>
              <a:rPr lang="sk-SK" noProof="0"/>
              <a:t>Šiesta úroveň</a:t>
            </a:r>
          </a:p>
          <a:p>
            <a:pPr lvl="6" rtl="0"/>
            <a:r>
              <a:rPr lang="sk-SK" noProof="0"/>
              <a:t>Siedma úroveň</a:t>
            </a:r>
          </a:p>
          <a:p>
            <a:pPr lvl="7" rtl="0"/>
            <a:r>
              <a:rPr lang="sk-SK" noProof="0"/>
              <a:t>Ôsma úroveň</a:t>
            </a:r>
          </a:p>
          <a:p>
            <a:pPr lvl="8" rtl="0"/>
            <a:r>
              <a:rPr lang="sk-SK" noProof="0"/>
              <a:t>Deviata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49EA23A7-AD0C-4B6B-8862-E2C3B5D4DC39}" type="datetime1">
              <a:rPr lang="sk-SK" noProof="0" smtClean="0"/>
              <a:t>12. 11. 2021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sk-SK" noProof="0" smtClean="0"/>
              <a:pPr/>
              <a:t>‹#›</a:t>
            </a:fld>
            <a:endParaRPr lang="sk-SK" noProof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riama spojnic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riama spojnic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JZXLTdEaE" TargetMode="External"/><Relationship Id="rId2" Type="http://schemas.openxmlformats.org/officeDocument/2006/relationships/hyperlink" Target="https://www.youtube.com/watch?v=FQlcG8FcyH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sk-SK" dirty="0"/>
              <a:t>Miesto, kde sa neumiera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/>
              <a:t>Zuzana Smatanová</a:t>
            </a:r>
          </a:p>
        </p:txBody>
      </p:sp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AFA99A3C-8EA4-44DD-875B-AE30B898A6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r="15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C5762A2B-05E4-4905-9892-CE9DD877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58" y="-112365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9EF4F9-AFE0-4964-A36D-5506FE8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8" y="137319"/>
            <a:ext cx="9856550" cy="1131042"/>
          </a:xfrm>
          <a:solidFill>
            <a:schemeClr val="accent6">
              <a:alpha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Čo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znamenajú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nasledujúce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básnické obrazy?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Vysvetlite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ich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svojimi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slovami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!</a:t>
            </a:r>
            <a:endParaRPr lang="sk-SK" sz="4400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6F7A24-A4F4-4A7B-AC64-2611FC4ACD3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alpha val="61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 fontScale="92500" lnSpcReduction="10000"/>
          </a:bodyPr>
          <a:lstStyle/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/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Chcem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mať kontakt so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životom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152400"/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Svet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je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hore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nohami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152400"/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Svet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pripomína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netopiera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Miesto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kde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neumiera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152400"/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Chyťme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za ruky a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poďme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svietiť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152400"/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Spolu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vznietiť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roztopiť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ľadom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Vzájomne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podopierať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</a:t>
            </a:r>
          </a:p>
          <a:p>
            <a:r>
              <a:rPr lang="cs-CZ" dirty="0" err="1">
                <a:solidFill>
                  <a:srgbClr val="000000"/>
                </a:solidFill>
                <a:ea typeface="Times New Roman" panose="02020603050405020304" pitchFamily="18" charset="0"/>
                <a:cs typeface="Monotype Corsiva" panose="03010101010201010101" pitchFamily="66" charset="0"/>
              </a:rPr>
              <a:t>O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dhodiť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obleky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pPr marL="152400"/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Piť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z jednej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rieky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z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tej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čo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z každého z nás </a:t>
            </a:r>
            <a:r>
              <a:rPr lang="cs-CZ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vyviera</a:t>
            </a:r>
            <a:endParaRPr lang="sk-SK" sz="2000" dirty="0">
              <a:effectLst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3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34D440B-4BE2-46C3-B53B-C7CD2D99D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281" y="2473435"/>
            <a:ext cx="5734050" cy="95556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11200" kern="150" dirty="0">
                <a:effectLst/>
                <a:ea typeface="Andale Sans UI"/>
                <a:cs typeface="Tahoma" panose="020B0604030504040204" pitchFamily="34" charset="0"/>
              </a:rPr>
              <a:t>Literárna forma: poézia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11200" kern="150" dirty="0">
                <a:effectLst/>
                <a:ea typeface="Andale Sans UI"/>
                <a:cs typeface="Tahoma" panose="020B0604030504040204" pitchFamily="34" charset="0"/>
              </a:rPr>
              <a:t>Lit. druh: lyrika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11200" kern="150" dirty="0">
                <a:effectLst/>
                <a:ea typeface="Andale Sans UI"/>
                <a:cs typeface="Tahoma" panose="020B0604030504040204" pitchFamily="34" charset="0"/>
              </a:rPr>
              <a:t>Lit. žáner: pieseň (lyrická báseň)</a:t>
            </a:r>
          </a:p>
          <a:p>
            <a:endParaRPr lang="sk-SK" dirty="0"/>
          </a:p>
        </p:txBody>
      </p:sp>
      <p:pic>
        <p:nvPicPr>
          <p:cNvPr id="6" name="Zástupný objekt pre obrázok 5">
            <a:extLst>
              <a:ext uri="{FF2B5EF4-FFF2-40B4-BE49-F238E27FC236}">
                <a16:creationId xmlns:a16="http://schemas.microsoft.com/office/drawing/2014/main" id="{7148E1E0-503C-452A-BC43-6FE089D16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r="15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C5762A2B-05E4-4905-9892-CE9DD877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58" y="-112365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9EF4F9-AFE0-4964-A36D-5506FE8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8" y="137319"/>
            <a:ext cx="9856550" cy="1131042"/>
          </a:xfrm>
          <a:solidFill>
            <a:schemeClr val="accent6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Urč</a:t>
            </a:r>
            <a:r>
              <a:rPr lang="cs-CZ" sz="4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 básnické </a:t>
            </a:r>
            <a:r>
              <a:rPr lang="cs-CZ" sz="4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Monotype Corsiva" panose="03010101010201010101" pitchFamily="66" charset="0"/>
              </a:rPr>
              <a:t>prostriedky</a:t>
            </a:r>
            <a:endParaRPr lang="sk-SK" sz="4400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6F7A24-A4F4-4A7B-AC64-2611FC4ACD3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alpha val="61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 fontScale="85000" lnSpcReduction="20000"/>
          </a:bodyPr>
          <a:lstStyle/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OpenSymbol"/>
                <a:cs typeface="Monotype Corsiva" panose="03010101010201010101" pitchFamily="66" charset="0"/>
              </a:rPr>
              <a:t>chcem mať kontakt so životom (žiť naplno);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svet je hore nohami (nezmyselný, falošný, prázdny); </a:t>
            </a:r>
          </a:p>
          <a:p>
            <a:pPr marL="34290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svet...pripomína netopiera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miesto, kde sa iba lieta (nebo);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odhodiť obleky (zbaviť sa predsudkov);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OpenSymbol"/>
                <a:cs typeface="Monotype Corsiva" panose="03010101010201010101" pitchFamily="66" charset="0"/>
              </a:rPr>
              <a:t>piť z jednej rieky, čo z každého z nás vyviera (žiť s úprimným záujmom o ostatných); </a:t>
            </a:r>
            <a:endParaRPr lang="sk-SK" sz="2000" kern="150" dirty="0">
              <a:effectLst/>
              <a:ea typeface="OpenSymbol"/>
              <a:cs typeface="OpenSymbol"/>
            </a:endParaRP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človek žije a zomrie ako zviera (žije prázdny, konzumný život bez lásky a spolupatričnosti);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86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k-SK" dirty="0"/>
              <a:t>Poznámky do zošita</a:t>
            </a:r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76479632-6D1A-4258-809A-0786C4F9A3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502"/>
          <a:stretch>
            <a:fillRect/>
          </a:stretch>
        </p:blipFill>
        <p:spPr>
          <a:xfrm>
            <a:off x="2879785" y="1692478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136C3-DAD5-47C2-839D-FC81D42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dirty="0"/>
              <a:t>Zuzana Smatanová – Miesto, kde sa neumiera</a:t>
            </a:r>
            <a:br>
              <a:rPr lang="sk-SK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5EC66-7FDD-47D5-ACCC-E3774F19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Téma: </a:t>
            </a: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hľadanie zmyslu života</a:t>
            </a:r>
            <a:endParaRPr lang="sk-SK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Hl. myšlienka: zmyslom života je </a:t>
            </a: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žiť s láskou a úprimným záujmom o ostatných</a:t>
            </a:r>
            <a:endParaRPr lang="sk-SK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Literárna forma: poézia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Lit. druh: lyrika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Lit. útvar: pieseň (lyrická báseň)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Rým: </a:t>
            </a: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združený (</a:t>
            </a:r>
            <a:r>
              <a:rPr lang="sk-SK" kern="150" dirty="0" err="1">
                <a:effectLst/>
                <a:ea typeface="Andale Sans UI"/>
                <a:cs typeface="Monotype Corsiva" panose="03010101010201010101" pitchFamily="66" charset="0"/>
              </a:rPr>
              <a:t>aabb</a:t>
            </a: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), prerývaný (</a:t>
            </a:r>
            <a:r>
              <a:rPr lang="sk-SK" kern="150" dirty="0" err="1">
                <a:effectLst/>
                <a:ea typeface="Andale Sans UI"/>
                <a:cs typeface="Monotype Corsiva" panose="03010101010201010101" pitchFamily="66" charset="0"/>
              </a:rPr>
              <a:t>abcb</a:t>
            </a: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), refrén – voľný verš</a:t>
            </a:r>
            <a:endParaRPr lang="sk-SK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endParaRPr lang="sk-SK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136C3-DAD5-47C2-839D-FC81D42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dirty="0"/>
              <a:t>Umelecké prostriedky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5EC66-7FDD-47D5-ACCC-E3774F19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OpenSymbol"/>
                <a:cs typeface="OpenSymbol"/>
              </a:rPr>
              <a:t>metafora: </a:t>
            </a:r>
            <a:r>
              <a:rPr lang="sk-SK" kern="150" dirty="0">
                <a:effectLst/>
                <a:ea typeface="OpenSymbol"/>
                <a:cs typeface="Monotype Corsiva" panose="03010101010201010101" pitchFamily="66" charset="0"/>
              </a:rPr>
              <a:t>chcem mať kontakt so životom (žiť naplno); </a:t>
            </a:r>
            <a:r>
              <a:rPr lang="sk-SK" kern="150" dirty="0"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svet je hore nohami (nezmyselný, falošný,); miesto, kde sa iba lieta (nebo); odhodiť obleky (zbaviť sa predsudkov); </a:t>
            </a:r>
            <a:endParaRPr lang="sk-SK" kern="150" dirty="0">
              <a:effectLst/>
              <a:ea typeface="OpenSymbol"/>
              <a:cs typeface="OpenSymbol"/>
            </a:endParaRPr>
          </a:p>
          <a:p>
            <a:pPr marL="0" lv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Comic Sans MS" panose="030F0702030302020204" pitchFamily="66" charset="0"/>
                <a:cs typeface="Monotype Corsiva" panose="03010101010201010101" pitchFamily="66" charset="0"/>
              </a:rPr>
              <a:t>prirovnanie: človek žije a zomrie ako zviera (žije prázdny, konzumný život bez lásky a spolupatričnosti); </a:t>
            </a:r>
          </a:p>
          <a:p>
            <a:pPr marL="0" lv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kern="150" dirty="0">
                <a:effectLst/>
                <a:ea typeface="Andale Sans UI"/>
                <a:cs typeface="Monotype Corsiva" panose="03010101010201010101" pitchFamily="66" charset="0"/>
              </a:rPr>
              <a:t>Kontrast : umiera – neumiera; čo bolo – čo bude;  žije – zomrie; roztopiť ľadom  </a:t>
            </a:r>
            <a:endParaRPr lang="sk-SK" kern="150" dirty="0">
              <a:effectLst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D6BDF-F720-4A32-851A-8DF602304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Domáca úloha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8791DA-B4C9-4353-9262-A3325B28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63" y="3751604"/>
            <a:ext cx="5950187" cy="1715745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  <a:tabLst>
                <a:tab pos="381000" algn="l"/>
              </a:tabLst>
            </a:pP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Napíš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krátky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opis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miesta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,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ktoré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by bolo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podľa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teba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ideálne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pre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šťastný život. </a:t>
            </a:r>
            <a:endParaRPr lang="cs-CZ" dirty="0">
              <a:solidFill>
                <a:srgbClr val="000000"/>
              </a:solidFill>
              <a:ea typeface="Times New Roman" panose="02020603050405020304" pitchFamily="18" charset="0"/>
              <a:cs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3810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Bol by si tu šťastný aj ty?</a:t>
            </a:r>
          </a:p>
          <a:p>
            <a:pPr marL="342900" lvl="0" indent="-342900">
              <a:buFont typeface="Wingdings" panose="05000000000000000000" pitchFamily="2" charset="2"/>
              <a:buChar char=""/>
              <a:tabLst>
                <a:tab pos="381000" algn="l"/>
              </a:tabLst>
            </a:pP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Kto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alebo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čo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tam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nesmie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chýbať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</a:t>
            </a:r>
            <a:endParaRPr lang="sk-SK" sz="1800" dirty="0">
              <a:effectLst/>
              <a:ea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 </a:t>
            </a:r>
            <a:endParaRPr lang="sk-SK" sz="1800" dirty="0">
              <a:effectLst/>
              <a:ea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10" name="Zástupný objekt pre obrázok 9">
            <a:extLst>
              <a:ext uri="{FF2B5EF4-FFF2-40B4-BE49-F238E27FC236}">
                <a16:creationId xmlns:a16="http://schemas.microsoft.com/office/drawing/2014/main" id="{A927DAC4-B75B-4C28-AA2B-0000221490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3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Ďakujem za pozornosť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dirty="0"/>
              <a:t>Mgr. Terézia </a:t>
            </a:r>
            <a:r>
              <a:rPr lang="sk-SK" dirty="0" err="1"/>
              <a:t>Harňaková</a:t>
            </a:r>
            <a:endParaRPr lang="sk-SK" dirty="0"/>
          </a:p>
        </p:txBody>
      </p:sp>
      <p:pic>
        <p:nvPicPr>
          <p:cNvPr id="4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2554887D-5E75-41A8-838D-F2183625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29" y="5891174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ZO ŽIVOTA AUTORA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685451" y="1783104"/>
            <a:ext cx="4643634" cy="4572000"/>
          </a:xfrm>
        </p:spPr>
        <p:txBody>
          <a:bodyPr rtlCol="0">
            <a:normAutofit/>
          </a:bodyPr>
          <a:lstStyle/>
          <a:p>
            <a:pPr algn="just"/>
            <a:r>
              <a:rPr lang="cs-CZ" b="1" dirty="0">
                <a:effectLst/>
                <a:ea typeface="Times New Roman" panose="02020603050405020304" pitchFamily="18" charset="0"/>
              </a:rPr>
              <a:t>Zuzana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Smatanová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sa</a:t>
            </a:r>
            <a:r>
              <a:rPr lang="cs-CZ" b="1" dirty="0">
                <a:effectLst/>
                <a:ea typeface="Times New Roman" panose="02020603050405020304" pitchFamily="18" charset="0"/>
              </a:rPr>
              <a:t> narodila 14.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júna</a:t>
            </a:r>
            <a:r>
              <a:rPr lang="cs-CZ" b="1" dirty="0">
                <a:effectLst/>
                <a:ea typeface="Times New Roman" panose="02020603050405020304" pitchFamily="18" charset="0"/>
              </a:rPr>
              <a:t> 1984. </a:t>
            </a:r>
          </a:p>
          <a:p>
            <a:pPr algn="just"/>
            <a:r>
              <a:rPr lang="cs-CZ" b="1" dirty="0">
                <a:effectLst/>
                <a:ea typeface="Times New Roman" panose="02020603050405020304" pitchFamily="18" charset="0"/>
              </a:rPr>
              <a:t>Je slovenská pop-rocková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speváčka</a:t>
            </a:r>
            <a:r>
              <a:rPr lang="cs-CZ" b="1" dirty="0">
                <a:effectLst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cs-CZ" b="1" dirty="0">
                <a:effectLst/>
                <a:ea typeface="Times New Roman" panose="02020603050405020304" pitchFamily="18" charset="0"/>
              </a:rPr>
              <a:t>Svoje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piesne</a:t>
            </a:r>
            <a:r>
              <a:rPr lang="cs-CZ" b="1" dirty="0">
                <a:effectLst/>
                <a:ea typeface="Times New Roman" panose="02020603050405020304" pitchFamily="18" charset="0"/>
              </a:rPr>
              <a:t> si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skladá</a:t>
            </a:r>
            <a:r>
              <a:rPr lang="cs-CZ" b="1" dirty="0">
                <a:effectLst/>
                <a:ea typeface="Times New Roman" panose="02020603050405020304" pitchFamily="18" charset="0"/>
              </a:rPr>
              <a:t> sama. </a:t>
            </a:r>
          </a:p>
          <a:p>
            <a:pPr algn="just"/>
            <a:r>
              <a:rPr lang="cs-CZ" b="1" dirty="0">
                <a:effectLst/>
                <a:ea typeface="Times New Roman" panose="02020603050405020304" pitchFamily="18" charset="0"/>
              </a:rPr>
              <a:t>V roku 1998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ju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prijali</a:t>
            </a:r>
            <a:r>
              <a:rPr lang="cs-CZ" b="1" dirty="0">
                <a:effectLst/>
                <a:ea typeface="Times New Roman" panose="02020603050405020304" pitchFamily="18" charset="0"/>
              </a:rPr>
              <a:t> na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Pedagogickú</a:t>
            </a:r>
            <a:r>
              <a:rPr lang="cs-CZ" b="1" dirty="0">
                <a:effectLst/>
                <a:ea typeface="Times New Roman" panose="02020603050405020304" pitchFamily="18" charset="0"/>
              </a:rPr>
              <a:t> 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socálnu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akadémiu</a:t>
            </a:r>
            <a:r>
              <a:rPr lang="cs-CZ" b="1" dirty="0">
                <a:effectLst/>
                <a:ea typeface="Times New Roman" panose="02020603050405020304" pitchFamily="18" charset="0"/>
              </a:rPr>
              <a:t> do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Turčianskych</a:t>
            </a:r>
            <a:r>
              <a:rPr lang="cs-CZ" b="1" dirty="0">
                <a:effectLst/>
                <a:ea typeface="Times New Roman" panose="02020603050405020304" pitchFamily="18" charset="0"/>
              </a:rPr>
              <a:t> Teplíc, kde získala pedagogické minimum, ale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viac</a:t>
            </a:r>
            <a:r>
              <a:rPr lang="cs-CZ" b="1" dirty="0">
                <a:effectLst/>
                <a:ea typeface="Times New Roman" panose="02020603050405020304" pitchFamily="18" charset="0"/>
              </a:rPr>
              <a:t> jako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učiteľské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povolanie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ju</a:t>
            </a:r>
            <a:r>
              <a:rPr lang="cs-CZ" b="1" dirty="0">
                <a:effectLst/>
                <a:ea typeface="Times New Roman" panose="02020603050405020304" pitchFamily="18" charset="0"/>
              </a:rPr>
              <a:t> lákala hudba.</a:t>
            </a:r>
          </a:p>
          <a:p>
            <a:pPr algn="just"/>
            <a:r>
              <a:rPr lang="cs-CZ" b="1" dirty="0">
                <a:effectLst/>
                <a:ea typeface="Times New Roman" panose="02020603050405020304" pitchFamily="18" charset="0"/>
              </a:rPr>
              <a:t> Učila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sa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hrať</a:t>
            </a:r>
            <a:r>
              <a:rPr lang="cs-CZ" b="1" dirty="0">
                <a:effectLst/>
                <a:ea typeface="Times New Roman" panose="02020603050405020304" pitchFamily="18" charset="0"/>
              </a:rPr>
              <a:t> na klavír 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flautu</a:t>
            </a:r>
            <a:r>
              <a:rPr lang="cs-CZ" b="1" dirty="0">
                <a:effectLst/>
                <a:ea typeface="Times New Roman" panose="02020603050405020304" pitchFamily="18" charset="0"/>
              </a:rPr>
              <a:t>,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hrá</a:t>
            </a:r>
            <a:r>
              <a:rPr lang="cs-CZ" b="1" dirty="0">
                <a:effectLst/>
                <a:ea typeface="Times New Roman" panose="02020603050405020304" pitchFamily="18" charset="0"/>
              </a:rPr>
              <a:t> na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gitaru</a:t>
            </a:r>
            <a:r>
              <a:rPr lang="cs-CZ" b="1" dirty="0">
                <a:effectLst/>
                <a:ea typeface="Times New Roman" panose="02020603050405020304" pitchFamily="18" charset="0"/>
              </a:rPr>
              <a:t>. Od roku 2003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sa</a:t>
            </a:r>
            <a:r>
              <a:rPr lang="cs-CZ" b="1" dirty="0">
                <a:effectLst/>
                <a:ea typeface="Times New Roman" panose="02020603050405020304" pitchFamily="18" charset="0"/>
              </a:rPr>
              <a:t> neustále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venuje</a:t>
            </a:r>
            <a:r>
              <a:rPr lang="cs-CZ" b="1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Times New Roman" panose="02020603050405020304" pitchFamily="18" charset="0"/>
              </a:rPr>
              <a:t>hudbe</a:t>
            </a:r>
            <a:r>
              <a:rPr lang="cs-CZ" b="1" dirty="0">
                <a:effectLst/>
                <a:ea typeface="Times New Roman" panose="02020603050405020304" pitchFamily="18" charset="0"/>
              </a:rPr>
              <a:t>.</a:t>
            </a:r>
            <a:endParaRPr lang="sk-SK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30" name="Picture 6" descr="Zuzana Smatanová texty - texty piesní Zuzana Smatanová - RukaHore.sk">
            <a:extLst>
              <a:ext uri="{FF2B5EF4-FFF2-40B4-BE49-F238E27FC236}">
                <a16:creationId xmlns:a16="http://schemas.microsoft.com/office/drawing/2014/main" id="{BF5EF46B-BDFA-4F67-8DFE-536C2F53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53" y="1783104"/>
            <a:ext cx="5905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606BF314-A45B-4FB1-826E-81937CEB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58" y="6355104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3422B45F-A2B2-4866-A3A7-1F852D90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729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d Smatanova Z. - Gemini ☆ SUPERSHOP ☆ tvoj obchod ☆ cd &amp;amp; dvd, vinyly,  filmové DVD a Bluray">
            <a:extLst>
              <a:ext uri="{FF2B5EF4-FFF2-40B4-BE49-F238E27FC236}">
                <a16:creationId xmlns:a16="http://schemas.microsoft.com/office/drawing/2014/main" id="{00E702B1-8F65-41CC-B2CB-F9C8DFC9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42" y="3682590"/>
            <a:ext cx="3301300" cy="29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EDB6FD-EC58-47C6-A69C-35685E3B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1805448" cy="609600"/>
          </a:xfrm>
          <a:solidFill>
            <a:schemeClr val="accent6">
              <a:lumMod val="60000"/>
              <a:lumOff val="40000"/>
              <a:alpha val="55000"/>
            </a:schemeClr>
          </a:solidFill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  <p:txBody>
          <a:bodyPr/>
          <a:lstStyle/>
          <a:p>
            <a:pPr algn="ctr"/>
            <a:r>
              <a:rPr lang="sk-SK" dirty="0">
                <a:solidFill>
                  <a:schemeClr val="tx2"/>
                </a:solidFill>
              </a:rPr>
              <a:t>TVORBA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55FA88-A064-4E5A-A757-139E132C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3084564" cy="3404419"/>
          </a:xfrm>
          <a:solidFill>
            <a:schemeClr val="accent6">
              <a:lumMod val="60000"/>
              <a:lumOff val="40000"/>
              <a:alpha val="53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tx2"/>
                </a:solidFill>
              </a:rPr>
              <a:t>Horou</a:t>
            </a:r>
          </a:p>
          <a:p>
            <a:r>
              <a:rPr lang="sk-SK" dirty="0">
                <a:solidFill>
                  <a:schemeClr val="tx2"/>
                </a:solidFill>
              </a:rPr>
              <a:t>Čerešne</a:t>
            </a:r>
          </a:p>
          <a:p>
            <a:r>
              <a:rPr lang="sk-SK" dirty="0">
                <a:solidFill>
                  <a:schemeClr val="tx2"/>
                </a:solidFill>
              </a:rPr>
              <a:t>Včely</a:t>
            </a:r>
          </a:p>
          <a:p>
            <a:r>
              <a:rPr lang="sk-SK" dirty="0">
                <a:solidFill>
                  <a:schemeClr val="tx2"/>
                </a:solidFill>
              </a:rPr>
              <a:t>Žena aj muži</a:t>
            </a:r>
          </a:p>
          <a:p>
            <a:r>
              <a:rPr lang="sk-SK" dirty="0">
                <a:solidFill>
                  <a:schemeClr val="tx2"/>
                </a:solidFill>
              </a:rPr>
              <a:t>Najhoršia vec</a:t>
            </a:r>
          </a:p>
          <a:p>
            <a:r>
              <a:rPr lang="sk-SK" dirty="0">
                <a:solidFill>
                  <a:schemeClr val="tx2"/>
                </a:solidFill>
              </a:rPr>
              <a:t>Miesto, kde sa neumiera</a:t>
            </a:r>
          </a:p>
        </p:txBody>
      </p:sp>
      <p:pic>
        <p:nvPicPr>
          <p:cNvPr id="3074" name="Picture 2" descr="Hudobné CD: Zuzana Smatanová: Dvere (Sony Music Entertainment) | Martinus">
            <a:extLst>
              <a:ext uri="{FF2B5EF4-FFF2-40B4-BE49-F238E27FC236}">
                <a16:creationId xmlns:a16="http://schemas.microsoft.com/office/drawing/2014/main" id="{2C28790B-78FF-4286-A45E-C657291A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78" y="247548"/>
            <a:ext cx="3084564" cy="30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uzana Smatanová ‎– Entirely Good | Total Audio &amp;amp; Video">
            <a:extLst>
              <a:ext uri="{FF2B5EF4-FFF2-40B4-BE49-F238E27FC236}">
                <a16:creationId xmlns:a16="http://schemas.microsoft.com/office/drawing/2014/main" id="{DAD61E46-EA68-4055-8A8C-E99E1D73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74" y="2810312"/>
            <a:ext cx="3795252" cy="37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79058-F2D9-4862-A8EB-9A2FDD31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254477"/>
            <a:ext cx="5761212" cy="2577144"/>
          </a:xfrm>
        </p:spPr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https://www.youtube.com/watch?v=FQlcG8FcyHg</a:t>
            </a:r>
            <a:endParaRPr lang="sk-SK" dirty="0"/>
          </a:p>
          <a:p>
            <a:r>
              <a:rPr lang="sk-SK" dirty="0"/>
              <a:t>(klip)</a:t>
            </a:r>
          </a:p>
          <a:p>
            <a:endParaRPr lang="sk-SK" dirty="0"/>
          </a:p>
          <a:p>
            <a:r>
              <a:rPr lang="sk-SK" dirty="0">
                <a:hlinkClick r:id="rId3"/>
              </a:rPr>
              <a:t>https://www.youtube.com/watch?v=dzJZXLTdEaE</a:t>
            </a:r>
            <a:endParaRPr lang="sk-SK" dirty="0"/>
          </a:p>
          <a:p>
            <a:r>
              <a:rPr lang="sk-SK" dirty="0"/>
              <a:t>(pieseň s textom)</a:t>
            </a:r>
          </a:p>
          <a:p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5E3E7F2-2DEF-4ADF-B155-9B7D0B12DC6E}"/>
              </a:ext>
            </a:extLst>
          </p:cNvPr>
          <p:cNvSpPr/>
          <p:nvPr/>
        </p:nvSpPr>
        <p:spPr>
          <a:xfrm>
            <a:off x="6096000" y="5692877"/>
            <a:ext cx="5014452" cy="4326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Učebnica str. 29/30</a:t>
            </a:r>
          </a:p>
        </p:txBody>
      </p:sp>
      <p:pic>
        <p:nvPicPr>
          <p:cNvPr id="5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988AB20E-715D-4729-B987-58FD50A8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56" y="-2772697"/>
            <a:ext cx="9197844" cy="51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uzana Smatanová – Wikipédia">
            <a:extLst>
              <a:ext uri="{FF2B5EF4-FFF2-40B4-BE49-F238E27FC236}">
                <a16:creationId xmlns:a16="http://schemas.microsoft.com/office/drawing/2014/main" id="{1F8CAF5E-1EE6-49D5-95D4-0D5ACE24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" y="2915399"/>
            <a:ext cx="3773129" cy="37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C5762A2B-05E4-4905-9892-CE9DD877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58" y="-112365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9EF4F9-AFE0-4964-A36D-5506FE8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8" y="137319"/>
            <a:ext cx="5461530" cy="1131042"/>
          </a:xfrm>
          <a:solidFill>
            <a:schemeClr val="accent6"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sk-SK" sz="4400" dirty="0">
                <a:latin typeface="+mn-lt"/>
              </a:rPr>
              <a:t>Odpovedz na 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6F7A24-A4F4-4A7B-AC64-2611FC4ACD3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alpha val="53000"/>
            </a:schemeClr>
          </a:solidFill>
          <a:effectLst>
            <a:outerShdw blurRad="50800" dist="50800" dir="5400000" algn="ctr" rotWithShape="0">
              <a:schemeClr val="accent6"/>
            </a:outerShdw>
          </a:effectLst>
        </p:spPr>
        <p:txBody>
          <a:bodyPr>
            <a:normAutofit/>
          </a:bodyPr>
          <a:lstStyle/>
          <a:p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Aké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pocity a nálady  v tebe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pieseň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vyvolala? 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Páči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ti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pieseň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Aký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je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tvoj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názor na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melódiu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piesne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 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Podľa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ktorých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znakov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ukážka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dostala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medzi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 texty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populárnej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piesne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O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akom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mieste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hovorí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lyrický hrdina v básni? 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 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Prečo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si chce lyrický hrdina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podať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s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niekým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ruku? 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V básni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často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opakujú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slová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umiera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/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neumiera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Ako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ich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vnímate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 Smutno,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beznádejne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…? 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pPr algn="just">
              <a:tabLst>
                <a:tab pos="381000" algn="l"/>
              </a:tabLst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Lyrický hrdina chce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odísť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z tohoto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sveta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Ako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sa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nakoniec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 rozhodne a </a:t>
            </a:r>
            <a:r>
              <a:rPr lang="cs-CZ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prečo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onotype Corsiva" panose="03010101010201010101" pitchFamily="66" charset="0"/>
              </a:rPr>
              <a:t>?</a:t>
            </a:r>
            <a:endParaRPr lang="sk-SK" dirty="0">
              <a:effectLst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72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79058-F2D9-4862-A8EB-9A2FDD31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254477"/>
            <a:ext cx="5761212" cy="2577144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Nájdi verše, ktoré pomenúvajú to, čo sa autorke na tomto svete nepáči.</a:t>
            </a:r>
          </a:p>
          <a:p>
            <a:endParaRPr lang="sk-SK" dirty="0"/>
          </a:p>
        </p:txBody>
      </p:sp>
      <p:pic>
        <p:nvPicPr>
          <p:cNvPr id="5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988AB20E-715D-4729-B987-58FD50A8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56" y="-2772697"/>
            <a:ext cx="9197844" cy="51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 Jasovskej jaskyni objavili zrejme najstaršieho netopiera - Regióny -  Správy - Pravda">
            <a:extLst>
              <a:ext uri="{FF2B5EF4-FFF2-40B4-BE49-F238E27FC236}">
                <a16:creationId xmlns:a16="http://schemas.microsoft.com/office/drawing/2014/main" id="{55063664-FC45-40B3-8849-C7108C08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76" y="2251586"/>
            <a:ext cx="6564463" cy="36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0AAA95C8-AF4F-4579-9F60-BB7EF0C1AE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r="4788"/>
          <a:stretch>
            <a:fillRect/>
          </a:stretch>
        </p:blipFill>
        <p:spPr>
          <a:xfrm>
            <a:off x="4866352" y="1558497"/>
            <a:ext cx="6430912" cy="4572001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5ECB6E86-2450-426A-922F-2BCBDF626E72}"/>
              </a:ext>
            </a:extLst>
          </p:cNvPr>
          <p:cNvSpPr txBox="1"/>
          <p:nvPr/>
        </p:nvSpPr>
        <p:spPr>
          <a:xfrm>
            <a:off x="894736" y="1868316"/>
            <a:ext cx="3392129" cy="359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2400" kern="150" dirty="0">
                <a:effectLst/>
                <a:ea typeface="Andale Sans UI"/>
                <a:cs typeface="Tahoma" panose="020B0604030504040204" pitchFamily="34" charset="0"/>
              </a:rPr>
              <a:t>Téma: </a:t>
            </a:r>
            <a:r>
              <a:rPr lang="sk-SK" sz="2400" kern="150" dirty="0">
                <a:effectLst/>
                <a:ea typeface="Andale Sans UI"/>
                <a:cs typeface="Monotype Corsiva" panose="03010101010201010101" pitchFamily="66" charset="0"/>
              </a:rPr>
              <a:t>hľadanie zmyslu života</a:t>
            </a:r>
            <a:endParaRPr lang="sk-SK" sz="2400" kern="150" dirty="0">
              <a:effectLst/>
              <a:ea typeface="Andale Sans UI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2400" kern="150" dirty="0">
                <a:effectLst/>
                <a:ea typeface="Andale Sans UI"/>
                <a:cs typeface="Tahoma" panose="020B0604030504040204" pitchFamily="34" charset="0"/>
              </a:rPr>
              <a:t>Hl. myšlienka: zmyslom života je </a:t>
            </a:r>
            <a:r>
              <a:rPr lang="sk-SK" sz="2400" kern="150" dirty="0">
                <a:effectLst/>
                <a:ea typeface="Andale Sans UI"/>
                <a:cs typeface="Monotype Corsiva" panose="03010101010201010101" pitchFamily="66" charset="0"/>
              </a:rPr>
              <a:t>žiť s láskou a úprimným záujmom o ostatných</a:t>
            </a:r>
            <a:endParaRPr lang="sk-SK" sz="2400" kern="150" dirty="0">
              <a:effectLst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75611-61EE-44B3-804C-53077F51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Vonkajšia kompozícia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26CBA2-4736-4798-B233-9F67C26E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dirty="0"/>
              <a:t>Báseň sa skladá z 6 strof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kern="150" dirty="0">
                <a:effectLst/>
                <a:ea typeface="Andale Sans UI"/>
                <a:cs typeface="Tahoma" panose="020B0604030504040204" pitchFamily="34" charset="0"/>
              </a:rPr>
              <a:t>Rým: </a:t>
            </a:r>
            <a:r>
              <a:rPr lang="sk-SK" kern="150" dirty="0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združený (</a:t>
            </a:r>
            <a:r>
              <a:rPr lang="sk-SK" kern="150" dirty="0" err="1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aabb</a:t>
            </a:r>
            <a:r>
              <a:rPr lang="sk-SK" kern="150" dirty="0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dirty="0">
                <a:effectLst/>
                <a:ea typeface="Times New Roman" panose="02020603050405020304" pitchFamily="18" charset="0"/>
              </a:rPr>
              <a:t>Podaj mi ruku chcem mať kontakt so </a:t>
            </a:r>
            <a:r>
              <a:rPr lang="sk-SK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životom,</a:t>
            </a:r>
            <a:br>
              <a:rPr lang="sk-SK" dirty="0">
                <a:effectLst/>
                <a:ea typeface="Times New Roman" panose="02020603050405020304" pitchFamily="18" charset="0"/>
              </a:rPr>
            </a:br>
            <a:r>
              <a:rPr lang="sk-SK" dirty="0">
                <a:effectLst/>
                <a:ea typeface="Times New Roman" panose="02020603050405020304" pitchFamily="18" charset="0"/>
              </a:rPr>
              <a:t>už nejde o to, čo bolo, ale čo bude </a:t>
            </a:r>
            <a:r>
              <a:rPr lang="sk-SK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potom,</a:t>
            </a:r>
            <a:br>
              <a:rPr lang="sk-SK" dirty="0">
                <a:effectLst/>
                <a:ea typeface="Times New Roman" panose="02020603050405020304" pitchFamily="18" charset="0"/>
              </a:rPr>
            </a:br>
            <a:r>
              <a:rPr lang="sk-SK" dirty="0">
                <a:effectLst/>
                <a:ea typeface="Times New Roman" panose="02020603050405020304" pitchFamily="18" charset="0"/>
              </a:rPr>
              <a:t>obzri sa okolo, ten svet, kde sa </a:t>
            </a:r>
            <a:r>
              <a:rPr lang="sk-SK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umiera, </a:t>
            </a:r>
            <a:br>
              <a:rPr lang="sk-SK" dirty="0">
                <a:effectLst/>
                <a:ea typeface="Times New Roman" panose="02020603050405020304" pitchFamily="18" charset="0"/>
              </a:rPr>
            </a:br>
            <a:r>
              <a:rPr lang="sk-SK" dirty="0">
                <a:effectLst/>
                <a:ea typeface="Times New Roman" panose="02020603050405020304" pitchFamily="18" charset="0"/>
              </a:rPr>
              <a:t>je hore nohami a pripomína </a:t>
            </a:r>
            <a:r>
              <a:rPr lang="sk-SK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netopiera.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endParaRPr lang="sk-SK" kern="150" dirty="0">
              <a:effectLst/>
              <a:ea typeface="Andale Sans UI"/>
              <a:cs typeface="Tahoma" panose="020B0604030504040204" pitchFamily="34" charset="0"/>
            </a:endParaRPr>
          </a:p>
          <a:p>
            <a:endParaRPr lang="sk-SK" dirty="0"/>
          </a:p>
        </p:txBody>
      </p:sp>
      <p:pic>
        <p:nvPicPr>
          <p:cNvPr id="5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C6A93F7F-5925-40E0-9768-E0908FFC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5" y="0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1B1DD-510E-4E08-9928-AE4009D3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Vonkajšia kompozícia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B48237-EFCC-4C6A-8FE1-BAA2EF0F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kern="150" dirty="0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prerývaný (</a:t>
            </a:r>
            <a:r>
              <a:rPr lang="sk-SK" kern="150" dirty="0" err="1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abcb</a:t>
            </a:r>
            <a:r>
              <a:rPr lang="sk-SK" kern="150" dirty="0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),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>
                <a:effectLst/>
                <a:ea typeface="Times New Roman" panose="02020603050405020304" pitchFamily="18" charset="0"/>
              </a:rPr>
              <a:t>Chyťme sa za ruky a poďme </a:t>
            </a:r>
            <a:r>
              <a:rPr lang="sk-SK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svietiť,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>
                <a:effectLst/>
                <a:ea typeface="Times New Roman" panose="02020603050405020304" pitchFamily="18" charset="0"/>
              </a:rPr>
              <a:t>niekam tam, kde sa dnes </a:t>
            </a:r>
            <a:r>
              <a:rPr lang="sk-SK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neumiera</a:t>
            </a:r>
            <a:br>
              <a:rPr lang="sk-SK" dirty="0">
                <a:effectLst/>
                <a:ea typeface="Times New Roman" panose="02020603050405020304" pitchFamily="18" charset="0"/>
              </a:rPr>
            </a:br>
            <a:r>
              <a:rPr lang="sk-SK" dirty="0">
                <a:effectLst/>
                <a:ea typeface="Times New Roman" panose="02020603050405020304" pitchFamily="18" charset="0"/>
              </a:rPr>
              <a:t>spolu sa vznietiť, roztopiť </a:t>
            </a:r>
            <a:r>
              <a:rPr lang="sk-SK" dirty="0">
                <a:solidFill>
                  <a:srgbClr val="92D050"/>
                </a:solidFill>
                <a:effectLst/>
                <a:ea typeface="Times New Roman" panose="02020603050405020304" pitchFamily="18" charset="0"/>
              </a:rPr>
              <a:t>ľadom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dirty="0">
                <a:effectLst/>
                <a:ea typeface="Times New Roman" panose="02020603050405020304" pitchFamily="18" charset="0"/>
              </a:rPr>
              <a:t>a vzájomne sa </a:t>
            </a:r>
            <a:r>
              <a:rPr lang="sk-SK" dirty="0"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podopierať.</a:t>
            </a:r>
          </a:p>
          <a:p>
            <a:pPr marL="0" indent="0">
              <a:lnSpc>
                <a:spcPct val="100000"/>
              </a:lnSpc>
              <a:buNone/>
            </a:pPr>
            <a:endParaRPr lang="sk-SK" kern="150" dirty="0">
              <a:solidFill>
                <a:srgbClr val="000000"/>
              </a:solidFill>
              <a:ea typeface="Andale Sans UI"/>
              <a:cs typeface="Monotype Corsiva" panose="03010101010201010101" pitchFamily="66" charset="0"/>
            </a:endParaRPr>
          </a:p>
          <a:p>
            <a:r>
              <a:rPr lang="sk-SK" kern="150" dirty="0">
                <a:solidFill>
                  <a:srgbClr val="000000"/>
                </a:solidFill>
                <a:effectLst/>
                <a:ea typeface="Andale Sans UI"/>
                <a:cs typeface="Monotype Corsiva" panose="03010101010201010101" pitchFamily="66" charset="0"/>
              </a:rPr>
              <a:t>refrén – voľný verš</a:t>
            </a:r>
          </a:p>
          <a:p>
            <a:pPr marL="0" indent="0">
              <a:buNone/>
            </a:pPr>
            <a:r>
              <a:rPr lang="sk-SK" dirty="0">
                <a:effectLst/>
                <a:ea typeface="Times New Roman" panose="02020603050405020304" pitchFamily="18" charset="0"/>
              </a:rPr>
              <a:t>Hľadám to miesto,                                                                                                                                             tam, kde sa dnes už neumiera,</a:t>
            </a:r>
            <a:br>
              <a:rPr lang="sk-SK" dirty="0">
                <a:effectLst/>
                <a:ea typeface="Times New Roman" panose="02020603050405020304" pitchFamily="18" charset="0"/>
              </a:rPr>
            </a:br>
            <a:r>
              <a:rPr lang="sk-SK" dirty="0">
                <a:effectLst/>
                <a:ea typeface="Times New Roman" panose="02020603050405020304" pitchFamily="18" charset="0"/>
              </a:rPr>
              <a:t>hľadám...</a:t>
            </a:r>
            <a:endParaRPr lang="sk-SK" dirty="0"/>
          </a:p>
        </p:txBody>
      </p:sp>
      <p:pic>
        <p:nvPicPr>
          <p:cNvPr id="4" name="Picture 10" descr="Přelomový objev astrofyziků: Dokázali, že vesmír nestvořil Bůh | TN.cz">
            <a:extLst>
              <a:ext uri="{FF2B5EF4-FFF2-40B4-BE49-F238E27FC236}">
                <a16:creationId xmlns:a16="http://schemas.microsoft.com/office/drawing/2014/main" id="{651FFD2F-95E5-4C9E-963F-2CD5DAA1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5" y="0"/>
            <a:ext cx="12575458" cy="7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Školská literatú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0_TF03431380_Win32" id="{309E754A-DA6D-41F5-BA38-6C712B8CA044}" vid="{2A555F95-D053-427A-990E-E82B5C744701}"/>
    </a:ext>
  </a:extLst>
</a:theme>
</file>

<file path=ppt/theme/theme2.xml><?xml version="1.0" encoding="utf-8"?>
<a:theme xmlns:a="http://schemas.openxmlformats.org/drawingml/2006/main" name="Motív balík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Školská prezentácia, návrh s prúžkom a stuhou (širokouhlý formát)</Template>
  <TotalTime>61</TotalTime>
  <Words>740</Words>
  <Application>Microsoft Office PowerPoint</Application>
  <PresentationFormat>Širokouhlá</PresentationFormat>
  <Paragraphs>93</Paragraphs>
  <Slides>17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8" baseType="lpstr">
      <vt:lpstr>Andale Sans UI</vt:lpstr>
      <vt:lpstr>Arial</vt:lpstr>
      <vt:lpstr>Comic Sans MS</vt:lpstr>
      <vt:lpstr>Euphemia</vt:lpstr>
      <vt:lpstr>Monotype Corsiva</vt:lpstr>
      <vt:lpstr>OpenSymbol</vt:lpstr>
      <vt:lpstr>Plantagenet Cherokee</vt:lpstr>
      <vt:lpstr>Tahoma</vt:lpstr>
      <vt:lpstr>Times New Roman</vt:lpstr>
      <vt:lpstr>Wingdings</vt:lpstr>
      <vt:lpstr>Školská literatúra 16:9</vt:lpstr>
      <vt:lpstr>Miesto, kde sa neumiera</vt:lpstr>
      <vt:lpstr>ZO ŽIVOTA AUTORA</vt:lpstr>
      <vt:lpstr>TVORBA</vt:lpstr>
      <vt:lpstr>Prezentácia programu PowerPoint</vt:lpstr>
      <vt:lpstr>Odpovedz na otázky</vt:lpstr>
      <vt:lpstr>Prezentácia programu PowerPoint</vt:lpstr>
      <vt:lpstr>Prezentácia programu PowerPoint</vt:lpstr>
      <vt:lpstr>Vonkajšia kompozícia</vt:lpstr>
      <vt:lpstr>Vonkajšia kompozícia</vt:lpstr>
      <vt:lpstr>Čo znamenajú nasledujúce básnické obrazy? Vysvetlite ich svojimi slovami!</vt:lpstr>
      <vt:lpstr>Prezentácia programu PowerPoint</vt:lpstr>
      <vt:lpstr>Urč básnické prostriedky</vt:lpstr>
      <vt:lpstr>Poznámky do zošita</vt:lpstr>
      <vt:lpstr>Zuzana Smatanová – Miesto, kde sa neumiera </vt:lpstr>
      <vt:lpstr>Umelecké prostriedky</vt:lpstr>
      <vt:lpstr>Domáca úloha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Miesto, kde sa neumiera</dc:title>
  <dc:creator>Terézia Kolcunová</dc:creator>
  <cp:lastModifiedBy>Uzivatel</cp:lastModifiedBy>
  <cp:revision>2</cp:revision>
  <cp:lastPrinted>2021-11-12T10:27:32Z</cp:lastPrinted>
  <dcterms:created xsi:type="dcterms:W3CDTF">2021-11-07T12:50:00Z</dcterms:created>
  <dcterms:modified xsi:type="dcterms:W3CDTF">2021-11-12T10:27:53Z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