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922"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fld id="{CC8FA4AC-C4E4-413C-B57C-BB1F6CE0825F}" type="datetimeFigureOut">
              <a:rPr lang="sk-SK" smtClean="0"/>
              <a:t>9. 11. 2020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354590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CC8FA4AC-C4E4-413C-B57C-BB1F6CE0825F}" type="datetimeFigureOut">
              <a:rPr lang="sk-SK" smtClean="0"/>
              <a:t>9. 11. 2020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236362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CC8FA4AC-C4E4-413C-B57C-BB1F6CE0825F}" type="datetimeFigureOut">
              <a:rPr lang="sk-SK" smtClean="0"/>
              <a:t>9. 11. 2020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304249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CC8FA4AC-C4E4-413C-B57C-BB1F6CE0825F}" type="datetimeFigureOut">
              <a:rPr lang="sk-SK" smtClean="0"/>
              <a:t>9. 11. 2020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135720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fld id="{CC8FA4AC-C4E4-413C-B57C-BB1F6CE0825F}" type="datetimeFigureOut">
              <a:rPr lang="sk-SK" smtClean="0"/>
              <a:t>9. 11. 2020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289987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CC8FA4AC-C4E4-413C-B57C-BB1F6CE0825F}" type="datetimeFigureOut">
              <a:rPr lang="sk-SK" smtClean="0"/>
              <a:t>9. 11. 2020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307728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CC8FA4AC-C4E4-413C-B57C-BB1F6CE0825F}" type="datetimeFigureOut">
              <a:rPr lang="sk-SK" smtClean="0"/>
              <a:t>9. 11. 2020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41533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fld id="{CC8FA4AC-C4E4-413C-B57C-BB1F6CE0825F}" type="datetimeFigureOut">
              <a:rPr lang="sk-SK" smtClean="0"/>
              <a:t>9. 11. 2020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257490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CC8FA4AC-C4E4-413C-B57C-BB1F6CE0825F}" type="datetimeFigureOut">
              <a:rPr lang="sk-SK" smtClean="0"/>
              <a:t>9. 11. 2020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95466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CC8FA4AC-C4E4-413C-B57C-BB1F6CE0825F}" type="datetimeFigureOut">
              <a:rPr lang="sk-SK" smtClean="0"/>
              <a:t>9. 11. 2020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285727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fld id="{CC8FA4AC-C4E4-413C-B57C-BB1F6CE0825F}" type="datetimeFigureOut">
              <a:rPr lang="sk-SK" smtClean="0"/>
              <a:t>9. 11. 2020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363AC38F-BA5F-433F-84EC-17B855D1645B}" type="slidenum">
              <a:rPr lang="sk-SK" smtClean="0"/>
              <a:t>‹#›</a:t>
            </a:fld>
            <a:endParaRPr lang="sk-SK"/>
          </a:p>
        </p:txBody>
      </p:sp>
    </p:spTree>
    <p:extLst>
      <p:ext uri="{BB962C8B-B14F-4D97-AF65-F5344CB8AC3E}">
        <p14:creationId xmlns:p14="http://schemas.microsoft.com/office/powerpoint/2010/main" val="192352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1000" t="-1000" r="-1000" b="-1000"/>
          </a:stretch>
        </a:blip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FA4AC-C4E4-413C-B57C-BB1F6CE0825F}" type="datetimeFigureOut">
              <a:rPr lang="sk-SK" smtClean="0"/>
              <a:t>9. 11. 2020</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AC38F-BA5F-433F-84EC-17B855D1645B}" type="slidenum">
              <a:rPr lang="sk-SK" smtClean="0"/>
              <a:t>‹#›</a:t>
            </a:fld>
            <a:endParaRPr lang="sk-SK"/>
          </a:p>
        </p:txBody>
      </p:sp>
    </p:spTree>
    <p:extLst>
      <p:ext uri="{BB962C8B-B14F-4D97-AF65-F5344CB8AC3E}">
        <p14:creationId xmlns:p14="http://schemas.microsoft.com/office/powerpoint/2010/main" val="1511030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36879" y="2263562"/>
            <a:ext cx="9144000" cy="2387600"/>
          </a:xfrm>
        </p:spPr>
        <p:txBody>
          <a:bodyPr>
            <a:noAutofit/>
          </a:bodyPr>
          <a:lstStyle/>
          <a:p>
            <a:pPr>
              <a:lnSpc>
                <a:spcPct val="150000"/>
              </a:lnSpc>
            </a:pPr>
            <a:r>
              <a:rPr lang="sk-SK" sz="7200" b="1" dirty="0">
                <a:latin typeface="Comic Sans MS" panose="030F0702030302020204" pitchFamily="66" charset="0"/>
              </a:rPr>
              <a:t>Slová podľa dobového výskytu</a:t>
            </a:r>
          </a:p>
        </p:txBody>
      </p:sp>
      <p:sp>
        <p:nvSpPr>
          <p:cNvPr id="5" name="Podnadpis 4">
            <a:extLst>
              <a:ext uri="{FF2B5EF4-FFF2-40B4-BE49-F238E27FC236}">
                <a16:creationId xmlns:a16="http://schemas.microsoft.com/office/drawing/2014/main" id="{2E9CE1E4-E470-447D-966E-0A3E34E95074}"/>
              </a:ext>
            </a:extLst>
          </p:cNvPr>
          <p:cNvSpPr>
            <a:spLocks noGrp="1"/>
          </p:cNvSpPr>
          <p:nvPr>
            <p:ph type="subTitle" idx="1"/>
          </p:nvPr>
        </p:nvSpPr>
        <p:spPr/>
        <p:txBody>
          <a:bodyPr/>
          <a:lstStyle/>
          <a:p>
            <a:endParaRPr lang="sk-SK" dirty="0"/>
          </a:p>
        </p:txBody>
      </p:sp>
    </p:spTree>
    <p:extLst>
      <p:ext uri="{BB962C8B-B14F-4D97-AF65-F5344CB8AC3E}">
        <p14:creationId xmlns:p14="http://schemas.microsoft.com/office/powerpoint/2010/main" val="202287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31820"/>
            <a:ext cx="10515600" cy="969471"/>
          </a:xfrm>
        </p:spPr>
        <p:txBody>
          <a:bodyPr/>
          <a:lstStyle/>
          <a:p>
            <a:pPr algn="ctr"/>
            <a:r>
              <a:rPr lang="sk-SK" b="1" dirty="0">
                <a:latin typeface="Comic Sans MS" panose="030F0702030302020204" pitchFamily="66" charset="0"/>
              </a:rPr>
              <a:t>Slovná zásoba</a:t>
            </a:r>
          </a:p>
        </p:txBody>
      </p:sp>
      <p:sp>
        <p:nvSpPr>
          <p:cNvPr id="3" name="Zástupný symbol obsahu 2"/>
          <p:cNvSpPr>
            <a:spLocks noGrp="1"/>
          </p:cNvSpPr>
          <p:nvPr>
            <p:ph idx="1"/>
          </p:nvPr>
        </p:nvSpPr>
        <p:spPr>
          <a:xfrm>
            <a:off x="838200" y="1201291"/>
            <a:ext cx="10515600" cy="4975672"/>
          </a:xfrm>
        </p:spPr>
        <p:txBody>
          <a:bodyPr>
            <a:noAutofit/>
          </a:bodyPr>
          <a:lstStyle/>
          <a:p>
            <a:pPr algn="just">
              <a:lnSpc>
                <a:spcPct val="170000"/>
              </a:lnSpc>
            </a:pPr>
            <a:r>
              <a:rPr lang="sk-SK" sz="1700" b="1" dirty="0">
                <a:latin typeface="Comic Sans MS" panose="030F0702030302020204" pitchFamily="66" charset="0"/>
              </a:rPr>
              <a:t>je súhrn všetkých slov, ktoré existujú v </a:t>
            </a:r>
            <a:r>
              <a:rPr lang="sk-SK" sz="1700" b="1" u="sng" dirty="0">
                <a:latin typeface="Comic Sans MS" panose="030F0702030302020204" pitchFamily="66" charset="0"/>
              </a:rPr>
              <a:t>národnom jazyku</a:t>
            </a:r>
            <a:r>
              <a:rPr lang="sk-SK" sz="1700" b="1" dirty="0">
                <a:latin typeface="Comic Sans MS" panose="030F0702030302020204" pitchFamily="66" charset="0"/>
              </a:rPr>
              <a:t>.</a:t>
            </a:r>
          </a:p>
          <a:p>
            <a:pPr marL="0" indent="0" algn="just">
              <a:lnSpc>
                <a:spcPct val="170000"/>
              </a:lnSpc>
              <a:buNone/>
            </a:pPr>
            <a:r>
              <a:rPr lang="sk-SK" sz="1700" dirty="0">
                <a:latin typeface="Comic Sans MS" panose="030F0702030302020204" pitchFamily="66" charset="0"/>
              </a:rPr>
              <a:t>Slová v slovnej zásobe členíme podľa:</a:t>
            </a:r>
          </a:p>
          <a:p>
            <a:pPr algn="just">
              <a:lnSpc>
                <a:spcPct val="170000"/>
              </a:lnSpc>
            </a:pPr>
            <a:r>
              <a:rPr lang="sk-SK" sz="1700" b="1" dirty="0">
                <a:latin typeface="Comic Sans MS" panose="030F0702030302020204" pitchFamily="66" charset="0"/>
              </a:rPr>
              <a:t>častosti používania</a:t>
            </a:r>
            <a:r>
              <a:rPr lang="sk-SK" sz="1700" dirty="0">
                <a:latin typeface="Comic Sans MS" panose="030F0702030302020204" pitchFamily="66" charset="0"/>
              </a:rPr>
              <a:t> - jadro a okraj slovnej zásoby,</a:t>
            </a:r>
          </a:p>
          <a:p>
            <a:pPr algn="just">
              <a:lnSpc>
                <a:spcPct val="170000"/>
              </a:lnSpc>
            </a:pPr>
            <a:r>
              <a:rPr lang="sk-SK" sz="1700" b="1" dirty="0">
                <a:latin typeface="Comic Sans MS" panose="030F0702030302020204" pitchFamily="66" charset="0"/>
              </a:rPr>
              <a:t>významu</a:t>
            </a:r>
            <a:r>
              <a:rPr lang="sk-SK" sz="1700" dirty="0">
                <a:latin typeface="Comic Sans MS" panose="030F0702030302020204" pitchFamily="66" charset="0"/>
              </a:rPr>
              <a:t> - plnovýznamové a neplnovýznamové slová, jednovýznamové a viacvýznamové slová, synonymá, homonymá, antonymá,</a:t>
            </a:r>
          </a:p>
          <a:p>
            <a:pPr algn="just">
              <a:lnSpc>
                <a:spcPct val="170000"/>
              </a:lnSpc>
            </a:pPr>
            <a:r>
              <a:rPr lang="sk-SK" sz="1700" b="1" dirty="0">
                <a:latin typeface="Comic Sans MS" panose="030F0702030302020204" pitchFamily="66" charset="0"/>
              </a:rPr>
              <a:t>spisovnosti</a:t>
            </a:r>
            <a:r>
              <a:rPr lang="sk-SK" sz="1700" dirty="0">
                <a:latin typeface="Comic Sans MS" panose="030F0702030302020204" pitchFamily="66" charset="0"/>
              </a:rPr>
              <a:t> - spisovné a nespisovné (slangové, nárečové slová),</a:t>
            </a:r>
          </a:p>
          <a:p>
            <a:pPr algn="just">
              <a:lnSpc>
                <a:spcPct val="170000"/>
              </a:lnSpc>
            </a:pPr>
            <a:r>
              <a:rPr lang="sk-SK" sz="1700" b="1" dirty="0">
                <a:latin typeface="Comic Sans MS" panose="030F0702030302020204" pitchFamily="66" charset="0"/>
              </a:rPr>
              <a:t>citového zafarbenia - </a:t>
            </a:r>
            <a:r>
              <a:rPr lang="sk-SK" sz="1700" dirty="0">
                <a:latin typeface="Comic Sans MS" panose="030F0702030302020204" pitchFamily="66" charset="0"/>
              </a:rPr>
              <a:t>slová bez citového zafarbenia a s citovým zafarbením (zdrobneniny, ...)</a:t>
            </a:r>
          </a:p>
          <a:p>
            <a:pPr algn="just">
              <a:lnSpc>
                <a:spcPct val="170000"/>
              </a:lnSpc>
            </a:pPr>
            <a:r>
              <a:rPr lang="sk-SK" sz="1700" dirty="0">
                <a:latin typeface="Comic Sans MS" panose="030F0702030302020204" pitchFamily="66" charset="0"/>
              </a:rPr>
              <a:t> </a:t>
            </a:r>
            <a:r>
              <a:rPr lang="sk-SK" sz="1700" b="1" dirty="0">
                <a:latin typeface="Comic Sans MS" panose="030F0702030302020204" pitchFamily="66" charset="0"/>
              </a:rPr>
              <a:t>používania v istých jazykových štýloch</a:t>
            </a:r>
            <a:r>
              <a:rPr lang="sk-SK" sz="1700" dirty="0">
                <a:latin typeface="Comic Sans MS" panose="030F0702030302020204" pitchFamily="66" charset="0"/>
              </a:rPr>
              <a:t> – hovorové, knižné, básnické, odborné,</a:t>
            </a:r>
          </a:p>
          <a:p>
            <a:pPr algn="just">
              <a:lnSpc>
                <a:spcPct val="170000"/>
              </a:lnSpc>
            </a:pPr>
            <a:r>
              <a:rPr lang="sk-SK" sz="1700" b="1" dirty="0">
                <a:latin typeface="Comic Sans MS" panose="030F0702030302020204" pitchFamily="66" charset="0"/>
              </a:rPr>
              <a:t>dobového výskytu</a:t>
            </a:r>
            <a:r>
              <a:rPr lang="sk-SK" sz="1700" dirty="0">
                <a:latin typeface="Comic Sans MS" panose="030F0702030302020204" pitchFamily="66" charset="0"/>
              </a:rPr>
              <a:t> – historicky bezpríznakové a historicky príznakové (staré slová, nové slová).</a:t>
            </a:r>
          </a:p>
        </p:txBody>
      </p:sp>
    </p:spTree>
    <p:extLst>
      <p:ext uri="{BB962C8B-B14F-4D97-AF65-F5344CB8AC3E}">
        <p14:creationId xmlns:p14="http://schemas.microsoft.com/office/powerpoint/2010/main" val="303448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47206"/>
            <a:ext cx="10515600" cy="969471"/>
          </a:xfrm>
        </p:spPr>
        <p:txBody>
          <a:bodyPr/>
          <a:lstStyle/>
          <a:p>
            <a:pPr algn="ctr"/>
            <a:r>
              <a:rPr lang="sk-SK" b="1" dirty="0">
                <a:latin typeface="Comic Sans MS" panose="030F0702030302020204" pitchFamily="66" charset="0"/>
              </a:rPr>
              <a:t>Slová podľa dobového výskytu</a:t>
            </a:r>
          </a:p>
        </p:txBody>
      </p:sp>
      <p:sp>
        <p:nvSpPr>
          <p:cNvPr id="3" name="Zástupný symbol obsahu 2"/>
          <p:cNvSpPr>
            <a:spLocks noGrp="1"/>
          </p:cNvSpPr>
          <p:nvPr>
            <p:ph idx="1"/>
          </p:nvPr>
        </p:nvSpPr>
        <p:spPr>
          <a:xfrm>
            <a:off x="838200" y="1416677"/>
            <a:ext cx="10515600" cy="4760286"/>
          </a:xfrm>
        </p:spPr>
        <p:txBody>
          <a:bodyPr>
            <a:noAutofit/>
          </a:bodyPr>
          <a:lstStyle/>
          <a:p>
            <a:pPr marL="0" indent="0" algn="just">
              <a:lnSpc>
                <a:spcPct val="150000"/>
              </a:lnSpc>
              <a:buNone/>
            </a:pPr>
            <a:r>
              <a:rPr lang="sk-SK" sz="1800" u="sng" dirty="0">
                <a:latin typeface="Comic Sans MS" panose="030F0702030302020204" pitchFamily="66" charset="0"/>
              </a:rPr>
              <a:t>Slová v slovnej zásobe členíme podľa </a:t>
            </a:r>
            <a:r>
              <a:rPr lang="sk-SK" sz="1800" b="1" u="sng" dirty="0">
                <a:latin typeface="Comic Sans MS" panose="030F0702030302020204" pitchFamily="66" charset="0"/>
              </a:rPr>
              <a:t>dobového výskytu</a:t>
            </a:r>
            <a:r>
              <a:rPr lang="sk-SK" sz="1800" u="sng" dirty="0">
                <a:latin typeface="Comic Sans MS" panose="030F0702030302020204" pitchFamily="66" charset="0"/>
              </a:rPr>
              <a:t> na :</a:t>
            </a:r>
            <a:endParaRPr lang="sk-SK" sz="1800" dirty="0">
              <a:latin typeface="Comic Sans MS" panose="030F0702030302020204" pitchFamily="66" charset="0"/>
            </a:endParaRPr>
          </a:p>
          <a:p>
            <a:pPr marL="342900" indent="-342900" algn="just">
              <a:lnSpc>
                <a:spcPct val="150000"/>
              </a:lnSpc>
              <a:buFont typeface="+mj-lt"/>
              <a:buAutoNum type="alphaLcParenR"/>
            </a:pPr>
            <a:r>
              <a:rPr lang="sk-SK" sz="1800" b="1" u="sng" dirty="0">
                <a:latin typeface="Comic Sans MS" panose="030F0702030302020204" pitchFamily="66" charset="0"/>
              </a:rPr>
              <a:t>historicky bezpríznakové</a:t>
            </a:r>
            <a:r>
              <a:rPr lang="sk-SK" sz="1800" dirty="0">
                <a:latin typeface="Comic Sans MS" panose="030F0702030302020204" pitchFamily="66" charset="0"/>
              </a:rPr>
              <a:t>– sú to slová, ktoré sa používali od najstarších čias až podnes: </a:t>
            </a:r>
            <a:r>
              <a:rPr lang="sk-SK" sz="1800" i="1" dirty="0">
                <a:latin typeface="Comic Sans MS" panose="030F0702030302020204" pitchFamily="66" charset="0"/>
              </a:rPr>
              <a:t>mama, ja, dnes...</a:t>
            </a:r>
            <a:endParaRPr lang="sk-SK" sz="1800" dirty="0">
              <a:latin typeface="Comic Sans MS" panose="030F0702030302020204" pitchFamily="66" charset="0"/>
            </a:endParaRPr>
          </a:p>
          <a:p>
            <a:pPr marL="342900" indent="-342900" algn="just">
              <a:lnSpc>
                <a:spcPct val="150000"/>
              </a:lnSpc>
              <a:buFont typeface="+mj-lt"/>
              <a:buAutoNum type="alphaLcParenR"/>
            </a:pPr>
            <a:r>
              <a:rPr lang="sk-SK" sz="1800" b="1" u="sng" dirty="0">
                <a:latin typeface="Comic Sans MS" panose="030F0702030302020204" pitchFamily="66" charset="0"/>
              </a:rPr>
              <a:t>historicky príznakové</a:t>
            </a:r>
            <a:r>
              <a:rPr lang="sk-SK" sz="1800" b="1" dirty="0">
                <a:latin typeface="Comic Sans MS" panose="030F0702030302020204" pitchFamily="66" charset="0"/>
              </a:rPr>
              <a:t> </a:t>
            </a:r>
            <a:r>
              <a:rPr lang="sk-SK" sz="1800" dirty="0">
                <a:latin typeface="Comic Sans MS" panose="030F0702030302020204" pitchFamily="66" charset="0"/>
              </a:rPr>
              <a:t>– sú to:</a:t>
            </a:r>
          </a:p>
          <a:p>
            <a:pPr marL="800100" lvl="1" indent="-342900" algn="just">
              <a:lnSpc>
                <a:spcPct val="150000"/>
              </a:lnSpc>
              <a:buFont typeface="+mj-lt"/>
              <a:buAutoNum type="alphaUcPeriod"/>
            </a:pPr>
            <a:r>
              <a:rPr lang="sk-SK" sz="1800" b="1" u="sng" dirty="0">
                <a:latin typeface="Comic Sans MS" panose="030F0702030302020204" pitchFamily="66" charset="0"/>
              </a:rPr>
              <a:t>staré slová:</a:t>
            </a:r>
          </a:p>
          <a:p>
            <a:pPr lvl="2" algn="just">
              <a:lnSpc>
                <a:spcPct val="150000"/>
              </a:lnSpc>
            </a:pPr>
            <a:r>
              <a:rPr lang="sk-SK" sz="1800" b="1" dirty="0">
                <a:latin typeface="Comic Sans MS" panose="030F0702030302020204" pitchFamily="66" charset="0"/>
              </a:rPr>
              <a:t>historizmy:</a:t>
            </a:r>
            <a:r>
              <a:rPr lang="sk-SK" sz="1800" dirty="0">
                <a:latin typeface="Comic Sans MS" panose="030F0702030302020204" pitchFamily="66" charset="0"/>
              </a:rPr>
              <a:t> dereš, mušketier, zbojník,</a:t>
            </a:r>
          </a:p>
          <a:p>
            <a:pPr lvl="2" algn="just">
              <a:lnSpc>
                <a:spcPct val="150000"/>
              </a:lnSpc>
            </a:pPr>
            <a:r>
              <a:rPr lang="sk-SK" sz="1800" b="1" dirty="0">
                <a:latin typeface="Comic Sans MS" panose="030F0702030302020204" pitchFamily="66" charset="0"/>
              </a:rPr>
              <a:t>archaizmy: </a:t>
            </a:r>
            <a:r>
              <a:rPr lang="sk-SK" sz="1800" dirty="0">
                <a:latin typeface="Comic Sans MS" panose="030F0702030302020204" pitchFamily="66" charset="0"/>
              </a:rPr>
              <a:t>švec (obuvník), árešt (väznica), letá (roky),</a:t>
            </a:r>
          </a:p>
          <a:p>
            <a:pPr lvl="2" algn="just">
              <a:lnSpc>
                <a:spcPct val="150000"/>
              </a:lnSpc>
            </a:pPr>
            <a:r>
              <a:rPr lang="sk-SK" sz="1800" b="1" dirty="0">
                <a:latin typeface="Comic Sans MS" panose="030F0702030302020204" pitchFamily="66" charset="0"/>
              </a:rPr>
              <a:t>zastarané a zastarávajúce slová: </a:t>
            </a:r>
            <a:r>
              <a:rPr lang="sk-SK" sz="1800" dirty="0">
                <a:latin typeface="Comic Sans MS" panose="030F0702030302020204" pitchFamily="66" charset="0"/>
              </a:rPr>
              <a:t>knihovňa (knižnica), apatieka (lekáreň),</a:t>
            </a:r>
            <a:endParaRPr lang="sk-SK" sz="1800" b="1" u="sng" dirty="0">
              <a:latin typeface="Comic Sans MS" panose="030F0702030302020204" pitchFamily="66" charset="0"/>
            </a:endParaRPr>
          </a:p>
          <a:p>
            <a:pPr marL="800100" lvl="1" indent="-342900" algn="just">
              <a:lnSpc>
                <a:spcPct val="150000"/>
              </a:lnSpc>
              <a:buFont typeface="+mj-lt"/>
              <a:buAutoNum type="alphaUcPeriod"/>
            </a:pPr>
            <a:r>
              <a:rPr lang="sk-SK" sz="1800" b="1" u="sng" dirty="0">
                <a:latin typeface="Comic Sans MS" panose="030F0702030302020204" pitchFamily="66" charset="0"/>
              </a:rPr>
              <a:t>nové slová:</a:t>
            </a:r>
            <a:endParaRPr lang="sk-SK" sz="1800" dirty="0">
              <a:latin typeface="Comic Sans MS" panose="030F0702030302020204" pitchFamily="66" charset="0"/>
            </a:endParaRPr>
          </a:p>
          <a:p>
            <a:pPr lvl="2" algn="just">
              <a:lnSpc>
                <a:spcPct val="150000"/>
              </a:lnSpc>
            </a:pPr>
            <a:r>
              <a:rPr lang="sk-SK" sz="1800" b="1" dirty="0">
                <a:latin typeface="Comic Sans MS" panose="030F0702030302020204" pitchFamily="66" charset="0"/>
              </a:rPr>
              <a:t>neologizmy: </a:t>
            </a:r>
            <a:r>
              <a:rPr lang="sk-SK" sz="1800" dirty="0">
                <a:latin typeface="Comic Sans MS" panose="030F0702030302020204" pitchFamily="66" charset="0"/>
              </a:rPr>
              <a:t>čip, programátor, antipatia, videoprehrávač.</a:t>
            </a:r>
          </a:p>
          <a:p>
            <a:pPr algn="just">
              <a:lnSpc>
                <a:spcPct val="150000"/>
              </a:lnSpc>
            </a:pPr>
            <a:endParaRPr lang="sk-SK" sz="1800" dirty="0">
              <a:latin typeface="Comic Sans MS" panose="030F0702030302020204" pitchFamily="66" charset="0"/>
            </a:endParaRPr>
          </a:p>
        </p:txBody>
      </p:sp>
    </p:spTree>
    <p:extLst>
      <p:ext uri="{BB962C8B-B14F-4D97-AF65-F5344CB8AC3E}">
        <p14:creationId xmlns:p14="http://schemas.microsoft.com/office/powerpoint/2010/main" val="48513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47206"/>
            <a:ext cx="10515600" cy="969471"/>
          </a:xfrm>
        </p:spPr>
        <p:txBody>
          <a:bodyPr/>
          <a:lstStyle/>
          <a:p>
            <a:pPr algn="ctr"/>
            <a:r>
              <a:rPr lang="sk-SK" b="1" dirty="0">
                <a:latin typeface="Comic Sans MS" panose="030F0702030302020204" pitchFamily="66" charset="0"/>
              </a:rPr>
              <a:t>Slová podľa dobového výskytu</a:t>
            </a:r>
          </a:p>
        </p:txBody>
      </p:sp>
      <p:sp>
        <p:nvSpPr>
          <p:cNvPr id="3" name="Zástupný symbol obsahu 2"/>
          <p:cNvSpPr>
            <a:spLocks noGrp="1"/>
          </p:cNvSpPr>
          <p:nvPr>
            <p:ph idx="1"/>
          </p:nvPr>
        </p:nvSpPr>
        <p:spPr>
          <a:xfrm>
            <a:off x="838200" y="1416677"/>
            <a:ext cx="10515600" cy="4760286"/>
          </a:xfrm>
        </p:spPr>
        <p:txBody>
          <a:bodyPr>
            <a:noAutofit/>
          </a:bodyPr>
          <a:lstStyle/>
          <a:p>
            <a:pPr marL="0" indent="0" algn="just">
              <a:lnSpc>
                <a:spcPct val="150000"/>
              </a:lnSpc>
              <a:buNone/>
            </a:pPr>
            <a:r>
              <a:rPr lang="sk-SK" sz="2400" b="1" dirty="0">
                <a:latin typeface="Comic Sans MS" panose="030F0702030302020204" pitchFamily="66" charset="0"/>
              </a:rPr>
              <a:t>HISTORIZMY</a:t>
            </a:r>
            <a:endParaRPr lang="sk-SK" sz="2000" b="1" dirty="0">
              <a:latin typeface="Comic Sans MS" panose="030F0702030302020204" pitchFamily="66" charset="0"/>
            </a:endParaRPr>
          </a:p>
          <a:p>
            <a:pPr algn="just">
              <a:lnSpc>
                <a:spcPct val="150000"/>
              </a:lnSpc>
            </a:pPr>
            <a:r>
              <a:rPr lang="sk-SK" sz="2000" b="1" dirty="0">
                <a:latin typeface="Comic Sans MS" panose="030F0702030302020204" pitchFamily="66" charset="0"/>
              </a:rPr>
              <a:t>Historizmy </a:t>
            </a:r>
            <a:r>
              <a:rPr lang="sk-SK" sz="2000" dirty="0">
                <a:latin typeface="Comic Sans MS" panose="030F0702030302020204" pitchFamily="66" charset="0"/>
              </a:rPr>
              <a:t>sa bežne nepoužívajú, lebo </a:t>
            </a:r>
            <a:r>
              <a:rPr lang="sk-SK" sz="2000" b="1" dirty="0">
                <a:latin typeface="Comic Sans MS" panose="030F0702030302020204" pitchFamily="66" charset="0"/>
              </a:rPr>
              <a:t>zanikli </a:t>
            </a:r>
            <a:r>
              <a:rPr lang="sk-SK" sz="2000" dirty="0">
                <a:latin typeface="Comic Sans MS" panose="030F0702030302020204" pitchFamily="66" charset="0"/>
              </a:rPr>
              <a:t>javy alebo predmety, ktoré pomenúvali.</a:t>
            </a:r>
          </a:p>
          <a:p>
            <a:pPr algn="just">
              <a:lnSpc>
                <a:spcPct val="150000"/>
              </a:lnSpc>
            </a:pPr>
            <a:r>
              <a:rPr lang="sk-SK" sz="2000" dirty="0">
                <a:latin typeface="Comic Sans MS" panose="030F0702030302020204" pitchFamily="66" charset="0"/>
              </a:rPr>
              <a:t>Príklady: päták, hajdúch, šesták, groš, zlatka, dvoran, hintov, išpán, župa, felčiar.</a:t>
            </a:r>
          </a:p>
          <a:p>
            <a:pPr marL="0" indent="0" algn="just">
              <a:lnSpc>
                <a:spcPct val="150000"/>
              </a:lnSpc>
              <a:buNone/>
            </a:pPr>
            <a:r>
              <a:rPr lang="sk-SK" sz="2400" b="1" dirty="0">
                <a:latin typeface="Comic Sans MS" panose="030F0702030302020204" pitchFamily="66" charset="0"/>
              </a:rPr>
              <a:t>ARCHAIZMY</a:t>
            </a:r>
            <a:endParaRPr lang="sk-SK" sz="2000" b="1" dirty="0">
              <a:latin typeface="Comic Sans MS" panose="030F0702030302020204" pitchFamily="66" charset="0"/>
            </a:endParaRPr>
          </a:p>
          <a:p>
            <a:pPr algn="just">
              <a:lnSpc>
                <a:spcPct val="150000"/>
              </a:lnSpc>
            </a:pPr>
            <a:r>
              <a:rPr lang="sk-SK" sz="2000" b="1" dirty="0">
                <a:latin typeface="Comic Sans MS" panose="030F0702030302020204" pitchFamily="66" charset="0"/>
              </a:rPr>
              <a:t>Archaizmy</a:t>
            </a:r>
            <a:r>
              <a:rPr lang="sk-SK" sz="2000" dirty="0">
                <a:latin typeface="Comic Sans MS" panose="030F0702030302020204" pitchFamily="66" charset="0"/>
              </a:rPr>
              <a:t> pomenúvajú veci a javy, ktoré stále </a:t>
            </a:r>
            <a:r>
              <a:rPr lang="sk-SK" sz="2000" b="1" dirty="0">
                <a:latin typeface="Comic Sans MS" panose="030F0702030302020204" pitchFamily="66" charset="0"/>
              </a:rPr>
              <a:t>existujú</a:t>
            </a:r>
            <a:r>
              <a:rPr lang="sk-SK" sz="2000" dirty="0">
                <a:latin typeface="Comic Sans MS" panose="030F0702030302020204" pitchFamily="66" charset="0"/>
              </a:rPr>
              <a:t>. Bežne sa nepoužívajú, lebo ich nahradili modernejšie slová.</a:t>
            </a:r>
          </a:p>
          <a:p>
            <a:pPr algn="just">
              <a:lnSpc>
                <a:spcPct val="150000"/>
              </a:lnSpc>
            </a:pPr>
            <a:r>
              <a:rPr lang="sk-SK" sz="2000" dirty="0">
                <a:latin typeface="Comic Sans MS" panose="030F0702030302020204" pitchFamily="66" charset="0"/>
              </a:rPr>
              <a:t>Príklady: </a:t>
            </a:r>
            <a:r>
              <a:rPr lang="sk-SK" sz="2000" dirty="0" err="1">
                <a:latin typeface="Comic Sans MS" panose="030F0702030302020204" pitchFamily="66" charset="0"/>
              </a:rPr>
              <a:t>prírodospyt</a:t>
            </a:r>
            <a:r>
              <a:rPr lang="sk-SK" sz="2000" dirty="0">
                <a:latin typeface="Comic Sans MS" panose="030F0702030302020204" pitchFamily="66" charset="0"/>
              </a:rPr>
              <a:t> (prírodoveda), sklep (obchod), mravy (správanie), počty (matematika), furman (povozník).</a:t>
            </a:r>
          </a:p>
          <a:p>
            <a:pPr marL="0" indent="0" algn="just">
              <a:lnSpc>
                <a:spcPct val="150000"/>
              </a:lnSpc>
              <a:buNone/>
            </a:pPr>
            <a:endParaRPr lang="sk-SK" sz="2000" dirty="0">
              <a:latin typeface="Comic Sans MS" panose="030F0702030302020204" pitchFamily="66" charset="0"/>
            </a:endParaRPr>
          </a:p>
        </p:txBody>
      </p:sp>
    </p:spTree>
    <p:extLst>
      <p:ext uri="{BB962C8B-B14F-4D97-AF65-F5344CB8AC3E}">
        <p14:creationId xmlns:p14="http://schemas.microsoft.com/office/powerpoint/2010/main" val="318174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47206"/>
            <a:ext cx="10515600" cy="969471"/>
          </a:xfrm>
        </p:spPr>
        <p:txBody>
          <a:bodyPr/>
          <a:lstStyle/>
          <a:p>
            <a:pPr algn="ctr"/>
            <a:r>
              <a:rPr lang="sk-SK" b="1" dirty="0">
                <a:latin typeface="Comic Sans MS" panose="030F0702030302020204" pitchFamily="66" charset="0"/>
              </a:rPr>
              <a:t>Slová podľa dobového výskytu</a:t>
            </a:r>
          </a:p>
        </p:txBody>
      </p:sp>
      <p:sp>
        <p:nvSpPr>
          <p:cNvPr id="3" name="Zástupný symbol obsahu 2"/>
          <p:cNvSpPr>
            <a:spLocks noGrp="1"/>
          </p:cNvSpPr>
          <p:nvPr>
            <p:ph idx="1"/>
          </p:nvPr>
        </p:nvSpPr>
        <p:spPr>
          <a:xfrm>
            <a:off x="838200" y="1545466"/>
            <a:ext cx="10515600" cy="4760286"/>
          </a:xfrm>
        </p:spPr>
        <p:txBody>
          <a:bodyPr>
            <a:noAutofit/>
          </a:bodyPr>
          <a:lstStyle/>
          <a:p>
            <a:pPr marL="0" indent="0" algn="just">
              <a:lnSpc>
                <a:spcPct val="100000"/>
              </a:lnSpc>
              <a:buNone/>
            </a:pPr>
            <a:r>
              <a:rPr lang="sk-SK" sz="2400" b="1" dirty="0">
                <a:latin typeface="Comic Sans MS" panose="030F0702030302020204" pitchFamily="66" charset="0"/>
              </a:rPr>
              <a:t>ZASTARANÉ SLOVÁ</a:t>
            </a:r>
          </a:p>
          <a:p>
            <a:pPr algn="just">
              <a:lnSpc>
                <a:spcPct val="100000"/>
              </a:lnSpc>
            </a:pPr>
            <a:r>
              <a:rPr lang="sk-SK" sz="2000" dirty="0">
                <a:latin typeface="Comic Sans MS" panose="030F0702030302020204" pitchFamily="66" charset="0"/>
              </a:rPr>
              <a:t>sú spisovné slová, ktoré majú novšie pomenovanie. Používa ich staršia generácia.</a:t>
            </a:r>
          </a:p>
          <a:p>
            <a:pPr algn="just">
              <a:lnSpc>
                <a:spcPct val="150000"/>
              </a:lnSpc>
            </a:pPr>
            <a:r>
              <a:rPr lang="sk-SK" sz="2000" dirty="0">
                <a:latin typeface="Comic Sans MS" panose="030F0702030302020204" pitchFamily="66" charset="0"/>
              </a:rPr>
              <a:t>Príklady: </a:t>
            </a:r>
            <a:r>
              <a:rPr lang="sk-SK" sz="2000" dirty="0" err="1">
                <a:latin typeface="Comic Sans MS" panose="030F0702030302020204" pitchFamily="66" charset="0"/>
              </a:rPr>
              <a:t>nižepodpísaný</a:t>
            </a:r>
            <a:r>
              <a:rPr lang="sk-SK" sz="2000" dirty="0">
                <a:latin typeface="Comic Sans MS" panose="030F0702030302020204" pitchFamily="66" charset="0"/>
              </a:rPr>
              <a:t> (</a:t>
            </a:r>
            <a:r>
              <a:rPr lang="sk-SK" sz="2000" dirty="0" err="1">
                <a:latin typeface="Comic Sans MS" panose="030F0702030302020204" pitchFamily="66" charset="0"/>
              </a:rPr>
              <a:t>dolupodpísaný</a:t>
            </a:r>
            <a:r>
              <a:rPr lang="sk-SK" sz="2000" dirty="0">
                <a:latin typeface="Comic Sans MS" panose="030F0702030302020204" pitchFamily="66" charset="0"/>
              </a:rPr>
              <a:t>), šenkár (krčmár), bukréta (kytica), podivín (čudák),choseň (úžitok).</a:t>
            </a:r>
          </a:p>
          <a:p>
            <a:pPr marL="0" indent="0" algn="just">
              <a:lnSpc>
                <a:spcPct val="150000"/>
              </a:lnSpc>
              <a:buNone/>
            </a:pPr>
            <a:r>
              <a:rPr lang="sk-SK" sz="2400" b="1" dirty="0">
                <a:latin typeface="Comic Sans MS" panose="030F0702030302020204" pitchFamily="66" charset="0"/>
              </a:rPr>
              <a:t>NEOLOGIZMY</a:t>
            </a:r>
            <a:endParaRPr lang="sk-SK" sz="2000" b="1" dirty="0">
              <a:latin typeface="Comic Sans MS" panose="030F0702030302020204" pitchFamily="66" charset="0"/>
            </a:endParaRPr>
          </a:p>
          <a:p>
            <a:pPr algn="just">
              <a:lnSpc>
                <a:spcPct val="100000"/>
              </a:lnSpc>
            </a:pPr>
            <a:r>
              <a:rPr lang="sk-SK" sz="2000" dirty="0">
                <a:latin typeface="Comic Sans MS" panose="030F0702030302020204" pitchFamily="66" charset="0"/>
              </a:rPr>
              <a:t>sú nové slová, ktoré vznikajú na pomenovanie nových predmetov alebo javov.</a:t>
            </a:r>
          </a:p>
          <a:p>
            <a:pPr algn="just">
              <a:lnSpc>
                <a:spcPct val="150000"/>
              </a:lnSpc>
            </a:pPr>
            <a:r>
              <a:rPr lang="sk-SK" sz="2000" dirty="0">
                <a:latin typeface="Comic Sans MS" panose="030F0702030302020204" pitchFamily="66" charset="0"/>
              </a:rPr>
              <a:t>Príklady: kalkulačka, čip, video, web, mailovať, </a:t>
            </a:r>
            <a:r>
              <a:rPr lang="sk-SK" sz="2000" dirty="0" err="1">
                <a:latin typeface="Comic Sans MS" panose="030F0702030302020204" pitchFamily="66" charset="0"/>
              </a:rPr>
              <a:t>notebok</a:t>
            </a:r>
            <a:r>
              <a:rPr lang="sk-SK" sz="2000" dirty="0">
                <a:latin typeface="Comic Sans MS" panose="030F0702030302020204" pitchFamily="66" charset="0"/>
              </a:rPr>
              <a:t>, hacker, webstránka.</a:t>
            </a:r>
          </a:p>
          <a:p>
            <a:pPr algn="just">
              <a:lnSpc>
                <a:spcPct val="150000"/>
              </a:lnSpc>
            </a:pPr>
            <a:r>
              <a:rPr lang="sk-SK" sz="2000" dirty="0">
                <a:latin typeface="Comic Sans MS" panose="030F0702030302020204" pitchFamily="66" charset="0"/>
              </a:rPr>
              <a:t>Každý rok pribúda do slovnej zásoby slovenského jazyka približne 500 nových slov – neologizmov.</a:t>
            </a:r>
          </a:p>
          <a:p>
            <a:pPr marL="0" indent="0" algn="just">
              <a:lnSpc>
                <a:spcPct val="150000"/>
              </a:lnSpc>
              <a:buNone/>
            </a:pPr>
            <a:endParaRPr lang="sk-SK" sz="2000" dirty="0">
              <a:latin typeface="Comic Sans MS" panose="030F0702030302020204" pitchFamily="66" charset="0"/>
            </a:endParaRPr>
          </a:p>
        </p:txBody>
      </p:sp>
    </p:spTree>
    <p:extLst>
      <p:ext uri="{BB962C8B-B14F-4D97-AF65-F5344CB8AC3E}">
        <p14:creationId xmlns:p14="http://schemas.microsoft.com/office/powerpoint/2010/main" val="292931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17663"/>
            <a:ext cx="10515600" cy="969471"/>
          </a:xfrm>
        </p:spPr>
        <p:txBody>
          <a:bodyPr>
            <a:normAutofit/>
          </a:bodyPr>
          <a:lstStyle/>
          <a:p>
            <a:pPr algn="ctr"/>
            <a:r>
              <a:rPr lang="sk-SK" sz="3800" b="1" dirty="0">
                <a:latin typeface="Comic Sans MS" panose="030F0702030302020204" pitchFamily="66" charset="0"/>
              </a:rPr>
              <a:t>Rozdiel medzi historizmami a archaizmami</a:t>
            </a:r>
          </a:p>
        </p:txBody>
      </p:sp>
      <p:sp>
        <p:nvSpPr>
          <p:cNvPr id="3" name="Zástupný symbol obsahu 2"/>
          <p:cNvSpPr>
            <a:spLocks noGrp="1"/>
          </p:cNvSpPr>
          <p:nvPr>
            <p:ph idx="1"/>
          </p:nvPr>
        </p:nvSpPr>
        <p:spPr>
          <a:xfrm>
            <a:off x="838200" y="2086376"/>
            <a:ext cx="10515600" cy="4219375"/>
          </a:xfrm>
        </p:spPr>
        <p:txBody>
          <a:bodyPr>
            <a:noAutofit/>
          </a:bodyPr>
          <a:lstStyle/>
          <a:p>
            <a:pPr algn="just">
              <a:lnSpc>
                <a:spcPct val="150000"/>
              </a:lnSpc>
            </a:pPr>
            <a:r>
              <a:rPr lang="sk-SK" sz="3200" b="1" u="sng" dirty="0">
                <a:latin typeface="Comic Sans MS" panose="030F0702030302020204" pitchFamily="66" charset="0"/>
              </a:rPr>
              <a:t>Historizmy</a:t>
            </a:r>
            <a:r>
              <a:rPr lang="sk-SK" sz="3200" dirty="0">
                <a:latin typeface="Comic Sans MS" panose="030F0702030302020204" pitchFamily="66" charset="0"/>
              </a:rPr>
              <a:t> sú slová, ktoré pomenúvajú </a:t>
            </a:r>
            <a:r>
              <a:rPr lang="sk-SK" sz="3200" b="1" u="sng" dirty="0">
                <a:latin typeface="Comic Sans MS" panose="030F0702030302020204" pitchFamily="66" charset="0"/>
              </a:rPr>
              <a:t>zaniknutý</a:t>
            </a:r>
            <a:r>
              <a:rPr lang="sk-SK" sz="3200" dirty="0">
                <a:latin typeface="Comic Sans MS" panose="030F0702030302020204" pitchFamily="66" charset="0"/>
              </a:rPr>
              <a:t> jav alebo predmet.</a:t>
            </a:r>
          </a:p>
          <a:p>
            <a:pPr algn="just">
              <a:lnSpc>
                <a:spcPct val="150000"/>
              </a:lnSpc>
            </a:pPr>
            <a:r>
              <a:rPr lang="sk-SK" sz="3200" b="1" u="sng" dirty="0">
                <a:latin typeface="Comic Sans MS" panose="030F0702030302020204" pitchFamily="66" charset="0"/>
              </a:rPr>
              <a:t>Archaizmy</a:t>
            </a:r>
            <a:r>
              <a:rPr lang="sk-SK" sz="3200" dirty="0">
                <a:latin typeface="Comic Sans MS" panose="030F0702030302020204" pitchFamily="66" charset="0"/>
              </a:rPr>
              <a:t> sú slová, ktoré pomenúvajú </a:t>
            </a:r>
            <a:r>
              <a:rPr lang="sk-SK" sz="3200" b="1" u="sng" dirty="0">
                <a:latin typeface="Comic Sans MS" panose="030F0702030302020204" pitchFamily="66" charset="0"/>
              </a:rPr>
              <a:t>existujúci</a:t>
            </a:r>
            <a:r>
              <a:rPr lang="sk-SK" sz="3200" dirty="0">
                <a:latin typeface="Comic Sans MS" panose="030F0702030302020204" pitchFamily="66" charset="0"/>
              </a:rPr>
              <a:t> jav alebo predmet. Nahradili ich modernejšie slová.</a:t>
            </a:r>
          </a:p>
          <a:p>
            <a:pPr marL="0" indent="0" algn="just">
              <a:lnSpc>
                <a:spcPct val="150000"/>
              </a:lnSpc>
              <a:buNone/>
            </a:pPr>
            <a:endParaRPr lang="sk-SK" sz="3200" dirty="0">
              <a:latin typeface="Comic Sans MS" panose="030F0702030302020204" pitchFamily="66" charset="0"/>
            </a:endParaRPr>
          </a:p>
        </p:txBody>
      </p:sp>
    </p:spTree>
    <p:extLst>
      <p:ext uri="{BB962C8B-B14F-4D97-AF65-F5344CB8AC3E}">
        <p14:creationId xmlns:p14="http://schemas.microsoft.com/office/powerpoint/2010/main" val="143948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50237"/>
            <a:ext cx="10515600" cy="969471"/>
          </a:xfrm>
        </p:spPr>
        <p:txBody>
          <a:bodyPr>
            <a:noAutofit/>
          </a:bodyPr>
          <a:lstStyle/>
          <a:p>
            <a:pPr algn="ctr"/>
            <a:r>
              <a:rPr lang="sk-SK" sz="2800" b="1" dirty="0">
                <a:latin typeface="Comic Sans MS" panose="030F0702030302020204" pitchFamily="66" charset="0"/>
              </a:rPr>
              <a:t>Z textu vypíš neologizmy a urč ich gramatické kategórie. </a:t>
            </a:r>
          </a:p>
        </p:txBody>
      </p:sp>
      <p:sp>
        <p:nvSpPr>
          <p:cNvPr id="3" name="Zástupný symbol obsahu 2"/>
          <p:cNvSpPr>
            <a:spLocks noGrp="1"/>
          </p:cNvSpPr>
          <p:nvPr>
            <p:ph idx="1"/>
          </p:nvPr>
        </p:nvSpPr>
        <p:spPr>
          <a:xfrm>
            <a:off x="838200" y="1416677"/>
            <a:ext cx="10515600" cy="4760286"/>
          </a:xfrm>
        </p:spPr>
        <p:txBody>
          <a:bodyPr>
            <a:noAutofit/>
          </a:bodyPr>
          <a:lstStyle/>
          <a:p>
            <a:pPr marL="0" indent="0" algn="just">
              <a:lnSpc>
                <a:spcPct val="150000"/>
              </a:lnSpc>
              <a:buNone/>
            </a:pPr>
            <a:r>
              <a:rPr lang="sk-SK" sz="2200" dirty="0">
                <a:latin typeface="Comic Sans MS" panose="030F0702030302020204" pitchFamily="66" charset="0"/>
              </a:rPr>
              <a:t>Asi dve tretiny používateľov internetu boli obeťami </a:t>
            </a:r>
            <a:r>
              <a:rPr lang="sk-SK" sz="2200" dirty="0" err="1">
                <a:latin typeface="Comic Sans MS" panose="030F0702030302020204" pitchFamily="66" charset="0"/>
              </a:rPr>
              <a:t>kyberzločinu</a:t>
            </a:r>
            <a:r>
              <a:rPr lang="sk-SK" sz="2200" dirty="0">
                <a:latin typeface="Comic Sans MS" panose="030F0702030302020204" pitchFamily="66" charset="0"/>
              </a:rPr>
              <a:t>. Uvedené výsledky vyplynuli z prieskumu spoločnosti, ktorá sa zaoberá bezpečnostným softvérom. Na vrchole rebríčka online obetí sa nachádza Čína, kde sa s krádežami identity, online podvodmi či inými trestnými činmi stretlo až 83 percent používateľov internetu. Štúdia však odhalila aj iné skutočnosti. </a:t>
            </a:r>
          </a:p>
          <a:p>
            <a:pPr marL="0" indent="0" algn="just">
              <a:lnSpc>
                <a:spcPct val="150000"/>
              </a:lnSpc>
              <a:buNone/>
            </a:pPr>
            <a:r>
              <a:rPr lang="sk-SK" sz="2200" dirty="0">
                <a:latin typeface="Comic Sans MS" panose="030F0702030302020204" pitchFamily="66" charset="0"/>
              </a:rPr>
              <a:t>Takmer polovica opýtaných zastávala názor, že stiahnuť si jeden digitálny album alebo film bez platenia nie je protiprávne. Približne 24 percent respondentov sa domnievalo, že nie je nič zlé na tom, keď si tajne čítajú e-maily niekoho iného alebo prezerajú históriu webového prehliadača. </a:t>
            </a:r>
          </a:p>
        </p:txBody>
      </p:sp>
    </p:spTree>
    <p:extLst>
      <p:ext uri="{BB962C8B-B14F-4D97-AF65-F5344CB8AC3E}">
        <p14:creationId xmlns:p14="http://schemas.microsoft.com/office/powerpoint/2010/main" val="237906269"/>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520</Words>
  <Application>Microsoft Office PowerPoint</Application>
  <PresentationFormat>Širokouhlá</PresentationFormat>
  <Paragraphs>41</Paragraphs>
  <Slides>7</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7</vt:i4>
      </vt:variant>
    </vt:vector>
  </HeadingPairs>
  <TitlesOfParts>
    <vt:vector size="12" baseType="lpstr">
      <vt:lpstr>Arial</vt:lpstr>
      <vt:lpstr>Calibri</vt:lpstr>
      <vt:lpstr>Calibri Light</vt:lpstr>
      <vt:lpstr>Comic Sans MS</vt:lpstr>
      <vt:lpstr>Motív Office</vt:lpstr>
      <vt:lpstr>Slová podľa dobového výskytu</vt:lpstr>
      <vt:lpstr>Slovná zásoba</vt:lpstr>
      <vt:lpstr>Slová podľa dobového výskytu</vt:lpstr>
      <vt:lpstr>Slová podľa dobového výskytu</vt:lpstr>
      <vt:lpstr>Slová podľa dobového výskytu</vt:lpstr>
      <vt:lpstr>Rozdiel medzi historizmami a archaizmami</vt:lpstr>
      <vt:lpstr>Z textu vypíš neologizmy a urč ich gramatické kategórie.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Slová podľa dobového výskytu</dc:title>
  <dc:creator>ziak</dc:creator>
  <cp:lastModifiedBy>HP</cp:lastModifiedBy>
  <cp:revision>31</cp:revision>
  <dcterms:created xsi:type="dcterms:W3CDTF">2020-06-02T10:51:25Z</dcterms:created>
  <dcterms:modified xsi:type="dcterms:W3CDTF">2020-11-09T07:54:57Z</dcterms:modified>
</cp:coreProperties>
</file>