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50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D721C-1C0A-4F02-A06A-0DF1251DF857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A5961-00A4-4097-9D2E-AF48181F1C6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2132856"/>
            <a:ext cx="3672408" cy="1584176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>
                <a:latin typeface="Arial Black" pitchFamily="34" charset="0"/>
              </a:rPr>
              <a:t>Ján Smrek</a:t>
            </a:r>
            <a:br>
              <a:rPr lang="sk-SK" b="1" dirty="0"/>
            </a:br>
            <a:r>
              <a:rPr lang="sk-SK" sz="2700" b="1" dirty="0"/>
              <a:t>vlastný menom Ján </a:t>
            </a:r>
            <a:r>
              <a:rPr lang="sk-SK" sz="2700" b="1" dirty="0" err="1"/>
              <a:t>Čietek</a:t>
            </a:r>
            <a:br>
              <a:rPr lang="sk-SK" b="1" dirty="0"/>
            </a:br>
            <a:br>
              <a:rPr lang="sk-SK" b="1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chemeClr val="tx1"/>
                </a:solidFill>
              </a:rPr>
              <a:t>1898 – Zemianske Lieskové</a:t>
            </a:r>
          </a:p>
          <a:p>
            <a:r>
              <a:rPr lang="sk-SK" dirty="0">
                <a:solidFill>
                  <a:schemeClr val="tx1"/>
                </a:solidFill>
              </a:rPr>
              <a:t>1982 - Bratislava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www.osobnosti.sk/foto/smrek_j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73498">
            <a:off x="4964896" y="1255607"/>
            <a:ext cx="2353168" cy="2735559"/>
          </a:xfrm>
          <a:prstGeom prst="rect">
            <a:avLst/>
          </a:prstGeom>
          <a:noFill/>
          <a:ln w="101600" cmpd="tri">
            <a:gradFill flip="none" rotWithShape="1">
              <a:gsLst>
                <a:gs pos="0">
                  <a:srgbClr val="FFFFC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r="100000" b="100000"/>
              </a:path>
              <a:tileRect l="-100000" t="-100000"/>
            </a:gra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971600" y="457200"/>
            <a:ext cx="80200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k-SK" sz="4000" b="1" dirty="0"/>
              <a:t>O autorovi ...</a:t>
            </a: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827584" y="1196752"/>
            <a:ext cx="4244479" cy="446449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sk-SK" sz="2900" dirty="0">
                <a:latin typeface="Arial" charset="0"/>
                <a:cs typeface="Arial" charset="0"/>
              </a:rPr>
              <a:t>patrí medzi básnikov – </a:t>
            </a:r>
            <a:r>
              <a:rPr lang="sk-SK" sz="2900" b="1" u="sng" dirty="0" err="1">
                <a:latin typeface="Arial" charset="0"/>
                <a:cs typeface="Arial" charset="0"/>
              </a:rPr>
              <a:t>vitalistov</a:t>
            </a:r>
            <a:endParaRPr lang="sk-SK" sz="2900" b="1" u="sng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sk-SK" sz="2900" dirty="0">
                <a:latin typeface="Arial" charset="0"/>
                <a:cs typeface="Arial" charset="0"/>
              </a:rPr>
              <a:t>témou jeho básní sú vyznania lásky  rodnej zemi,  domovu,  žene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sk-SK" sz="2900" dirty="0">
                <a:latin typeface="Arial" charset="0"/>
                <a:cs typeface="Arial" charset="0"/>
              </a:rPr>
              <a:t>autor literatúry pre deti a mládež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sk-SK" sz="2900" dirty="0" err="1">
                <a:latin typeface="Arial" charset="0"/>
                <a:cs typeface="Arial" charset="0"/>
              </a:rPr>
              <a:t>memoárista</a:t>
            </a:r>
            <a:endParaRPr lang="sk-SK" sz="29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sk-SK" sz="2900" dirty="0">
                <a:latin typeface="Arial" charset="0"/>
                <a:cs typeface="Arial" charset="0"/>
              </a:rPr>
              <a:t>libretista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sk-SK" sz="2900" dirty="0">
                <a:latin typeface="Arial" charset="0"/>
                <a:cs typeface="Arial" charset="0"/>
              </a:rPr>
              <a:t>redaktor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sk-SK" sz="2900" dirty="0">
                <a:latin typeface="Arial" charset="0"/>
                <a:cs typeface="Arial" charset="0"/>
              </a:rPr>
              <a:t>prekladateľ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sk-SK" sz="2900" dirty="0">
                <a:latin typeface="Arial" charset="0"/>
                <a:cs typeface="Arial" charset="0"/>
              </a:rPr>
              <a:t>vydavateľ tlačového orgánu slovenských spisovateľov Elán</a:t>
            </a:r>
            <a:br>
              <a:rPr lang="sk-SK" sz="2500" dirty="0">
                <a:latin typeface="Arial" charset="0"/>
                <a:cs typeface="Arial" charset="0"/>
              </a:rPr>
            </a:br>
            <a:endParaRPr lang="sk-SK" sz="2500" dirty="0">
              <a:latin typeface="Arial" charset="0"/>
              <a:cs typeface="Arial" charset="0"/>
            </a:endParaRPr>
          </a:p>
        </p:txBody>
      </p:sp>
      <p:pic>
        <p:nvPicPr>
          <p:cNvPr id="8196" name="Picture 2" descr="http://www.jansmrekfestival.sk/images/mamvelanadej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6672"/>
            <a:ext cx="3016868" cy="3384376"/>
          </a:xfrm>
          <a:prstGeom prst="rect">
            <a:avLst/>
          </a:prstGeom>
          <a:noFill/>
          <a:ln w="76200" cmpd="thickThin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5122872" y="4005064"/>
            <a:ext cx="251145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>
                <a:latin typeface="+mj-lt"/>
              </a:rPr>
              <a:t>Rukopis básne J. Smreka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11560" y="5085184"/>
            <a:ext cx="835305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k-SK" sz="2800" b="1" i="1" u="sng" dirty="0">
                <a:solidFill>
                  <a:schemeClr val="accent2">
                    <a:lumMod val="75000"/>
                  </a:schemeClr>
                </a:solidFill>
              </a:rPr>
              <a:t>Vitalizmus</a:t>
            </a:r>
            <a:r>
              <a:rPr lang="sk-SK" sz="2800" b="1" dirty="0">
                <a:solidFill>
                  <a:schemeClr val="accent2">
                    <a:lumMod val="75000"/>
                  </a:schemeClr>
                </a:solidFill>
              </a:rPr>
              <a:t> – literárny smer, ktorý je charakteristický radosťou zo života, oslavou lásky</a:t>
            </a:r>
            <a:endParaRPr lang="cs-CZ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4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5" grpId="0"/>
      <p:bldP spid="2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/>
              <a:t>Z diela ...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Cválajúce dni</a:t>
            </a:r>
          </a:p>
          <a:p>
            <a:r>
              <a:rPr lang="sk-SK" dirty="0"/>
              <a:t>Iba oči</a:t>
            </a:r>
          </a:p>
          <a:p>
            <a:r>
              <a:rPr lang="sk-SK" dirty="0"/>
              <a:t>Božské uzly</a:t>
            </a:r>
          </a:p>
          <a:p>
            <a:r>
              <a:rPr lang="sk-SK" dirty="0"/>
              <a:t>Básnik a žena</a:t>
            </a:r>
          </a:p>
          <a:p>
            <a:r>
              <a:rPr lang="sk-SK" dirty="0"/>
              <a:t>Hostina</a:t>
            </a:r>
          </a:p>
          <a:p>
            <a:r>
              <a:rPr lang="sk-SK" dirty="0"/>
              <a:t>Studňa</a:t>
            </a:r>
          </a:p>
        </p:txBody>
      </p:sp>
      <p:pic>
        <p:nvPicPr>
          <p:cNvPr id="1028" name="Picture 4" descr="http://www.artforum.sk/userdata/catalog/images/big_433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854100"/>
            <a:ext cx="2857500" cy="4829176"/>
          </a:xfrm>
          <a:prstGeom prst="rect">
            <a:avLst/>
          </a:prstGeom>
          <a:noFill/>
          <a:ln w="76200" cmpd="thinThick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05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sk-SK" b="1" cap="none" dirty="0">
                <a:effectLst/>
              </a:rPr>
              <a:t>Dievča v rozkvete</a:t>
            </a:r>
            <a:endParaRPr lang="cs-CZ" b="1" cap="none" dirty="0">
              <a:effectLst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96752"/>
            <a:ext cx="5059363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Literárny druh</a:t>
            </a:r>
            <a:r>
              <a:rPr lang="sk-SK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osobná (intímna) lyrika</a:t>
            </a:r>
          </a:p>
          <a:p>
            <a:pPr>
              <a:buFont typeface="Wingdings" pitchFamily="2" charset="2"/>
              <a:buChar char="q"/>
            </a:pPr>
            <a:r>
              <a:rPr lang="sk-SK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Literárny žáner: 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lyrická báseň</a:t>
            </a:r>
          </a:p>
          <a:p>
            <a:pPr>
              <a:buFont typeface="Wingdings" pitchFamily="2" charset="2"/>
              <a:buChar char="q"/>
            </a:pPr>
            <a:r>
              <a:rPr lang="sk-SK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Literárna forma: 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poézia</a:t>
            </a:r>
          </a:p>
          <a:p>
            <a:pPr>
              <a:buFont typeface="Wingdings" pitchFamily="2" charset="2"/>
              <a:buChar char="q"/>
            </a:pPr>
            <a:r>
              <a:rPr lang="sk-SK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Téma: 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krása mladého dievčaťa</a:t>
            </a:r>
          </a:p>
          <a:p>
            <a:pPr>
              <a:buFont typeface="Wingdings" pitchFamily="2" charset="2"/>
              <a:buChar char="q"/>
            </a:pPr>
            <a:r>
              <a:rPr lang="sk-SK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Idea: </a:t>
            </a:r>
          </a:p>
          <a:p>
            <a:pPr lvl="1"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autor sa vyznáva z obdivu nad krásou dievčaťa, ktoré dozrieva v mladú ženu; s erotickým nádychom vyjadruje svoje túžby voči nej  </a:t>
            </a:r>
          </a:p>
          <a:p>
            <a:pPr>
              <a:buFont typeface="Wingdings" pitchFamily="2" charset="2"/>
              <a:buChar char="q"/>
            </a:pPr>
            <a:endParaRPr lang="cs-CZ" sz="24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0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sk-SK" b="1" cap="none" dirty="0">
                <a:solidFill>
                  <a:schemeClr val="accent2">
                    <a:lumMod val="75000"/>
                  </a:schemeClr>
                </a:solidFill>
                <a:effectLst/>
              </a:rPr>
              <a:t>Umelecké jazykové prostriedky</a:t>
            </a:r>
            <a:endParaRPr lang="cs-CZ" b="1" cap="none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96975"/>
            <a:ext cx="8371656" cy="53276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Epiteton: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živé jaro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zúbky dravčie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rozkošnú poviedku ...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Metafora: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štíhlosť kokosovníka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pohľad  slnca plný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dve biele sopky, v ktorých láva vrie, ktoré sa búria k nebezpečnej hre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pripínať si to k hrudi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spáliť to radšej v srdca plame ...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Prirovnanie: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preniká jak elektrické vlny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sk-SK" sz="2000" dirty="0">
                <a:latin typeface="Arial" charset="0"/>
              </a:rPr>
              <a:t>ako kvet kamélie hrdý ...</a:t>
            </a:r>
          </a:p>
        </p:txBody>
      </p:sp>
    </p:spTree>
    <p:extLst>
      <p:ext uri="{BB962C8B-B14F-4D97-AF65-F5344CB8AC3E}">
        <p14:creationId xmlns:p14="http://schemas.microsoft.com/office/powerpoint/2010/main" val="2705213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124743"/>
            <a:ext cx="8147248" cy="5001419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sk-SK" sz="39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strofa:</a:t>
            </a:r>
          </a:p>
          <a:p>
            <a:pPr lvl="1" eaLnBrk="1" hangingPunct="1">
              <a:defRPr/>
            </a:pPr>
            <a:r>
              <a:rPr lang="sk-SK" sz="2400" dirty="0"/>
              <a:t>báseň nie je členená na strofy</a:t>
            </a:r>
          </a:p>
          <a:p>
            <a:pPr lvl="1" eaLnBrk="1" hangingPunct="1">
              <a:defRPr/>
            </a:pPr>
            <a:r>
              <a:rPr lang="sk-SK" sz="2400" dirty="0"/>
              <a:t>básnik nedodržiava pravidelný rým ani rytmus</a:t>
            </a:r>
          </a:p>
          <a:p>
            <a:pPr>
              <a:defRPr/>
            </a:pPr>
            <a:r>
              <a:rPr lang="sk-SK" sz="43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verš</a:t>
            </a:r>
          </a:p>
          <a:p>
            <a:pPr lvl="1">
              <a:defRPr/>
            </a:pPr>
            <a:r>
              <a:rPr lang="sk-SK" sz="2400" dirty="0"/>
              <a:t>dĺžka veršov je rôzna</a:t>
            </a:r>
          </a:p>
          <a:p>
            <a:pPr lvl="1">
              <a:defRPr/>
            </a:pPr>
            <a:r>
              <a:rPr lang="sk-SK" sz="2400" dirty="0"/>
              <a:t>verše nemajú sylabickú výstavbu</a:t>
            </a:r>
          </a:p>
          <a:p>
            <a:pPr>
              <a:defRPr/>
            </a:pPr>
            <a:r>
              <a:rPr lang="sk-SK" sz="39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rým</a:t>
            </a:r>
          </a:p>
          <a:p>
            <a:pPr lvl="1">
              <a:defRPr/>
            </a:pPr>
            <a:r>
              <a:rPr lang="sk-SK" sz="2400" dirty="0"/>
              <a:t>nie je pravidelný </a:t>
            </a:r>
          </a:p>
          <a:p>
            <a:pPr marL="457200" lvl="1" indent="0">
              <a:buNone/>
              <a:defRPr/>
            </a:pPr>
            <a:endParaRPr lang="sk-SK" sz="2400" dirty="0"/>
          </a:p>
          <a:p>
            <a:pPr>
              <a:defRPr/>
            </a:pPr>
            <a:r>
              <a:rPr lang="sk-SK" b="1" u="sng" dirty="0">
                <a:solidFill>
                  <a:schemeClr val="accent6">
                    <a:lumMod val="50000"/>
                  </a:schemeClr>
                </a:solidFill>
              </a:rPr>
              <a:t>Moderná poézia 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často používa rôznu dĺžku veršov, pričom verše nemajú prísnu sylabickú výstavbu.</a:t>
            </a:r>
          </a:p>
          <a:p>
            <a:pPr>
              <a:defRPr/>
            </a:pP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Ak básnik nepoužíva pravidelný rým a rytmus, hovoríme o takzvanom </a:t>
            </a:r>
            <a:r>
              <a:rPr lang="sk-SK" b="1" u="sng" dirty="0">
                <a:solidFill>
                  <a:schemeClr val="accent6">
                    <a:lumMod val="50000"/>
                  </a:schemeClr>
                </a:solidFill>
              </a:rPr>
              <a:t>voľnom verši</a:t>
            </a:r>
            <a:r>
              <a:rPr lang="sk-SK" u="sng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91264" cy="936104"/>
          </a:xfrm>
        </p:spPr>
        <p:txBody>
          <a:bodyPr>
            <a:noAutofit/>
          </a:bodyPr>
          <a:lstStyle/>
          <a:p>
            <a:pPr algn="l"/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Forma básne</a:t>
            </a:r>
          </a:p>
        </p:txBody>
      </p:sp>
    </p:spTree>
    <p:extLst>
      <p:ext uri="{BB962C8B-B14F-4D97-AF65-F5344CB8AC3E}">
        <p14:creationId xmlns:p14="http://schemas.microsoft.com/office/powerpoint/2010/main" val="113049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251</Words>
  <Application>Microsoft Office PowerPoint</Application>
  <PresentationFormat>Prezentácia na obrazovke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Motiv sady Office</vt:lpstr>
      <vt:lpstr>Ján Smrek vlastný menom Ján Čietek  </vt:lpstr>
      <vt:lpstr>O autorovi ...</vt:lpstr>
      <vt:lpstr>Z diela ...</vt:lpstr>
      <vt:lpstr>Dievča v rozkvete</vt:lpstr>
      <vt:lpstr>Umelecké jazykové prostriedky</vt:lpstr>
      <vt:lpstr>Forma básne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Ján Smrek</dc:title>
  <dc:creator> </dc:creator>
  <cp:lastModifiedBy>HP</cp:lastModifiedBy>
  <cp:revision>11</cp:revision>
  <dcterms:created xsi:type="dcterms:W3CDTF">2011-10-27T12:04:00Z</dcterms:created>
  <dcterms:modified xsi:type="dcterms:W3CDTF">2021-11-16T05:56:46Z</dcterms:modified>
</cp:coreProperties>
</file>