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0" r:id="rId2"/>
    <p:sldId id="259" r:id="rId3"/>
    <p:sldId id="271" r:id="rId4"/>
    <p:sldId id="269" r:id="rId5"/>
    <p:sldId id="279" r:id="rId6"/>
    <p:sldId id="280" r:id="rId7"/>
    <p:sldId id="268" r:id="rId8"/>
    <p:sldId id="282" r:id="rId9"/>
    <p:sldId id="284" r:id="rId10"/>
    <p:sldId id="283" r:id="rId11"/>
    <p:sldId id="286" r:id="rId12"/>
    <p:sldId id="287" r:id="rId13"/>
    <p:sldId id="288" r:id="rId14"/>
    <p:sldId id="291" r:id="rId15"/>
    <p:sldId id="290" r:id="rId16"/>
    <p:sldId id="294" r:id="rId17"/>
    <p:sldId id="295" r:id="rId18"/>
    <p:sldId id="296" r:id="rId19"/>
    <p:sldId id="297" r:id="rId20"/>
    <p:sldId id="275" r:id="rId21"/>
    <p:sldId id="292" r:id="rId22"/>
    <p:sldId id="293" r:id="rId23"/>
    <p:sldId id="298" r:id="rId24"/>
    <p:sldId id="285" r:id="rId25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EDA5DAF-6E9D-47E1-BE97-FB72D5431796}" type="datetime1">
              <a:rPr lang="sk-SK" smtClean="0"/>
              <a:t>11. 11. 2021</a:t>
            </a:fld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B512F2-3B21-4ADD-B06E-FD765E68A596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4" name="Zástupný objekt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971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107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172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514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338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497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sk-SK" smtClean="0"/>
              <a:t>20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602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4FFDA8-4556-4FC2-8FBF-2B19ECDE3590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ABEB3D-F3B4-4E73-8718-E08B01D51CD2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Kliknutím na ikonu pridáte obrázok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10" name="Zástupný objekt päty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9" name="Zástupný objekt dátumu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8F076A-8878-4A1E-9956-886148B58D87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11" name="Zástupný objekt čísla snímk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EC55CD-CFB9-45DF-BA65-5C66807E7D21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BB7F4-957A-4085-B6FE-F0724630FA63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EBB23-4301-49A8-98C1-9B37EF6E214B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 týkajúcej sa let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 týkajúcej sa jesene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 týkajúcej sa zimy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0" name="Obdĺžni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95E2B8-BCB4-450D-9B36-02839288E010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1" name="Obdĺžni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Obdĺžni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sk-SK" noProof="0"/>
              <a:t>Kliknite sem a upravte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929F1F-20B4-4BC8-AC18-B8373CAC505D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7" name="Obdĺžni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9A115-3599-4E86-8532-AFA7DF20F1AD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Obdĺžni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F0562BB-43C6-4E52-B0F1-95EBD0D651A1}" type="datetime1">
              <a:rPr lang="sk-SK" noProof="0" smtClean="0"/>
              <a:t>11. 11. 2021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HvmFn10_g" TargetMode="External"/><Relationship Id="rId2" Type="http://schemas.openxmlformats.org/officeDocument/2006/relationships/hyperlink" Target="https://www.youtube.com/watch?v=51-J-HpKs_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-SK" dirty="0"/>
              <a:t>Miroslav </a:t>
            </a:r>
            <a:r>
              <a:rPr lang="sk-SK" dirty="0" err="1"/>
              <a:t>Válek</a:t>
            </a:r>
            <a:br>
              <a:rPr lang="sk-SK" dirty="0"/>
            </a:br>
            <a:r>
              <a:rPr lang="sk-SK" dirty="0"/>
              <a:t>Jesenná Láska</a:t>
            </a:r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k-SK" dirty="0"/>
              <a:t>Mgr. Terézia </a:t>
            </a:r>
            <a:r>
              <a:rPr lang="sk-SK" dirty="0" err="1"/>
              <a:t>Harňaková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1463612"/>
            <a:ext cx="5760720" cy="1103381"/>
          </a:xfrm>
        </p:spPr>
        <p:txBody>
          <a:bodyPr rtlCol="0">
            <a:noAutofit/>
          </a:bodyPr>
          <a:lstStyle/>
          <a:p>
            <a:pPr rtl="0"/>
            <a:r>
              <a:rPr lang="sk-SK" sz="4800" dirty="0"/>
              <a:t>Láska, ktorá sa končí, mizne je jesennou láskou!</a:t>
            </a:r>
          </a:p>
        </p:txBody>
      </p:sp>
    </p:spTree>
    <p:extLst>
      <p:ext uri="{BB962C8B-B14F-4D97-AF65-F5344CB8AC3E}">
        <p14:creationId xmlns:p14="http://schemas.microsoft.com/office/powerpoint/2010/main" val="10253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75611-61EE-44B3-804C-53077F51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Vonkajšia kompozícia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26CBA2-4736-4798-B233-9F67C26E2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altLang="sk-SK" sz="2400" dirty="0"/>
              <a:t>Báseň sa skladá z 5 strof, pričom prvá a posledná sú rovnaké a tvoria refrén. </a:t>
            </a:r>
          </a:p>
          <a:p>
            <a:r>
              <a:rPr lang="sk-SK" altLang="sk-SK" sz="2400" dirty="0"/>
              <a:t>Prvá, tretia a piata strofa majú 4 verše. </a:t>
            </a:r>
          </a:p>
          <a:p>
            <a:r>
              <a:rPr lang="sk-SK" altLang="sk-SK" sz="2400" dirty="0"/>
              <a:t>Druhá a štvrtá majú 5 veršov.</a:t>
            </a:r>
          </a:p>
          <a:p>
            <a:pPr marL="0" indent="0">
              <a:buNone/>
            </a:pPr>
            <a:endParaRPr lang="sk-SK" altLang="sk-SK" sz="2400" dirty="0"/>
          </a:p>
          <a:p>
            <a:r>
              <a:rPr lang="sk-SK" altLang="sk-SK" sz="2400" dirty="0"/>
              <a:t>Rým je združený, schéma </a:t>
            </a:r>
            <a:r>
              <a:rPr lang="sk-SK" altLang="sk-SK" sz="2400" dirty="0" err="1"/>
              <a:t>aabb</a:t>
            </a:r>
            <a:endParaRPr lang="sk-SK" altLang="sk-SK" sz="2400" dirty="0"/>
          </a:p>
          <a:p>
            <a:pPr marL="0" indent="0">
              <a:buNone/>
            </a:pPr>
            <a:r>
              <a:rPr lang="cs-CZ" altLang="sk-SK" dirty="0"/>
              <a:t> </a:t>
            </a:r>
            <a:r>
              <a:rPr lang="sk-SK" altLang="sk-SK" sz="2000" dirty="0"/>
              <a:t>Láska je strašne bohatá, láska, tá všetko </a:t>
            </a:r>
            <a:r>
              <a:rPr lang="sk-SK" altLang="sk-SK" sz="2000" b="1" dirty="0">
                <a:solidFill>
                  <a:schemeClr val="accent6"/>
                </a:solidFill>
              </a:rPr>
              <a:t>sľúbi</a:t>
            </a:r>
            <a:r>
              <a:rPr lang="sk-SK" altLang="sk-SK" sz="2000" dirty="0">
                <a:solidFill>
                  <a:schemeClr val="accent6"/>
                </a:solidFill>
              </a:rPr>
              <a:t>, </a:t>
            </a:r>
          </a:p>
          <a:p>
            <a:pPr marL="0" indent="0">
              <a:buNone/>
            </a:pPr>
            <a:r>
              <a:rPr lang="sk-SK" altLang="sk-SK" sz="2000" dirty="0"/>
              <a:t> no ten, čo ľúbil, sklamal sa  a ten, čo sklamal, </a:t>
            </a:r>
            <a:r>
              <a:rPr lang="sk-SK" altLang="sk-SK" sz="2000" b="1" dirty="0">
                <a:solidFill>
                  <a:schemeClr val="accent6"/>
                </a:solidFill>
              </a:rPr>
              <a:t>ľúbi</a:t>
            </a:r>
            <a:r>
              <a:rPr lang="sk-SK" altLang="sk-SK" sz="2000" dirty="0">
                <a:solidFill>
                  <a:schemeClr val="accent6"/>
                </a:solidFill>
              </a:rPr>
              <a:t>. </a:t>
            </a:r>
          </a:p>
          <a:p>
            <a:pPr marL="0" indent="0">
              <a:buNone/>
            </a:pPr>
            <a:r>
              <a:rPr lang="sk-SK" altLang="sk-SK" sz="2000" dirty="0"/>
              <a:t> </a:t>
            </a:r>
            <a:r>
              <a:rPr lang="sk-SK" altLang="sk-SK" dirty="0"/>
              <a:t>Prach dlhých, smutných, letných dní na staré lístie </a:t>
            </a:r>
            <a:r>
              <a:rPr lang="sk-SK" altLang="sk-SK" b="1" dirty="0">
                <a:solidFill>
                  <a:schemeClr val="accent3"/>
                </a:solidFill>
              </a:rPr>
              <a:t>padá</a:t>
            </a:r>
            <a:r>
              <a:rPr lang="sk-SK" altLang="sk-SK" dirty="0">
                <a:solidFill>
                  <a:schemeClr val="accent3"/>
                </a:solidFill>
              </a:rPr>
              <a:t>,</a:t>
            </a:r>
          </a:p>
          <a:p>
            <a:pPr marL="0" indent="0">
              <a:buNone/>
            </a:pPr>
            <a:r>
              <a:rPr lang="sk-SK" altLang="sk-SK" sz="2000" dirty="0"/>
              <a:t>poznala príliš  neskoro, ako ho mala </a:t>
            </a:r>
            <a:r>
              <a:rPr lang="sk-SK" altLang="sk-SK" sz="2000" b="1" dirty="0">
                <a:solidFill>
                  <a:schemeClr val="accent3"/>
                </a:solidFill>
              </a:rPr>
              <a:t>rada</a:t>
            </a:r>
            <a:r>
              <a:rPr lang="sk-SK" altLang="sk-SK" sz="2000" dirty="0">
                <a:solidFill>
                  <a:schemeClr val="accent3"/>
                </a:solidFill>
              </a:rPr>
              <a:t>.</a:t>
            </a:r>
            <a:r>
              <a:rPr lang="cs-CZ" altLang="sk-SK" sz="2800" b="1" dirty="0">
                <a:solidFill>
                  <a:schemeClr val="accent3"/>
                </a:solidFill>
              </a:rPr>
              <a:t> </a:t>
            </a:r>
            <a:endParaRPr lang="sk-SK" altLang="sk-SK" b="1" dirty="0">
              <a:solidFill>
                <a:schemeClr val="accent3"/>
              </a:solidFill>
            </a:endParaRPr>
          </a:p>
          <a:p>
            <a:endParaRPr lang="sk-SK" dirty="0"/>
          </a:p>
        </p:txBody>
      </p:sp>
      <p:pic>
        <p:nvPicPr>
          <p:cNvPr id="8194" name="Picture 2" descr="Kniha: Jesenná láska (Miroslav Válek) | bux.sk">
            <a:extLst>
              <a:ext uri="{FF2B5EF4-FFF2-40B4-BE49-F238E27FC236}">
                <a16:creationId xmlns:a16="http://schemas.microsoft.com/office/drawing/2014/main" id="{BBC394F9-4121-4CCE-BAE3-7A41CFB5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022">
            <a:off x="8512484" y="3282464"/>
            <a:ext cx="2308388" cy="308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75611-61EE-44B3-804C-53077F51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Vonkajšia kompozícia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26CBA2-4736-4798-B233-9F67C26E2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altLang="sk-SK" sz="2800" dirty="0"/>
              <a:t> Pri päťveršovej strofe je rým narušený. Schéma: </a:t>
            </a:r>
            <a:r>
              <a:rPr lang="sk-SK" altLang="sk-SK" sz="2800" dirty="0" err="1"/>
              <a:t>aabbc</a:t>
            </a:r>
            <a:endParaRPr lang="cs-CZ" altLang="sk-SK" sz="2800" dirty="0"/>
          </a:p>
          <a:p>
            <a:pPr>
              <a:buFontTx/>
              <a:buNone/>
            </a:pPr>
            <a:endParaRPr lang="cs-CZ" altLang="sk-SK" dirty="0"/>
          </a:p>
          <a:p>
            <a:pPr>
              <a:buFontTx/>
              <a:buNone/>
            </a:pPr>
            <a:r>
              <a:rPr lang="cs-CZ" altLang="sk-SK" dirty="0"/>
              <a:t>    „</a:t>
            </a:r>
            <a:r>
              <a:rPr lang="sk-SK" altLang="sk-SK" sz="2400" dirty="0"/>
              <a:t>Tak každoročne v jeseni svetlá sa stratia z </a:t>
            </a:r>
            <a:r>
              <a:rPr lang="sk-SK" altLang="sk-SK" sz="2400" b="1" dirty="0">
                <a:solidFill>
                  <a:schemeClr val="accent6"/>
                </a:solidFill>
              </a:rPr>
              <a:t>duše</a:t>
            </a:r>
            <a:r>
              <a:rPr lang="sk-SK" altLang="sk-SK" sz="2400" dirty="0">
                <a:solidFill>
                  <a:schemeClr val="accent6"/>
                </a:solidFill>
              </a:rPr>
              <a:t> </a:t>
            </a:r>
          </a:p>
          <a:p>
            <a:pPr>
              <a:buFontTx/>
              <a:buNone/>
            </a:pPr>
            <a:r>
              <a:rPr lang="sk-SK" altLang="sk-SK" sz="2400" dirty="0"/>
              <a:t>    a človek, koník túlavý od srdca k srdcu </a:t>
            </a:r>
            <a:r>
              <a:rPr lang="sk-SK" altLang="sk-SK" sz="2400" b="1" dirty="0" err="1">
                <a:solidFill>
                  <a:schemeClr val="accent6"/>
                </a:solidFill>
              </a:rPr>
              <a:t>kluše</a:t>
            </a:r>
            <a:r>
              <a:rPr lang="sk-SK" altLang="sk-SK" sz="2400" dirty="0">
                <a:solidFill>
                  <a:schemeClr val="accent6"/>
                </a:solidFill>
              </a:rPr>
              <a:t>. </a:t>
            </a:r>
          </a:p>
          <a:p>
            <a:pPr>
              <a:buFontTx/>
              <a:buNone/>
            </a:pPr>
            <a:r>
              <a:rPr lang="sk-SK" altLang="sk-SK" sz="2400" dirty="0"/>
              <a:t>    Pre každé chce zomierať, žiť nechce pre </a:t>
            </a:r>
            <a:r>
              <a:rPr lang="sk-SK" altLang="sk-SK" sz="2400" b="1" dirty="0">
                <a:solidFill>
                  <a:schemeClr val="accent3"/>
                </a:solidFill>
              </a:rPr>
              <a:t>nijaké</a:t>
            </a:r>
            <a:r>
              <a:rPr lang="sk-SK" altLang="sk-SK" sz="2400" dirty="0">
                <a:solidFill>
                  <a:schemeClr val="accent3"/>
                </a:solidFill>
              </a:rPr>
              <a:t>, </a:t>
            </a:r>
          </a:p>
          <a:p>
            <a:pPr>
              <a:buFontTx/>
              <a:buNone/>
            </a:pPr>
            <a:r>
              <a:rPr lang="sk-SK" altLang="sk-SK" sz="2400" dirty="0"/>
              <a:t>    chcel by mať jedno pre seba, je mu to jed</a:t>
            </a:r>
            <a:r>
              <a:rPr lang="sk-SK" altLang="sk-SK" sz="2400" b="1" dirty="0"/>
              <a:t>no </a:t>
            </a:r>
            <a:r>
              <a:rPr lang="sk-SK" altLang="sk-SK" sz="2400" b="1" dirty="0">
                <a:solidFill>
                  <a:schemeClr val="accent3"/>
                </a:solidFill>
              </a:rPr>
              <a:t>aké</a:t>
            </a:r>
            <a:r>
              <a:rPr lang="sk-SK" altLang="sk-SK" sz="2400" dirty="0"/>
              <a:t>. </a:t>
            </a:r>
            <a:br>
              <a:rPr lang="sk-SK" altLang="sk-SK" sz="2400" dirty="0"/>
            </a:br>
            <a:endParaRPr lang="sk-SK" altLang="sk-SK" sz="2400" dirty="0"/>
          </a:p>
          <a:p>
            <a:pPr>
              <a:buFontTx/>
              <a:buNone/>
            </a:pPr>
            <a:r>
              <a:rPr lang="sk-SK" altLang="sk-SK" dirty="0"/>
              <a:t>    </a:t>
            </a:r>
            <a:r>
              <a:rPr lang="sk-SK" altLang="sk-SK" sz="2400" dirty="0"/>
              <a:t>Možno, že iba obrázok, možno tôňu </a:t>
            </a:r>
            <a:r>
              <a:rPr lang="sk-SK" altLang="sk-SK" sz="2400" b="1" dirty="0">
                <a:solidFill>
                  <a:schemeClr val="accent1"/>
                </a:solidFill>
              </a:rPr>
              <a:t>iba</a:t>
            </a:r>
            <a:r>
              <a:rPr lang="sk-SK" altLang="sk-SK" sz="2400" dirty="0">
                <a:solidFill>
                  <a:schemeClr val="accent1"/>
                </a:solidFill>
              </a:rPr>
              <a:t>. „ </a:t>
            </a:r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4" name="Picture 2" descr="Kniha: Jesenná láska (Miroslav Válek) | bux.sk">
            <a:extLst>
              <a:ext uri="{FF2B5EF4-FFF2-40B4-BE49-F238E27FC236}">
                <a16:creationId xmlns:a16="http://schemas.microsoft.com/office/drawing/2014/main" id="{8E432EDF-1C81-4FA1-9B81-C7E4400A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022">
            <a:off x="8512484" y="3282464"/>
            <a:ext cx="2308388" cy="308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9C38C6-3B80-4216-B99E-339012B50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9265" y="1143000"/>
            <a:ext cx="3333135" cy="4473785"/>
          </a:xfrm>
        </p:spPr>
        <p:txBody>
          <a:bodyPr>
            <a:normAutofit/>
          </a:bodyPr>
          <a:lstStyle/>
          <a:p>
            <a:pPr algn="ctr"/>
            <a:r>
              <a:rPr lang="sk-SK" altLang="sk-SK" sz="3200" b="1" dirty="0"/>
              <a:t>Témou </a:t>
            </a:r>
            <a:r>
              <a:rPr lang="sk-SK" altLang="sk-SK" sz="3200" dirty="0"/>
              <a:t>– láska</a:t>
            </a:r>
          </a:p>
          <a:p>
            <a:pPr algn="ctr"/>
            <a:r>
              <a:rPr lang="sk-SK" altLang="sk-SK" sz="3200" b="1" dirty="0"/>
              <a:t>Hlavná myšlienka </a:t>
            </a:r>
            <a:r>
              <a:rPr lang="sk-SK" altLang="sk-SK" sz="3200" dirty="0"/>
              <a:t>- láska je plná protikladov (radosť/ smútok, ľúbiť/ sklamať, všetko mať/všetko stratiť)</a:t>
            </a:r>
            <a:endParaRPr lang="sk-SK" sz="3200" dirty="0"/>
          </a:p>
        </p:txBody>
      </p:sp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1BAF349-0ADA-48D4-851B-C0EA2282D03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9220" name="Picture 4" descr="Poézia duše - Jesenná láska Miroslav Válek Láska je... | Facebook">
            <a:extLst>
              <a:ext uri="{FF2B5EF4-FFF2-40B4-BE49-F238E27FC236}">
                <a16:creationId xmlns:a16="http://schemas.microsoft.com/office/drawing/2014/main" id="{76CCE6E4-E0E2-4180-ADF2-2436B3DB1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16" y="1481655"/>
            <a:ext cx="6127494" cy="40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1BA4D-6848-49E4-8AF1-251B445E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82B598-1443-412E-93E2-C1A98315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608" y="854110"/>
            <a:ext cx="5677151" cy="30405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sz="2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Literárna forma: poézia</a:t>
            </a:r>
          </a:p>
          <a:p>
            <a:pPr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sz="2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Lit. druh: lyrika</a:t>
            </a:r>
          </a:p>
          <a:p>
            <a:pPr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r>
              <a:rPr lang="sk-SK" sz="2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Lit. žáner: pieseň (lyrická báseň)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29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avorový list - nalepovacie tetovanie | Potetuj.eu">
            <a:extLst>
              <a:ext uri="{FF2B5EF4-FFF2-40B4-BE49-F238E27FC236}">
                <a16:creationId xmlns:a16="http://schemas.microsoft.com/office/drawing/2014/main" id="{AF385638-6751-4EFE-A765-E885BA00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314" y="3421451"/>
            <a:ext cx="2224588" cy="28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8A7B6F-FF9F-419E-AC64-55C50BBF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Urč umelecké prostriedky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61810A-2FDA-4003-B9F7-C3974BC3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889090"/>
            <a:ext cx="11535507" cy="4511710"/>
          </a:xfrm>
        </p:spPr>
        <p:txBody>
          <a:bodyPr numCol="2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effectLst/>
                <a:latin typeface="OpenSymbol"/>
                <a:ea typeface="OpenSymbol"/>
                <a:cs typeface="OpenSymbol"/>
              </a:rPr>
              <a:t>dlhých smutných letných dní, </a:t>
            </a: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effectLst/>
                <a:latin typeface="OpenSymbol"/>
                <a:ea typeface="OpenSymbol"/>
                <a:cs typeface="OpenSymbol"/>
              </a:rPr>
              <a:t>láska, tá všetko sľúbi; </a:t>
            </a: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Komu zas srdce chýba? </a:t>
            </a:r>
          </a:p>
          <a:p>
            <a:pPr marL="34290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solidFill>
                  <a:srgbClr val="000000"/>
                </a:solidFill>
                <a:effectLst/>
                <a:latin typeface="OpenSymbol"/>
                <a:ea typeface="Comic Sans MS" panose="030F0702030302020204" pitchFamily="66" charset="0"/>
                <a:cs typeface="Comic Sans MS" panose="030F0702030302020204" pitchFamily="66" charset="0"/>
              </a:rPr>
              <a:t>šla zima dolu údolím a niesla odkaz máju</a:t>
            </a:r>
          </a:p>
          <a:p>
            <a:pPr marL="34290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effectLst/>
                <a:latin typeface="OpenSymbol"/>
                <a:ea typeface="OpenSymbol"/>
                <a:cs typeface="OpenSymbol"/>
              </a:rPr>
              <a:t>človek, koník túlavý, od srdca k srdcu </a:t>
            </a:r>
            <a:r>
              <a:rPr lang="sk-SK" sz="2000" kern="150" dirty="0" err="1">
                <a:effectLst/>
                <a:latin typeface="OpenSymbol"/>
                <a:ea typeface="OpenSymbol"/>
                <a:cs typeface="OpenSymbol"/>
              </a:rPr>
              <a:t>kluše</a:t>
            </a:r>
            <a:r>
              <a:rPr lang="sk-SK" sz="2000" kern="150" dirty="0">
                <a:effectLst/>
                <a:latin typeface="OpenSymbol"/>
                <a:ea typeface="OpenSymbol"/>
                <a:cs typeface="OpenSymbol"/>
              </a:rPr>
              <a:t>, pre každé chce zomierať, žiť nechce pre nijaké; </a:t>
            </a:r>
            <a:endParaRPr lang="sk-SK" sz="2000" kern="150" dirty="0">
              <a:solidFill>
                <a:srgbClr val="000000"/>
              </a:solidFill>
              <a:effectLst/>
              <a:latin typeface="OpenSymbol"/>
              <a:ea typeface="OpenSymbol"/>
              <a:cs typeface="OpenSymbol"/>
            </a:endParaRP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effectLst/>
                <a:latin typeface="OpenSymbol"/>
                <a:ea typeface="OpenSymbol"/>
                <a:cs typeface="OpenSymbol"/>
              </a:rPr>
              <a:t>j</a:t>
            </a:r>
            <a:r>
              <a:rPr lang="sk-SK" sz="2000" kern="150" dirty="0">
                <a:solidFill>
                  <a:srgbClr val="000000"/>
                </a:solidFill>
                <a:effectLst/>
                <a:latin typeface="OpenSymbol"/>
                <a:ea typeface="Comic Sans MS" panose="030F0702030302020204" pitchFamily="66" charset="0"/>
                <a:cs typeface="Comic Sans MS" panose="030F0702030302020204" pitchFamily="66" charset="0"/>
              </a:rPr>
              <a:t>eseň nepovie to; </a:t>
            </a: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Bola to láska? </a:t>
            </a: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effectLst/>
                <a:latin typeface="OpenSymbol"/>
                <a:ea typeface="OpenSymbol"/>
                <a:cs typeface="OpenSymbol"/>
              </a:rPr>
              <a:t>svetlá sa tratia z duše (smútok); </a:t>
            </a: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effectLst/>
                <a:latin typeface="OpenSymbol"/>
                <a:ea typeface="OpenSymbol"/>
                <a:cs typeface="OpenSymbol"/>
              </a:rPr>
              <a:t>mámivý ošiaľ</a:t>
            </a:r>
          </a:p>
          <a:p>
            <a:pPr marL="342900" lvl="0" indent="-342900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  <a:buFont typeface="Arial" panose="020B0604020202020204" pitchFamily="34" charset="0"/>
              <a:buChar char="–"/>
            </a:pPr>
            <a:r>
              <a:rPr lang="sk-SK" sz="2000" kern="150" dirty="0">
                <a:effectLst/>
                <a:latin typeface="OpenSymbol"/>
                <a:ea typeface="OpenSymbol"/>
                <a:cs typeface="OpenSymbol"/>
              </a:rPr>
              <a:t>l</a:t>
            </a:r>
            <a:r>
              <a:rPr lang="sk-SK" sz="2000" kern="150" dirty="0">
                <a:solidFill>
                  <a:srgbClr val="000000"/>
                </a:solidFill>
                <a:effectLst/>
                <a:latin typeface="OpenSymbol"/>
                <a:ea typeface="Comic Sans MS" panose="030F0702030302020204" pitchFamily="66" charset="0"/>
                <a:cs typeface="Comic Sans MS" panose="030F0702030302020204" pitchFamily="66" charset="0"/>
              </a:rPr>
              <a:t>áska je strašne bohatá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99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CC483-5FC1-471B-B479-69C224D7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Vyhľadaj v texte verše symbolizujúce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0F3E7A-09B9-4486-8749-4A513B1E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A) protiklad </a:t>
            </a:r>
            <a:r>
              <a:rPr lang="sk-SK" dirty="0">
                <a:solidFill>
                  <a:schemeClr val="accent4"/>
                </a:solidFill>
              </a:rPr>
              <a:t>B) pochybnosť</a:t>
            </a:r>
          </a:p>
          <a:p>
            <a:endParaRPr lang="sk-SK" dirty="0">
              <a:solidFill>
                <a:schemeClr val="accent4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E64E17F-7223-4360-84B6-3740B349E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2A19C38-6E3F-47DF-9A75-8D32AAFB7FD1}"/>
              </a:ext>
            </a:extLst>
          </p:cNvPr>
          <p:cNvSpPr txBox="1"/>
          <p:nvPr/>
        </p:nvSpPr>
        <p:spPr>
          <a:xfrm>
            <a:off x="5373356" y="1876485"/>
            <a:ext cx="61244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Láska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strašne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bohatá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láska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všetko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sľúbi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 ten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ľúbil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sklamal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ten,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sklamal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ľúbi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dlhých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smutných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letných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dní</a:t>
            </a:r>
            <a:endParaRPr kumimoji="0" lang="en-US" altLang="sk-SK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staré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lístie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padá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poznala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príliš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neskoro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ako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ho mala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rada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Tak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každoročne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v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jeseni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svetlá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tratia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z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duše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človek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koník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túlavý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od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srdca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k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srdcu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kluše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Pre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každé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chce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zomierať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žiť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nechce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pre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nijaké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chcel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by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mať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jedno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pre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seba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je mu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jedno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aké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Možno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že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iba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obrázok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možno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tôňu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iba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No pred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cieľom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zastaví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Komu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zas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srdce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chýba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?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Zo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všetkých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mojich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obrázkov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mámivý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ošiaľ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stúpa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Bola to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láska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?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Sklamanie?Aj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láska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bola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hlúpa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že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chcela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všetko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naraz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mať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všetko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naraz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stráca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sk-SK" altLang="sk-SK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4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294" name="Picture 6" descr="Napisali.sk - Budúcnosť, osud, či náhoda?">
            <a:extLst>
              <a:ext uri="{FF2B5EF4-FFF2-40B4-BE49-F238E27FC236}">
                <a16:creationId xmlns:a16="http://schemas.microsoft.com/office/drawing/2014/main" id="{CEB5BC68-36A6-49E2-AD08-BACAA321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8" y="2732804"/>
            <a:ext cx="3713443" cy="40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CC483-5FC1-471B-B479-69C224D7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Vyhľadaj v texte verše symbolizujúce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0F3E7A-09B9-4486-8749-4A513B1E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A) protiklad </a:t>
            </a:r>
            <a:r>
              <a:rPr lang="sk-SK" dirty="0">
                <a:solidFill>
                  <a:schemeClr val="accent4"/>
                </a:solidFill>
              </a:rPr>
              <a:t>B) pochybnosť</a:t>
            </a:r>
          </a:p>
          <a:p>
            <a:endParaRPr lang="sk-SK" dirty="0">
              <a:solidFill>
                <a:schemeClr val="accent4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E64E17F-7223-4360-84B6-3740B349E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2A19C38-6E3F-47DF-9A75-8D32AAFB7FD1}"/>
              </a:ext>
            </a:extLst>
          </p:cNvPr>
          <p:cNvSpPr txBox="1"/>
          <p:nvPr/>
        </p:nvSpPr>
        <p:spPr>
          <a:xfrm>
            <a:off x="5373356" y="1876485"/>
            <a:ext cx="61244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Láska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strašne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bohatá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láska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všetko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sľúbi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ľúbil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sklamal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ten,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sklamal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ľúbi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dlhých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smutných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letných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dní</a:t>
            </a:r>
            <a:endParaRPr kumimoji="0" lang="en-US" altLang="sk-SK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staré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lístie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padá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poznala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príliš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neskoro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ako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ho mala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rada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Tak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každoročne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v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jeseni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svetlá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tratia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z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duše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človek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koník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túlavý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od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srdca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k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srdcu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kluše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Pre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každé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chce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zomierať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žiť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nechce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pre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nijaké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chcel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by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mať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jedno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pre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seba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je mu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jedno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aké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Možno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že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iba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obrázok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možno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tôňu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iba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</a:b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No pred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cieľom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zastaví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Komu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zas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srdce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chýba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?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Zo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všetkých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mojich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obrázkov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mámivý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ošiaľ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stúpa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Bola to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láska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?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ea typeface="Times New Roman" panose="02020603050405020304" pitchFamily="18" charset="0"/>
              </a:rPr>
              <a:t>Sklamanie?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Aj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láska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bola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hlúpa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b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že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chcela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všetko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naraz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mať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všetko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naraz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1800" b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stráca</a:t>
            </a:r>
            <a:r>
              <a:rPr kumimoji="0" lang="en-US" altLang="sk-SK" sz="18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sk-SK" altLang="sk-SK" sz="1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sk-SK" altLang="sk-SK" sz="40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5362" name="Picture 2" descr="vykricnik-600×600 – MISIONÁRI VERBISTI V BRATISLAVE">
            <a:extLst>
              <a:ext uri="{FF2B5EF4-FFF2-40B4-BE49-F238E27FC236}">
                <a16:creationId xmlns:a16="http://schemas.microsoft.com/office/drawing/2014/main" id="{9D22A4D6-4191-4E80-A3FF-42B84B11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2753248"/>
            <a:ext cx="3724170" cy="37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CC483-5FC1-471B-B479-69C224D7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Vyhľadaj v básni verše, ktoré</a:t>
            </a:r>
            <a:br>
              <a:rPr lang="sk-SK" dirty="0"/>
            </a:br>
            <a:r>
              <a:rPr lang="sk-SK" dirty="0"/>
              <a:t>symbolizujú túžbu človeka po láske.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E64E17F-7223-4360-84B6-3740B349E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2294" name="Picture 6" descr="Napisali.sk - Budúcnosť, osud, či náhoda?">
            <a:extLst>
              <a:ext uri="{FF2B5EF4-FFF2-40B4-BE49-F238E27FC236}">
                <a16:creationId xmlns:a16="http://schemas.microsoft.com/office/drawing/2014/main" id="{CEB5BC68-36A6-49E2-AD08-BACAA321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8" y="2732804"/>
            <a:ext cx="3713443" cy="40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Jesenná láska - Fotografia - Fotogaléria | ePhoto.sk - foto, fotografie,  fotoaparáty">
            <a:extLst>
              <a:ext uri="{FF2B5EF4-FFF2-40B4-BE49-F238E27FC236}">
                <a16:creationId xmlns:a16="http://schemas.microsoft.com/office/drawing/2014/main" id="{A2130CA0-66C7-43ED-8C3D-ED15AC2C6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31" y="2023558"/>
            <a:ext cx="6717374" cy="44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ue Des Feuilles D&amp;#39;érable Automne En Forme De Coeur Sur Un Fond En Bois  Marron Banque D&amp;#39;Images Et Photos Libres De Droits. Image 88239452.">
            <a:extLst>
              <a:ext uri="{FF2B5EF4-FFF2-40B4-BE49-F238E27FC236}">
                <a16:creationId xmlns:a16="http://schemas.microsoft.com/office/drawing/2014/main" id="{7774E9B7-833C-4C3D-95B4-0EFBA5F8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44" y="-659877"/>
            <a:ext cx="12262844" cy="817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E64E17F-7223-4360-84B6-3740B349E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2A19C38-6E3F-47DF-9A75-8D32AAFB7FD1}"/>
              </a:ext>
            </a:extLst>
          </p:cNvPr>
          <p:cNvSpPr txBox="1"/>
          <p:nvPr/>
        </p:nvSpPr>
        <p:spPr>
          <a:xfrm>
            <a:off x="2502039" y="2478406"/>
            <a:ext cx="7365441" cy="1815882"/>
          </a:xfrm>
          <a:prstGeom prst="rect">
            <a:avLst/>
          </a:prstGeom>
          <a:solidFill>
            <a:schemeClr val="accent5">
              <a:alpha val="54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...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človek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koník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túlavý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od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srdca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k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srdcu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kluše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Pre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každé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chce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zomierať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žiť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nechce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pre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nijaké</a:t>
            </a:r>
            <a:b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chcel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by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mať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jedno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pre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seba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je mu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jedno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sk-SK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aké</a:t>
            </a:r>
            <a: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kumimoji="0" lang="en-US" altLang="sk-SK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kumimoji="0" lang="sk-SK" altLang="sk-SK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F866D75-DEC0-4CFC-B36B-AB8A42275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0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69166"/>
            <a:ext cx="5760720" cy="1828800"/>
          </a:xfrm>
        </p:spPr>
        <p:txBody>
          <a:bodyPr rtlCol="0">
            <a:normAutofit/>
          </a:bodyPr>
          <a:lstStyle/>
          <a:p>
            <a:pPr rtl="0"/>
            <a:r>
              <a:rPr lang="sk-SK" dirty="0"/>
              <a:t>Zo života Autora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3033432"/>
            <a:ext cx="5760720" cy="911247"/>
          </a:xfrm>
        </p:spPr>
        <p:txBody>
          <a:bodyPr rtlCol="0"/>
          <a:lstStyle/>
          <a:p>
            <a:pPr rtl="0"/>
            <a:endParaRPr lang="sk-SK" dirty="0"/>
          </a:p>
        </p:txBody>
      </p:sp>
      <p:pic>
        <p:nvPicPr>
          <p:cNvPr id="2054" name="Picture 6" descr="Ja vládnem, ja rozhodujem. Dokument o Válkovi ukázal, že sme ešte stále  normalizovaní - Kultúra SME">
            <a:extLst>
              <a:ext uri="{FF2B5EF4-FFF2-40B4-BE49-F238E27FC236}">
                <a16:creationId xmlns:a16="http://schemas.microsoft.com/office/drawing/2014/main" id="{824FBC1C-0207-43A5-A8B3-DC57F5C3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6" y="1069166"/>
            <a:ext cx="4775689" cy="50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k-SK" dirty="0"/>
              <a:t>Poznámky do zošita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pic>
        <p:nvPicPr>
          <p:cNvPr id="8" name="Zástupný objekt pre obrázok 7">
            <a:extLst>
              <a:ext uri="{FF2B5EF4-FFF2-40B4-BE49-F238E27FC236}">
                <a16:creationId xmlns:a16="http://schemas.microsoft.com/office/drawing/2014/main" id="{76479632-6D1A-4258-809A-0786C4F9A3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246F0-18D1-4FA0-AAEB-AC733802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6219"/>
            <a:ext cx="10058400" cy="10972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br>
              <a:rPr lang="sk-SK" sz="36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br>
              <a:rPr lang="sk-SK" sz="3600" kern="150" dirty="0">
                <a:effectLst/>
                <a:latin typeface="+mn-lt"/>
                <a:ea typeface="Andale Sans UI"/>
                <a:cs typeface="Tahoma" panose="020B0604030504040204" pitchFamily="34" charset="0"/>
              </a:rPr>
            </a:br>
            <a:r>
              <a:rPr lang="sk-SK" sz="3600" kern="150" dirty="0">
                <a:effectLst/>
                <a:latin typeface="+mn-lt"/>
                <a:ea typeface="Andale Sans UI"/>
                <a:cs typeface="Tahoma" panose="020B0604030504040204" pitchFamily="34" charset="0"/>
              </a:rPr>
              <a:t>Jesenná láska (Miroslav </a:t>
            </a:r>
            <a:r>
              <a:rPr lang="sk-SK" sz="3600" kern="150" dirty="0" err="1">
                <a:effectLst/>
                <a:latin typeface="+mn-lt"/>
                <a:ea typeface="Andale Sans UI"/>
                <a:cs typeface="Tahoma" panose="020B0604030504040204" pitchFamily="34" charset="0"/>
              </a:rPr>
              <a:t>Válek</a:t>
            </a:r>
            <a:r>
              <a:rPr lang="sk-SK" sz="3600" kern="150" dirty="0">
                <a:effectLst/>
                <a:latin typeface="+mn-lt"/>
                <a:ea typeface="Andale Sans UI"/>
                <a:cs typeface="Tahoma" panose="020B0604030504040204" pitchFamily="34" charset="0"/>
              </a:rPr>
              <a:t> – textár</a:t>
            </a:r>
            <a:br>
              <a:rPr lang="sk-SK" sz="3600" kern="150" dirty="0">
                <a:effectLst/>
                <a:latin typeface="+mn-lt"/>
                <a:ea typeface="Andale Sans UI"/>
                <a:cs typeface="Tahoma" panose="020B0604030504040204" pitchFamily="34" charset="0"/>
              </a:rPr>
            </a:br>
            <a:r>
              <a:rPr lang="sk-SK" sz="3600" kern="150" dirty="0">
                <a:effectLst/>
                <a:latin typeface="+mn-lt"/>
                <a:ea typeface="Andale Sans UI"/>
                <a:cs typeface="Tahoma" panose="020B0604030504040204" pitchFamily="34" charset="0"/>
              </a:rPr>
              <a:t>Miroslav Žbirka – interpret)</a:t>
            </a:r>
            <a:br>
              <a:rPr lang="sk-SK" sz="36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2C08C8-4456-4139-AFBB-DC75A2FE5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53" y="2057400"/>
            <a:ext cx="11404879" cy="434340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  <a:r>
              <a:rPr lang="sk-SK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Téma: láska</a:t>
            </a:r>
          </a:p>
          <a:p>
            <a:pPr mar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Hl. myšlienka: 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láska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je 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plná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protikladov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(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radosť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/ 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smútok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ľúbiť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/ 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sklamať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, 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všetko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mať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/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všetko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de-DE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stratiť</a:t>
            </a:r>
            <a:r>
              <a:rPr lang="de-DE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)</a:t>
            </a:r>
            <a:endParaRPr lang="sk-SK" sz="80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u="sng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Literárna forma</a:t>
            </a:r>
            <a:r>
              <a:rPr lang="sk-SK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: poézia</a:t>
            </a:r>
          </a:p>
          <a:p>
            <a:pPr mar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Lit. druh: lyrika</a:t>
            </a:r>
          </a:p>
          <a:p>
            <a:pPr mar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Lit. žáner: pieseň (lyrická báseň)</a:t>
            </a:r>
          </a:p>
          <a:p>
            <a:pPr mar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Rým: prevažne združený (</a:t>
            </a:r>
            <a:r>
              <a:rPr lang="sk-SK" sz="8000" kern="15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aabb</a:t>
            </a:r>
            <a:r>
              <a:rPr lang="sk-SK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)</a:t>
            </a:r>
          </a:p>
          <a:p>
            <a:endParaRPr lang="sk-SK" dirty="0"/>
          </a:p>
        </p:txBody>
      </p:sp>
      <p:pic>
        <p:nvPicPr>
          <p:cNvPr id="4" name="Picture 2" descr="Javorový list - nalepovacie tetovanie | Potetuj.eu">
            <a:extLst>
              <a:ext uri="{FF2B5EF4-FFF2-40B4-BE49-F238E27FC236}">
                <a16:creationId xmlns:a16="http://schemas.microsoft.com/office/drawing/2014/main" id="{03556164-CC3B-4C50-8006-C2FD544D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314" y="3421451"/>
            <a:ext cx="2224588" cy="28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246F0-18D1-4FA0-AAEB-AC733802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6219"/>
            <a:ext cx="10058400" cy="10972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400"/>
              </a:spcBef>
              <a:spcAft>
                <a:spcPts val="595"/>
              </a:spcAft>
            </a:pPr>
            <a:br>
              <a:rPr lang="sk-SK" sz="36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br>
              <a:rPr lang="sk-SK" sz="3600" kern="150" dirty="0">
                <a:effectLst/>
                <a:latin typeface="+mn-lt"/>
                <a:ea typeface="Andale Sans UI"/>
                <a:cs typeface="Tahoma" panose="020B0604030504040204" pitchFamily="34" charset="0"/>
              </a:rPr>
            </a:br>
            <a:r>
              <a:rPr lang="sk-SK" sz="36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Umelecké prostriedky:</a:t>
            </a:r>
            <a:br>
              <a:rPr lang="sk-SK" sz="36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2C08C8-4456-4139-AFBB-DC75A2FE5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53" y="2057400"/>
            <a:ext cx="11404879" cy="4343400"/>
          </a:xfrm>
        </p:spPr>
        <p:txBody>
          <a:bodyPr>
            <a:normAutofit fontScale="325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effectLst/>
                <a:latin typeface="OpenSymbol"/>
                <a:ea typeface="OpenSymbol"/>
                <a:cs typeface="OpenSymbol"/>
              </a:rPr>
              <a:t>personifikácia: láska, tá všetko sľúbi; j</a:t>
            </a:r>
            <a:r>
              <a:rPr lang="sk-SK" sz="8000" kern="150" dirty="0">
                <a:solidFill>
                  <a:srgbClr val="000000"/>
                </a:solidFill>
                <a:effectLst/>
                <a:latin typeface="OpenSymbol"/>
                <a:ea typeface="Comic Sans MS" panose="030F0702030302020204" pitchFamily="66" charset="0"/>
                <a:cs typeface="Comic Sans MS" panose="030F0702030302020204" pitchFamily="66" charset="0"/>
              </a:rPr>
              <a:t>eseň nepovie to; </a:t>
            </a:r>
            <a:endParaRPr lang="sk-SK" sz="8000" kern="150" dirty="0">
              <a:effectLst/>
              <a:latin typeface="OpenSymbol"/>
              <a:ea typeface="OpenSymbol"/>
              <a:cs typeface="OpenSymbol"/>
            </a:endParaRPr>
          </a:p>
          <a:p>
            <a:pPr marL="0" lv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effectLst/>
                <a:latin typeface="OpenSymbol"/>
                <a:ea typeface="OpenSymbol"/>
                <a:cs typeface="OpenSymbol"/>
              </a:rPr>
              <a:t>metafora: l</a:t>
            </a:r>
            <a:r>
              <a:rPr lang="sk-SK" sz="8000" kern="150" dirty="0">
                <a:solidFill>
                  <a:srgbClr val="000000"/>
                </a:solidFill>
                <a:effectLst/>
                <a:latin typeface="OpenSymbol"/>
                <a:ea typeface="Comic Sans MS" panose="030F0702030302020204" pitchFamily="66" charset="0"/>
                <a:cs typeface="Comic Sans MS" panose="030F0702030302020204" pitchFamily="66" charset="0"/>
              </a:rPr>
              <a:t>áska je strašne bohatá. </a:t>
            </a:r>
            <a:r>
              <a:rPr lang="sk-SK" sz="8000" kern="150" dirty="0">
                <a:effectLst/>
                <a:latin typeface="OpenSymbol"/>
                <a:ea typeface="OpenSymbol"/>
                <a:cs typeface="OpenSymbol"/>
              </a:rPr>
              <a:t>svetlá sa tratia z duše (smútok); človek, koník túlavý, od srdca k srdcu </a:t>
            </a:r>
            <a:r>
              <a:rPr lang="sk-SK" sz="8000" kern="150" dirty="0" err="1">
                <a:effectLst/>
                <a:latin typeface="OpenSymbol"/>
                <a:ea typeface="OpenSymbol"/>
                <a:cs typeface="OpenSymbol"/>
              </a:rPr>
              <a:t>kluše</a:t>
            </a:r>
            <a:r>
              <a:rPr lang="sk-SK" sz="8000" kern="150" dirty="0">
                <a:effectLst/>
                <a:latin typeface="OpenSymbol"/>
                <a:ea typeface="OpenSymbol"/>
                <a:cs typeface="OpenSymbol"/>
              </a:rPr>
              <a:t>, </a:t>
            </a:r>
          </a:p>
          <a:p>
            <a:pPr marL="0" lv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effectLst/>
                <a:latin typeface="OpenSymbol"/>
                <a:ea typeface="OpenSymbol"/>
                <a:cs typeface="OpenSymbol"/>
              </a:rPr>
              <a:t>epiteton: dlhých smutných letných dni, mámivý ošiaľ, </a:t>
            </a:r>
          </a:p>
          <a:p>
            <a:pPr marL="0" lv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rečnícka otázka: Komu zas srdce chýba? </a:t>
            </a:r>
            <a:endParaRPr lang="sk-SK" sz="8000" kern="150" dirty="0">
              <a:effectLst/>
              <a:latin typeface="OpenSymbol"/>
              <a:ea typeface="OpenSymbol"/>
              <a:cs typeface="OpenSymbol"/>
            </a:endParaRPr>
          </a:p>
          <a:p>
            <a:pPr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  <a:endParaRPr lang="sk-SK" sz="80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1400"/>
              </a:spcBef>
              <a:spcAft>
                <a:spcPts val="595"/>
              </a:spcAft>
              <a:buNone/>
            </a:pPr>
            <a:r>
              <a:rPr lang="sk-SK" sz="8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Kontrast: ten, čo ľúbil, sklamal sa a ten, čo sklamal, ľúbi.</a:t>
            </a:r>
          </a:p>
          <a:p>
            <a:endParaRPr lang="sk-SK" dirty="0"/>
          </a:p>
        </p:txBody>
      </p:sp>
      <p:pic>
        <p:nvPicPr>
          <p:cNvPr id="4" name="Picture 2" descr="Javorový list - nalepovacie tetovanie | Potetuj.eu">
            <a:extLst>
              <a:ext uri="{FF2B5EF4-FFF2-40B4-BE49-F238E27FC236}">
                <a16:creationId xmlns:a16="http://schemas.microsoft.com/office/drawing/2014/main" id="{A3907FF6-0256-4A4E-94D4-08675F8E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314" y="3421451"/>
            <a:ext cx="2224588" cy="28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7131D-0370-4F6C-8809-445D6C43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0" y="1689241"/>
            <a:ext cx="5760720" cy="1828800"/>
          </a:xfrm>
        </p:spPr>
        <p:txBody>
          <a:bodyPr>
            <a:normAutofit fontScale="90000"/>
          </a:bodyPr>
          <a:lstStyle/>
          <a:p>
            <a:r>
              <a:rPr lang="sk-SK" dirty="0"/>
              <a:t>Vyhľadaj ďalšie piesne </a:t>
            </a:r>
            <a:r>
              <a:rPr lang="sk-SK" dirty="0" err="1"/>
              <a:t>miroslava</a:t>
            </a:r>
            <a:r>
              <a:rPr lang="sk-SK" dirty="0"/>
              <a:t> </a:t>
            </a:r>
            <a:r>
              <a:rPr lang="sk-SK" dirty="0" err="1"/>
              <a:t>žbirku</a:t>
            </a:r>
            <a:r>
              <a:rPr lang="sk-SK" dirty="0"/>
              <a:t> s tematikou lásky.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4E0C64-D1AC-422E-975C-1D5FD7626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379" y="4254359"/>
            <a:ext cx="5760720" cy="914400"/>
          </a:xfrm>
        </p:spPr>
        <p:txBody>
          <a:bodyPr/>
          <a:lstStyle/>
          <a:p>
            <a:r>
              <a:rPr lang="sk-SK"/>
              <a:t>Domáca úloha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76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C186C-B017-488B-AF8F-4CCCB3CF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3F4C0A-73BA-4EDD-BC36-B0F5203B9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9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šťastný muž Miroslav Válek - Kultúra SME">
            <a:extLst>
              <a:ext uri="{FF2B5EF4-FFF2-40B4-BE49-F238E27FC236}">
                <a16:creationId xmlns:a16="http://schemas.microsoft.com/office/drawing/2014/main" id="{04114145-C054-4300-97E4-46197C0F2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97"/>
            <a:ext cx="12192000" cy="77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E98A11E8-9DDE-4792-B8B5-0FC4C752C129}"/>
              </a:ext>
            </a:extLst>
          </p:cNvPr>
          <p:cNvSpPr/>
          <p:nvPr/>
        </p:nvSpPr>
        <p:spPr>
          <a:xfrm>
            <a:off x="444617" y="1124125"/>
            <a:ext cx="11107023" cy="5377343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60000">
                <a:schemeClr val="accent5">
                  <a:lumMod val="105000"/>
                  <a:satMod val="103000"/>
                  <a:tint val="73000"/>
                  <a:alpha val="15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640359" y="1307690"/>
            <a:ext cx="10735563" cy="5118277"/>
          </a:xfrm>
        </p:spPr>
        <p:txBody>
          <a:bodyPr rtlCol="0">
            <a:normAutofit lnSpcReduction="10000"/>
          </a:bodyPr>
          <a:lstStyle/>
          <a:p>
            <a:r>
              <a:rPr lang="sk-SK" altLang="sk-SK" sz="2400" dirty="0"/>
              <a:t>Narodil sa 17.7.1927 v úradníckej rodine v Trnave, kde absolvoval i základnú školu.</a:t>
            </a:r>
          </a:p>
          <a:p>
            <a:r>
              <a:rPr lang="sk-SK" altLang="sk-SK" sz="2400" dirty="0"/>
              <a:t>Zmaturoval na obchodnej akadémii.</a:t>
            </a:r>
          </a:p>
          <a:p>
            <a:r>
              <a:rPr lang="sk-SK" altLang="sk-SK" sz="2400" dirty="0"/>
              <a:t>V štúdiu pokračoval na Vysokej škole obchodnej v Bratislave, ale zo zdravotných dôvodov ju nedokončil.</a:t>
            </a:r>
          </a:p>
          <a:p>
            <a:r>
              <a:rPr lang="sk-SK" altLang="sk-SK" sz="2400" dirty="0"/>
              <a:t>Pôsobil ako redaktor v mnohých časopisoch a vydavateľstve Mladé letá. Zastával funkciu tajomníka Zväzu slovenských spisovateľov. </a:t>
            </a:r>
          </a:p>
          <a:p>
            <a:r>
              <a:rPr lang="sk-SK" altLang="sk-SK" sz="2400" dirty="0"/>
              <a:t>V rokoch 1969 – 1988 pôsobil ako minister kultúry ČSR.</a:t>
            </a:r>
            <a:r>
              <a:rPr lang="cs-CZ" altLang="sk-SK" dirty="0"/>
              <a:t> </a:t>
            </a:r>
            <a:r>
              <a:rPr lang="cs-CZ" altLang="sk-SK" sz="2400" dirty="0"/>
              <a:t> </a:t>
            </a:r>
          </a:p>
          <a:p>
            <a:r>
              <a:rPr lang="sk-SK" altLang="sk-SK" sz="2400" dirty="0"/>
              <a:t>V roku 1962 vstúpil do Komunistickej strany Československa. </a:t>
            </a:r>
          </a:p>
          <a:p>
            <a:r>
              <a:rPr lang="sk-SK" altLang="sk-SK" sz="2400" dirty="0"/>
              <a:t>V rokoch 1976 – 1989 poslanec Slovenskej národnej rady. Z politiky dobrovoľne odišiel ešte pred novembrom 1989.</a:t>
            </a:r>
            <a:r>
              <a:rPr lang="cs-CZ" altLang="sk-SK" dirty="0"/>
              <a:t> </a:t>
            </a:r>
          </a:p>
          <a:p>
            <a:r>
              <a:rPr lang="sk-SK" altLang="sk-SK" sz="2400" dirty="0"/>
              <a:t>Zomrel 27.1.1991 v Bratislave.</a:t>
            </a:r>
          </a:p>
          <a:p>
            <a:pPr>
              <a:buFontTx/>
              <a:buBlip>
                <a:blip r:embed="rId4"/>
              </a:buBlip>
            </a:pPr>
            <a:endParaRPr lang="sk-SK" altLang="sk-SK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-128439"/>
            <a:ext cx="5760720" cy="1828800"/>
          </a:xfrm>
        </p:spPr>
        <p:txBody>
          <a:bodyPr rtlCol="0">
            <a:normAutofit/>
          </a:bodyPr>
          <a:lstStyle/>
          <a:p>
            <a:pPr rtl="0"/>
            <a:r>
              <a:rPr lang="sk-SK" dirty="0"/>
              <a:t>Znaky tvorby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555718" y="1700360"/>
            <a:ext cx="5760720" cy="3304259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sk-SK" altLang="sk-SK" sz="2000" dirty="0"/>
              <a:t>Mnohovýznamová reč</a:t>
            </a:r>
          </a:p>
          <a:p>
            <a:pPr>
              <a:lnSpc>
                <a:spcPct val="150000"/>
              </a:lnSpc>
            </a:pPr>
            <a:r>
              <a:rPr lang="sk-SK" altLang="sk-SK" sz="2000" dirty="0"/>
              <a:t>Moderná metafora</a:t>
            </a:r>
          </a:p>
          <a:p>
            <a:pPr>
              <a:lnSpc>
                <a:spcPct val="150000"/>
              </a:lnSpc>
            </a:pPr>
            <a:r>
              <a:rPr lang="sk-SK" altLang="sk-SK" sz="2000" dirty="0"/>
              <a:t>Čitateľ musí pri čítaní uvažovať, rozmýšľať</a:t>
            </a:r>
          </a:p>
          <a:p>
            <a:pPr>
              <a:lnSpc>
                <a:spcPct val="150000"/>
              </a:lnSpc>
            </a:pPr>
            <a:r>
              <a:rPr lang="sk-SK" altLang="sk-SK" sz="2000" dirty="0"/>
              <a:t>Témy: láska, človek, svet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DCD03-3752-47C9-9965-9AC3A29A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Diela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0BC7E1-5019-4B98-9386-28DF5042D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Tvorba pre dospelých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F9AAF2E-204B-4426-A399-4C2386E75C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altLang="sk-SK" sz="2400" b="1" dirty="0"/>
              <a:t>Dotyky</a:t>
            </a:r>
            <a:r>
              <a:rPr lang="sk-SK" altLang="sk-SK" sz="2400" dirty="0"/>
              <a:t> – hrdina prežíva sklamanie a smútok</a:t>
            </a:r>
          </a:p>
          <a:p>
            <a:r>
              <a:rPr lang="sk-SK" altLang="sk-SK" sz="2400" b="1" dirty="0"/>
              <a:t>Nepokoj</a:t>
            </a:r>
            <a:r>
              <a:rPr lang="sk-SK" altLang="sk-SK" sz="2400" dirty="0"/>
              <a:t>, </a:t>
            </a:r>
          </a:p>
          <a:p>
            <a:r>
              <a:rPr lang="sk-SK" altLang="sk-SK" sz="2400" b="1" dirty="0"/>
              <a:t>Milovanie v husej koži</a:t>
            </a:r>
            <a:r>
              <a:rPr lang="sk-SK" altLang="sk-SK" sz="2400" dirty="0"/>
              <a:t> – intímna lyrika.</a:t>
            </a:r>
          </a:p>
          <a:p>
            <a:r>
              <a:rPr lang="sk-SK" altLang="sk-SK" sz="2400" b="1" dirty="0"/>
              <a:t>Slovo</a:t>
            </a:r>
            <a:r>
              <a:rPr lang="sk-SK" altLang="sk-SK" sz="2400" dirty="0"/>
              <a:t> – </a:t>
            </a:r>
            <a:r>
              <a:rPr lang="sk-SK" altLang="sk-SK" sz="2400" dirty="0" err="1"/>
              <a:t>básn</a:t>
            </a:r>
            <a:r>
              <a:rPr lang="sk-SK" altLang="sk-SK" sz="2400" dirty="0"/>
              <a:t>. Zbierka, prihlásil sa ňou k ideológii KSČ.</a:t>
            </a:r>
          </a:p>
          <a:p>
            <a:r>
              <a:rPr lang="sk-SK" altLang="sk-SK" sz="2400" b="1" dirty="0"/>
              <a:t>Z vody</a:t>
            </a:r>
            <a:r>
              <a:rPr lang="sk-SK" altLang="sk-SK" sz="2400" dirty="0"/>
              <a:t> – básnický cyklus. Vyjadroval radosť a bolesť z lásky, spájal ju s prírodou.</a:t>
            </a:r>
          </a:p>
          <a:p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AB8D39-3601-44B6-BBCE-82B4A7596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Tvorba pre deti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F6C1746-6E55-4AD3-89E4-BD91B4E5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1760" y="2820977"/>
            <a:ext cx="4846320" cy="3474720"/>
          </a:xfrm>
        </p:spPr>
        <p:txBody>
          <a:bodyPr>
            <a:normAutofit fontScale="92500" lnSpcReduction="10000"/>
          </a:bodyPr>
          <a:lstStyle/>
          <a:p>
            <a:r>
              <a:rPr lang="sk-SK" altLang="sk-SK" sz="2400" dirty="0"/>
              <a:t>Pozrime sa do prírody, kto osoží a kto škodí</a:t>
            </a:r>
          </a:p>
          <a:p>
            <a:r>
              <a:rPr lang="sk-SK" altLang="sk-SK" sz="2400" dirty="0"/>
              <a:t>Veľká cestovná horúčka pre malých cestovateľov</a:t>
            </a:r>
          </a:p>
          <a:p>
            <a:r>
              <a:rPr lang="sk-SK" altLang="sk-SK" sz="2400" dirty="0"/>
              <a:t>Do Tramtárie </a:t>
            </a:r>
          </a:p>
          <a:p>
            <a:r>
              <a:rPr lang="sk-SK" altLang="sk-SK" sz="2400" dirty="0" err="1"/>
              <a:t>Panpulóni</a:t>
            </a:r>
            <a:r>
              <a:rPr lang="sk-SK" altLang="sk-SK" sz="2400" dirty="0"/>
              <a:t> (výber) </a:t>
            </a:r>
          </a:p>
          <a:p>
            <a:r>
              <a:rPr lang="sk-SK" altLang="sk-SK" sz="2400" dirty="0"/>
              <a:t>Lastovička vo fraku</a:t>
            </a:r>
          </a:p>
          <a:p>
            <a:endParaRPr lang="sk-SK" dirty="0"/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C8642B36-D147-4184-9C20-7724A0B58ED8}"/>
              </a:ext>
            </a:extLst>
          </p:cNvPr>
          <p:cNvCxnSpPr/>
          <p:nvPr/>
        </p:nvCxnSpPr>
        <p:spPr>
          <a:xfrm>
            <a:off x="6096000" y="2057399"/>
            <a:ext cx="0" cy="453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otyky - Miroslav Válek | Databáze knih">
            <a:extLst>
              <a:ext uri="{FF2B5EF4-FFF2-40B4-BE49-F238E27FC236}">
                <a16:creationId xmlns:a16="http://schemas.microsoft.com/office/drawing/2014/main" id="{72FE8E25-6311-4AF2-B94E-B542F488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23" y="201141"/>
            <a:ext cx="2381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roslav Válek | Panta Rhei">
            <a:extLst>
              <a:ext uri="{FF2B5EF4-FFF2-40B4-BE49-F238E27FC236}">
                <a16:creationId xmlns:a16="http://schemas.microsoft.com/office/drawing/2014/main" id="{5DB0D6BE-97E6-4726-B67E-612A891D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902">
            <a:off x="10272087" y="183295"/>
            <a:ext cx="1460616" cy="22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niha: Lastovička vo fraku (Miroslav Válek) | Martinus">
            <a:extLst>
              <a:ext uri="{FF2B5EF4-FFF2-40B4-BE49-F238E27FC236}">
                <a16:creationId xmlns:a16="http://schemas.microsoft.com/office/drawing/2014/main" id="{D7866891-EE81-49BE-A79E-92776539F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264">
            <a:off x="5317502" y="142981"/>
            <a:ext cx="1432836" cy="19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ásne - Miroslav Válek | Databáze knih">
            <a:extLst>
              <a:ext uri="{FF2B5EF4-FFF2-40B4-BE49-F238E27FC236}">
                <a16:creationId xmlns:a16="http://schemas.microsoft.com/office/drawing/2014/main" id="{5FFD9DC3-F326-4D2D-BEB2-13DD2C01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895">
            <a:off x="6861244" y="270729"/>
            <a:ext cx="1230497" cy="193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o Tramtárie · Miroslav Válek · Könyv · Moly">
            <a:extLst>
              <a:ext uri="{FF2B5EF4-FFF2-40B4-BE49-F238E27FC236}">
                <a16:creationId xmlns:a16="http://schemas.microsoft.com/office/drawing/2014/main" id="{072A5320-7C3A-4927-A620-F38F4401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18" y="160410"/>
            <a:ext cx="1815227" cy="21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1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04E53BBC-0DD8-4E87-ADF9-CB77E4AEDD63}"/>
              </a:ext>
            </a:extLst>
          </p:cNvPr>
          <p:cNvSpPr/>
          <p:nvPr/>
        </p:nvSpPr>
        <p:spPr>
          <a:xfrm>
            <a:off x="0" y="-245807"/>
            <a:ext cx="15171174" cy="7649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4" name="Picture 8" descr="Music">
            <a:extLst>
              <a:ext uri="{FF2B5EF4-FFF2-40B4-BE49-F238E27FC236}">
                <a16:creationId xmlns:a16="http://schemas.microsoft.com/office/drawing/2014/main" id="{C4277D84-2FD8-4A0D-B616-E8B62863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6" y="931514"/>
            <a:ext cx="7551176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F5C29A3C-A210-4780-B31B-0AE1209302FA}"/>
              </a:ext>
            </a:extLst>
          </p:cNvPr>
          <p:cNvSpPr/>
          <p:nvPr/>
        </p:nvSpPr>
        <p:spPr>
          <a:xfrm>
            <a:off x="6465200" y="774966"/>
            <a:ext cx="4827147" cy="4218039"/>
          </a:xfrm>
          <a:prstGeom prst="rect">
            <a:avLst/>
          </a:prstGeom>
          <a:solidFill>
            <a:schemeClr val="accent1">
              <a:alpha val="30000"/>
            </a:schemeClr>
          </a:solidFill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9679" y="17114"/>
            <a:ext cx="5760720" cy="1828800"/>
          </a:xfrm>
        </p:spPr>
        <p:txBody>
          <a:bodyPr rtlCol="0">
            <a:normAutofit/>
          </a:bodyPr>
          <a:lstStyle/>
          <a:p>
            <a:pPr rtl="0"/>
            <a:r>
              <a:rPr lang="sk-SK" sz="4000" dirty="0"/>
              <a:t>Zhudobnené básne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575382" y="1560779"/>
            <a:ext cx="5760720" cy="911247"/>
          </a:xfrm>
        </p:spPr>
        <p:txBody>
          <a:bodyPr rtlCol="0">
            <a:normAutofit fontScale="2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cs-CZ" altLang="sk-SK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cs-CZ" altLang="sk-SK" sz="7200" dirty="0"/>
              <a:t>Miroslav Žbirka – „</a:t>
            </a:r>
            <a:r>
              <a:rPr lang="cs-CZ" altLang="sk-SK" sz="7200" dirty="0" err="1"/>
              <a:t>Jesenná</a:t>
            </a:r>
            <a:r>
              <a:rPr lang="cs-CZ" altLang="sk-SK" sz="7200" dirty="0"/>
              <a:t> láska“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cs-CZ" altLang="sk-SK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cs-CZ" altLang="sk-SK" sz="7200" dirty="0"/>
              <a:t>Marián Varga – „Smutná ranná </a:t>
            </a:r>
            <a:r>
              <a:rPr lang="cs-CZ" altLang="sk-SK" sz="7200" dirty="0" err="1"/>
              <a:t>električka</a:t>
            </a:r>
            <a:r>
              <a:rPr lang="cs-CZ" altLang="sk-SK" sz="7200" dirty="0"/>
              <a:t>“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cs-CZ" altLang="sk-SK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cs-CZ" altLang="sk-SK" sz="7200" dirty="0"/>
              <a:t>Pavol </a:t>
            </a:r>
            <a:r>
              <a:rPr lang="cs-CZ" altLang="sk-SK" sz="7200" dirty="0" err="1"/>
              <a:t>Hammel</a:t>
            </a:r>
            <a:r>
              <a:rPr lang="cs-CZ" altLang="sk-SK" sz="7200" dirty="0"/>
              <a:t> – „Po písmenku“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cs-CZ" altLang="sk-SK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cs-CZ" altLang="sk-SK" sz="7200" dirty="0"/>
              <a:t> Andy </a:t>
            </a:r>
            <a:r>
              <a:rPr lang="cs-CZ" altLang="sk-SK" sz="7200" dirty="0" err="1"/>
              <a:t>Ďurica</a:t>
            </a:r>
            <a:r>
              <a:rPr lang="cs-CZ" altLang="sk-SK" sz="7200" dirty="0"/>
              <a:t> a STEREO – „Po písmenku“</a:t>
            </a:r>
          </a:p>
          <a:p>
            <a:pPr rtl="0"/>
            <a:endParaRPr lang="sk-SK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08ADC89D-5EC0-4ACC-8BCF-4F60025FD729}"/>
              </a:ext>
            </a:extLst>
          </p:cNvPr>
          <p:cNvSpPr/>
          <p:nvPr/>
        </p:nvSpPr>
        <p:spPr>
          <a:xfrm>
            <a:off x="0" y="5297221"/>
            <a:ext cx="5760720" cy="8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49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346400"/>
            <a:ext cx="5760720" cy="1337806"/>
          </a:xfrm>
        </p:spPr>
        <p:txBody>
          <a:bodyPr rtlCol="0">
            <a:normAutofit/>
          </a:bodyPr>
          <a:lstStyle/>
          <a:p>
            <a:pPr rtl="0"/>
            <a:r>
              <a:rPr lang="sk-SK" dirty="0"/>
              <a:t>Jesenná láska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654040" y="2871019"/>
            <a:ext cx="5760720" cy="1103381"/>
          </a:xfrm>
        </p:spPr>
        <p:txBody>
          <a:bodyPr rtlCol="0">
            <a:normAutofit/>
          </a:bodyPr>
          <a:lstStyle/>
          <a:p>
            <a:pPr rtl="0"/>
            <a:r>
              <a:rPr lang="sk-SK" dirty="0"/>
              <a:t>Textár- Miroslav </a:t>
            </a:r>
            <a:r>
              <a:rPr lang="sk-SK" dirty="0" err="1"/>
              <a:t>Válek</a:t>
            </a:r>
            <a:endParaRPr lang="sk-SK" dirty="0"/>
          </a:p>
          <a:p>
            <a:pPr rtl="0"/>
            <a:r>
              <a:rPr lang="sk-SK" dirty="0"/>
              <a:t>Interpret - Miroslav Žbirka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079058-F2D9-4862-A8EB-9A2FDD31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3548" y="1317523"/>
            <a:ext cx="5761212" cy="2577144"/>
          </a:xfrm>
        </p:spPr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https://www.youtube.com/watch?v=51-J-HpKs_g</a:t>
            </a:r>
            <a:endParaRPr lang="sk-SK" dirty="0"/>
          </a:p>
          <a:p>
            <a:r>
              <a:rPr lang="sk-SK" dirty="0"/>
              <a:t>(klip)</a:t>
            </a:r>
          </a:p>
          <a:p>
            <a:endParaRPr lang="sk-SK" dirty="0"/>
          </a:p>
          <a:p>
            <a:r>
              <a:rPr lang="sk-SK" dirty="0">
                <a:hlinkClick r:id="rId3"/>
              </a:rPr>
              <a:t>https://www.youtube.com/watch?v=ERHvmFn10_g</a:t>
            </a:r>
            <a:endParaRPr lang="sk-SK" dirty="0"/>
          </a:p>
          <a:p>
            <a:r>
              <a:rPr lang="sk-SK" dirty="0"/>
              <a:t>(pieseň s textom)</a:t>
            </a:r>
          </a:p>
          <a:p>
            <a:endParaRPr lang="sk-SK" dirty="0"/>
          </a:p>
        </p:txBody>
      </p:sp>
      <p:pic>
        <p:nvPicPr>
          <p:cNvPr id="6146" name="Picture 2" descr="Miroslav Žbirka – Wikipédia">
            <a:extLst>
              <a:ext uri="{FF2B5EF4-FFF2-40B4-BE49-F238E27FC236}">
                <a16:creationId xmlns:a16="http://schemas.microsoft.com/office/drawing/2014/main" id="{5DCF5A48-DEC9-4353-A4A0-73AFB249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2" y="344129"/>
            <a:ext cx="4811571" cy="600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85E3E7F2-2DEF-4ADF-B155-9B7D0B12DC6E}"/>
              </a:ext>
            </a:extLst>
          </p:cNvPr>
          <p:cNvSpPr/>
          <p:nvPr/>
        </p:nvSpPr>
        <p:spPr>
          <a:xfrm>
            <a:off x="6096000" y="5692877"/>
            <a:ext cx="5014452" cy="4326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Učebnica str. 27/28</a:t>
            </a:r>
          </a:p>
        </p:txBody>
      </p:sp>
    </p:spTree>
    <p:extLst>
      <p:ext uri="{BB962C8B-B14F-4D97-AF65-F5344CB8AC3E}">
        <p14:creationId xmlns:p14="http://schemas.microsoft.com/office/powerpoint/2010/main" val="23856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3BAD-B89E-4EBE-9110-7EB6248A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551A90-36C4-469D-AEE1-CA3C4F54E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Jesenná láska II. - Fotografia - Fotogaléria | ePhoto.sk - foto,  fotografie, fotoaparáty">
            <a:extLst>
              <a:ext uri="{FF2B5EF4-FFF2-40B4-BE49-F238E27FC236}">
                <a16:creationId xmlns:a16="http://schemas.microsoft.com/office/drawing/2014/main" id="{64CA5CED-098E-4D92-925F-F6740BDB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34" y="-1203323"/>
            <a:ext cx="12215811" cy="81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607D8272-670E-4736-8298-D6FE7794371B}"/>
              </a:ext>
            </a:extLst>
          </p:cNvPr>
          <p:cNvSpPr/>
          <p:nvPr/>
        </p:nvSpPr>
        <p:spPr>
          <a:xfrm>
            <a:off x="1465006" y="1415845"/>
            <a:ext cx="9153833" cy="1564422"/>
          </a:xfrm>
          <a:prstGeom prst="rect">
            <a:avLst/>
          </a:prstGeom>
          <a:solidFill>
            <a:schemeClr val="accent5">
              <a:alpha val="49000"/>
            </a:schemeClr>
          </a:solidFill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</a:rPr>
              <a:t>Prečo dal autor svojej básni názov Jesenná láska?</a:t>
            </a:r>
          </a:p>
        </p:txBody>
      </p:sp>
    </p:spTree>
    <p:extLst>
      <p:ext uri="{BB962C8B-B14F-4D97-AF65-F5344CB8AC3E}">
        <p14:creationId xmlns:p14="http://schemas.microsoft.com/office/powerpoint/2010/main" val="11711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Štyri ročné obdobia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2_TF04001541" id="{DA1C24C6-9B6C-4A1E-AD88-18826295E744}" vid="{38A3F004-0630-4744-A2BE-F8E3CA84B02E}"/>
    </a:ext>
  </a:extLst>
</a:theme>
</file>

<file path=ppt/theme/theme2.xml><?xml version="1.0" encoding="utf-8"?>
<a:theme xmlns:a="http://schemas.openxmlformats.org/drawingml/2006/main" name="Motív balíka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 s oslavou ročných období</Template>
  <TotalTime>132</TotalTime>
  <Words>1150</Words>
  <Application>Microsoft Office PowerPoint</Application>
  <PresentationFormat>Širokouhlá</PresentationFormat>
  <Paragraphs>119</Paragraphs>
  <Slides>24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4" baseType="lpstr">
      <vt:lpstr>Andale Sans UI</vt:lpstr>
      <vt:lpstr>Arial</vt:lpstr>
      <vt:lpstr>Calibri</vt:lpstr>
      <vt:lpstr>Comic Sans MS</vt:lpstr>
      <vt:lpstr>Constantia</vt:lpstr>
      <vt:lpstr>OpenSymbol</vt:lpstr>
      <vt:lpstr>Tahoma</vt:lpstr>
      <vt:lpstr>Times New Roman</vt:lpstr>
      <vt:lpstr>Wingdings</vt:lpstr>
      <vt:lpstr>Štyri ročné obdobia 16 x 9</vt:lpstr>
      <vt:lpstr>Miroslav Válek Jesenná Láska</vt:lpstr>
      <vt:lpstr>Zo života Autora</vt:lpstr>
      <vt:lpstr>Prezentácia programu PowerPoint</vt:lpstr>
      <vt:lpstr>Znaky tvorby</vt:lpstr>
      <vt:lpstr>Diela</vt:lpstr>
      <vt:lpstr>Zhudobnené básne</vt:lpstr>
      <vt:lpstr>Jesenná láska</vt:lpstr>
      <vt:lpstr>Prezentácia programu PowerPoint</vt:lpstr>
      <vt:lpstr>Prezentácia programu PowerPoint</vt:lpstr>
      <vt:lpstr>Prezentácia programu PowerPoint</vt:lpstr>
      <vt:lpstr>Vonkajšia kompozícia</vt:lpstr>
      <vt:lpstr>Vonkajšia kompozícia</vt:lpstr>
      <vt:lpstr>Prezentácia programu PowerPoint</vt:lpstr>
      <vt:lpstr>Prezentácia programu PowerPoint</vt:lpstr>
      <vt:lpstr>Urč umelecké prostriedky</vt:lpstr>
      <vt:lpstr>Vyhľadaj v texte verše symbolizujúce</vt:lpstr>
      <vt:lpstr>Vyhľadaj v texte verše symbolizujúce</vt:lpstr>
      <vt:lpstr>Vyhľadaj v básni verše, ktoré symbolizujú túžbu človeka po láske.</vt:lpstr>
      <vt:lpstr>Prezentácia programu PowerPoint</vt:lpstr>
      <vt:lpstr>Poznámky do zošita</vt:lpstr>
      <vt:lpstr>  Jesenná láska (Miroslav Válek – textár Miroslav Žbirka – interpret) </vt:lpstr>
      <vt:lpstr>  Umelecké prostriedky: </vt:lpstr>
      <vt:lpstr>Vyhľadaj ďalšie piesne miroslava žbirku s tematikou lásky.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Miroslav Válek Jesenná Láska</dc:title>
  <dc:creator>Terézia Kolcunová</dc:creator>
  <cp:lastModifiedBy>Uzivatel</cp:lastModifiedBy>
  <cp:revision>1</cp:revision>
  <dcterms:created xsi:type="dcterms:W3CDTF">2021-11-07T10:18:59Z</dcterms:created>
  <dcterms:modified xsi:type="dcterms:W3CDTF">2021-11-11T12:06:00Z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