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246D-5EE6-4F06-A7BA-DE9369CC6BB8}" type="datetimeFigureOut">
              <a:rPr lang="sk-SK" smtClean="0"/>
              <a:pPr/>
              <a:t>15. 11. 2021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01F1-2539-4C03-B85D-A0B4C7F67E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latyfond.sme.sk/dielo/23/Kukucin_Rysava-jalovica/1" TargetMode="External"/><Relationship Id="rId2" Type="http://schemas.openxmlformats.org/officeDocument/2006/relationships/hyperlink" Target="https://oskole.detiamy.sk/clanok/slova-podla-doboveho-vyskyt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Členenie slov podľa dobového výskytu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14744" y="4857760"/>
            <a:ext cx="4057656" cy="781040"/>
          </a:xfrm>
        </p:spPr>
        <p:txBody>
          <a:bodyPr>
            <a:normAutofit fontScale="85000" lnSpcReduction="10000"/>
          </a:bodyPr>
          <a:lstStyle/>
          <a:p>
            <a:r>
              <a:rPr lang="sk-SK" dirty="0">
                <a:latin typeface="Bookman Old Style" pitchFamily="18" charset="0"/>
              </a:rPr>
              <a:t>Mgr. Nikola Macková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Ktoré zo slov sú neologizmy?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>
                <a:latin typeface="Bookman Old Style" pitchFamily="18" charset="0"/>
              </a:rPr>
              <a:t>roztlieskavačka</a:t>
            </a:r>
            <a:r>
              <a:rPr lang="sk-SK" i="1" dirty="0">
                <a:latin typeface="Bookman Old Style" pitchFamily="18" charset="0"/>
              </a:rPr>
              <a:t>, podivín, digitálna kamera, počty, hovorca, ihrisko, volkmen, </a:t>
            </a:r>
            <a:r>
              <a:rPr lang="sk-SK" i="1" dirty="0" err="1">
                <a:latin typeface="Bookman Old Style" pitchFamily="18" charset="0"/>
              </a:rPr>
              <a:t>mikrovlnka</a:t>
            </a:r>
            <a:r>
              <a:rPr lang="sk-SK" i="1" dirty="0">
                <a:latin typeface="Bookman Old Style" pitchFamily="18" charset="0"/>
              </a:rPr>
              <a:t>.</a:t>
            </a:r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Priraďte k zastaraným slovám správne synonymum: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>
                <a:latin typeface="Bookman Old Style" pitchFamily="18" charset="0"/>
              </a:rPr>
              <a:t>purpur, </a:t>
            </a:r>
            <a:r>
              <a:rPr lang="sk-SK" i="1" dirty="0" err="1">
                <a:latin typeface="Bookman Old Style" pitchFamily="18" charset="0"/>
              </a:rPr>
              <a:t>vicišpán</a:t>
            </a:r>
            <a:r>
              <a:rPr lang="sk-SK" i="1" dirty="0">
                <a:latin typeface="Bookman Old Style" pitchFamily="18" charset="0"/>
              </a:rPr>
              <a:t>, koráb, </a:t>
            </a:r>
            <a:r>
              <a:rPr lang="sk-SK" i="1" dirty="0" err="1">
                <a:latin typeface="Bookman Old Style" pitchFamily="18" charset="0"/>
              </a:rPr>
              <a:t>apatieka</a:t>
            </a:r>
            <a:r>
              <a:rPr lang="sk-SK" i="1" dirty="0">
                <a:latin typeface="Bookman Old Style" pitchFamily="18" charset="0"/>
              </a:rPr>
              <a:t>, plánka.</a:t>
            </a:r>
            <a:endParaRPr lang="sk-SK" dirty="0">
              <a:latin typeface="Bookman Old Style" pitchFamily="18" charset="0"/>
            </a:endParaRPr>
          </a:p>
          <a:p>
            <a:r>
              <a:rPr lang="sk-SK" i="1" dirty="0">
                <a:latin typeface="Bookman Old Style" pitchFamily="18" charset="0"/>
              </a:rPr>
              <a:t>(veľká drevená loď, lekáreň, vyšší úradník, nezaštepený strom, sýtočervená farba )</a:t>
            </a:r>
            <a:endParaRPr lang="sk-SK" dirty="0">
              <a:latin typeface="Bookman Old Style" pitchFamily="18" charset="0"/>
            </a:endParaRP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V texte sa pokúste nájsť staré slová.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dirty="0">
                <a:latin typeface="Bookman Old Style" pitchFamily="18" charset="0"/>
              </a:rPr>
              <a:t>„Starý, pozor na kapce, aby si ich nepotratil; na cukor, kávu, med, bryndzu, mak, </a:t>
            </a:r>
            <a:r>
              <a:rPr lang="sk-SK" dirty="0" err="1">
                <a:latin typeface="Bookman Old Style" pitchFamily="18" charset="0"/>
              </a:rPr>
              <a:t>piepor</a:t>
            </a:r>
            <a:r>
              <a:rPr lang="sk-SK" dirty="0">
                <a:latin typeface="Bookman Old Style" pitchFamily="18" charset="0"/>
              </a:rPr>
              <a:t>, papriku, olej a sviečky nezabudni. A nechže sa ti hrnčeky nepobijú!“ volala Eva za mužom svojím Adamom Krtom, ktorý práve poberal sa na jarmok, aby zaopatril domácnosť týmito maličkosťami.</a:t>
            </a:r>
          </a:p>
          <a:p>
            <a:pPr>
              <a:buNone/>
            </a:pPr>
            <a:r>
              <a:rPr lang="sk-SK" dirty="0">
                <a:latin typeface="Bookman Old Style" pitchFamily="18" charset="0"/>
              </a:rPr>
              <a:t>„Nezabudnem, starká, nič, </a:t>
            </a:r>
            <a:r>
              <a:rPr lang="sk-SK" dirty="0" err="1">
                <a:latin typeface="Bookman Old Style" pitchFamily="18" charset="0"/>
              </a:rPr>
              <a:t>animak</a:t>
            </a:r>
            <a:r>
              <a:rPr lang="sk-SK" dirty="0">
                <a:latin typeface="Bookman Old Style" pitchFamily="18" charset="0"/>
              </a:rPr>
              <a:t>. Ó, ja kúpim všetko, keby som len mal dobrú </a:t>
            </a:r>
            <a:r>
              <a:rPr lang="sk-SK" dirty="0" err="1">
                <a:latin typeface="Bookman Old Style" pitchFamily="18" charset="0"/>
              </a:rPr>
              <a:t>trž</a:t>
            </a:r>
            <a:r>
              <a:rPr lang="sk-SK" dirty="0">
                <a:latin typeface="Bookman Old Style" pitchFamily="18" charset="0"/>
              </a:rPr>
              <a:t> na kapce.“</a:t>
            </a:r>
          </a:p>
          <a:p>
            <a:pPr>
              <a:buNone/>
            </a:pPr>
            <a:r>
              <a:rPr lang="sk-SK" dirty="0">
                <a:latin typeface="Bookman Old Style" pitchFamily="18" charset="0"/>
              </a:rPr>
              <a:t>„Nezabudneš, horký nezabudneš! Najtiaž ti trochu obliznúť, nebudeš ani vedieť, čí si. Keby tak ja s tebou šla, nerečiem, že by sa nevykonalo, ale…“</a:t>
            </a:r>
          </a:p>
          <a:p>
            <a:pPr>
              <a:buNone/>
            </a:pPr>
            <a:r>
              <a:rPr lang="sk-SK" dirty="0">
                <a:latin typeface="Bookman Old Style" pitchFamily="18" charset="0"/>
              </a:rPr>
              <a:t>„Šla, šla! Obidvaja budeme krky lámať v tom stisku? Či sa ti to ešte </a:t>
            </a:r>
            <a:r>
              <a:rPr lang="sk-SK" dirty="0" err="1">
                <a:latin typeface="Bookman Old Style" pitchFamily="18" charset="0"/>
              </a:rPr>
              <a:t>toľme</a:t>
            </a:r>
            <a:r>
              <a:rPr lang="sk-SK" dirty="0">
                <a:latin typeface="Bookman Old Style" pitchFamily="18" charset="0"/>
              </a:rPr>
              <a:t> žiada? Na, vezmi kapce a choď si ich ty predávať, a ja zostanem doma, na pokoji.“</a:t>
            </a:r>
          </a:p>
          <a:p>
            <a:pPr>
              <a:buNone/>
            </a:pPr>
            <a:r>
              <a:rPr lang="sk-SK" dirty="0">
                <a:latin typeface="Bookman Old Style" pitchFamily="18" charset="0"/>
              </a:rPr>
              <a:t>No Krt nemyslel to </a:t>
            </a:r>
            <a:r>
              <a:rPr lang="sk-SK" dirty="0" err="1">
                <a:latin typeface="Bookman Old Style" pitchFamily="18" charset="0"/>
              </a:rPr>
              <a:t>dopravdy</a:t>
            </a:r>
            <a:r>
              <a:rPr lang="sk-SK" dirty="0">
                <a:latin typeface="Bookman Old Style" pitchFamily="18" charset="0"/>
              </a:rPr>
              <a:t>, veď ako by opustil </a:t>
            </a:r>
            <a:r>
              <a:rPr lang="sk-SK" dirty="0" err="1">
                <a:latin typeface="Bookman Old Style" pitchFamily="18" charset="0"/>
              </a:rPr>
              <a:t>jarmoček</a:t>
            </a:r>
            <a:r>
              <a:rPr lang="sk-SK" dirty="0">
                <a:latin typeface="Bookman Old Style" pitchFamily="18" charset="0"/>
              </a:rPr>
              <a:t>, ktorý už oddávna túžobne čaká, a síce preto, že doma je ani v putách. Žena dohliada naň sťa na papľuha, takže Adam Krt nikdy si nemôže kopýtkom vyhodiť. Nuž či potom div, keď spod ženinej </a:t>
            </a:r>
            <a:r>
              <a:rPr lang="sk-SK" dirty="0" err="1">
                <a:latin typeface="Bookman Old Style" pitchFamily="18" charset="0"/>
              </a:rPr>
              <a:t>ferule</a:t>
            </a:r>
            <a:r>
              <a:rPr lang="sk-SK" dirty="0">
                <a:latin typeface="Bookman Old Style" pitchFamily="18" charset="0"/>
              </a:rPr>
              <a:t> </a:t>
            </a:r>
            <a:r>
              <a:rPr lang="sk-SK" dirty="0" err="1">
                <a:latin typeface="Bookman Old Style" pitchFamily="18" charset="0"/>
              </a:rPr>
              <a:t>tiaha</a:t>
            </a:r>
            <a:r>
              <a:rPr lang="sk-SK" dirty="0">
                <a:latin typeface="Bookman Old Style" pitchFamily="18" charset="0"/>
              </a:rPr>
              <a:t> sa na jarmok!</a:t>
            </a: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5409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Pokúste sa staré slová z úryvku  nahradiť inými slovami.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>
                <a:latin typeface="Bookman Old Style" pitchFamily="18" charset="0"/>
              </a:rPr>
              <a:t>„Starý, pozor na kapce, aby si ich nepotratil; na cukor, kávu, med, bryndzu, mak, </a:t>
            </a:r>
            <a:r>
              <a:rPr lang="sk-SK" dirty="0" err="1">
                <a:latin typeface="Bookman Old Style" pitchFamily="18" charset="0"/>
              </a:rPr>
              <a:t>piepor</a:t>
            </a:r>
            <a:r>
              <a:rPr lang="sk-SK" dirty="0">
                <a:latin typeface="Bookman Old Style" pitchFamily="18" charset="0"/>
              </a:rPr>
              <a:t>, papriku, olej a sviečky nezabudni. A nechže sa ti hrnčeky nepobijú!“ volala Eva za mužom svojím Adamom Krtom, ktorý práve poberal sa na jarmok, aby zaopatril domácnosť týmito maličkosťami.“</a:t>
            </a: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Uvažujte a doplňte pojmovú mapu.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928926" y="1214422"/>
            <a:ext cx="3429024" cy="4308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k-SK" sz="2200" b="1" dirty="0">
              <a:latin typeface="Bookman Old Style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714348" y="2214554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Bookman Old Style" pitchFamily="18" charset="0"/>
            </a:endParaRP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5929322" y="2143116"/>
            <a:ext cx="2500330" cy="1185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endParaRPr lang="sk-SK" b="1" dirty="0">
              <a:latin typeface="Bookman Old Style" pitchFamily="18" charset="0"/>
            </a:endParaRPr>
          </a:p>
        </p:txBody>
      </p:sp>
      <p:sp>
        <p:nvSpPr>
          <p:cNvPr id="11" name="Vodorovný zvitok 10"/>
          <p:cNvSpPr/>
          <p:nvPr/>
        </p:nvSpPr>
        <p:spPr>
          <a:xfrm>
            <a:off x="785786" y="4357694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Bookman Old Style" pitchFamily="18" charset="0"/>
            </a:endParaRPr>
          </a:p>
        </p:txBody>
      </p:sp>
      <p:sp>
        <p:nvSpPr>
          <p:cNvPr id="13" name="Vodorovný zvitok 12"/>
          <p:cNvSpPr/>
          <p:nvPr/>
        </p:nvSpPr>
        <p:spPr>
          <a:xfrm>
            <a:off x="5286380" y="5643578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Bookman Old Style" pitchFamily="18" charset="0"/>
            </a:endParaRPr>
          </a:p>
        </p:txBody>
      </p:sp>
      <p:sp>
        <p:nvSpPr>
          <p:cNvPr id="14" name="Vodorovný zvitok 13"/>
          <p:cNvSpPr/>
          <p:nvPr/>
        </p:nvSpPr>
        <p:spPr>
          <a:xfrm>
            <a:off x="5214942" y="4714884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Bookman Old Style" pitchFamily="18" charset="0"/>
            </a:endParaRPr>
          </a:p>
        </p:txBody>
      </p:sp>
      <p:sp>
        <p:nvSpPr>
          <p:cNvPr id="15" name="Vodorovný zvitok 14"/>
          <p:cNvSpPr/>
          <p:nvPr/>
        </p:nvSpPr>
        <p:spPr>
          <a:xfrm>
            <a:off x="5214942" y="3429000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Bookman Old Style" pitchFamily="18" charset="0"/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 rot="10800000" flipV="1">
            <a:off x="2928926" y="2000240"/>
            <a:ext cx="71438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5214942" y="2000240"/>
            <a:ext cx="857256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hnutá šípka doprava 19"/>
          <p:cNvSpPr/>
          <p:nvPr/>
        </p:nvSpPr>
        <p:spPr>
          <a:xfrm>
            <a:off x="214282" y="3143248"/>
            <a:ext cx="500066" cy="16430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1" name="Zahnutá šípka doľava 20"/>
          <p:cNvSpPr/>
          <p:nvPr/>
        </p:nvSpPr>
        <p:spPr>
          <a:xfrm>
            <a:off x="7858148" y="3286124"/>
            <a:ext cx="500066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2" name="Zahnutá šípka doľava 21"/>
          <p:cNvSpPr/>
          <p:nvPr/>
        </p:nvSpPr>
        <p:spPr>
          <a:xfrm>
            <a:off x="8072462" y="3143248"/>
            <a:ext cx="500066" cy="21431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3" name="Zahnutá šípka doľava 22"/>
          <p:cNvSpPr/>
          <p:nvPr/>
        </p:nvSpPr>
        <p:spPr>
          <a:xfrm>
            <a:off x="8358214" y="3071810"/>
            <a:ext cx="785786" cy="31432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sk-SK" b="1">
                <a:latin typeface="Bookman Old Style" pitchFamily="18" charset="0"/>
              </a:rPr>
              <a:t>Riešenie</a:t>
            </a:r>
            <a:endParaRPr lang="sk-SK" b="1" dirty="0">
              <a:latin typeface="Bookman Old Style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928926" y="1214422"/>
            <a:ext cx="3429024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b="1" dirty="0">
                <a:latin typeface="Bookman Old Style" pitchFamily="18" charset="0"/>
              </a:rPr>
              <a:t>Slová podľa dobového výskytu</a:t>
            </a:r>
          </a:p>
        </p:txBody>
      </p:sp>
      <p:sp>
        <p:nvSpPr>
          <p:cNvPr id="9" name="Ovál 8"/>
          <p:cNvSpPr/>
          <p:nvPr/>
        </p:nvSpPr>
        <p:spPr>
          <a:xfrm>
            <a:off x="714348" y="2214554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Bookman Old Style" pitchFamily="18" charset="0"/>
              </a:rPr>
              <a:t>Nové slová</a:t>
            </a: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5929322" y="2143116"/>
            <a:ext cx="2500330" cy="1185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>
              <a:buNone/>
            </a:pPr>
            <a:r>
              <a:rPr lang="sk-SK" b="1" dirty="0">
                <a:latin typeface="Bookman Old Style" pitchFamily="18" charset="0"/>
              </a:rPr>
              <a:t>Staré</a:t>
            </a:r>
          </a:p>
          <a:p>
            <a:pPr algn="ctr">
              <a:buNone/>
            </a:pPr>
            <a:r>
              <a:rPr lang="sk-SK" b="1" dirty="0">
                <a:latin typeface="Bookman Old Style" pitchFamily="18" charset="0"/>
              </a:rPr>
              <a:t>slová</a:t>
            </a:r>
          </a:p>
        </p:txBody>
      </p:sp>
      <p:sp>
        <p:nvSpPr>
          <p:cNvPr id="11" name="Vodorovný zvitok 10"/>
          <p:cNvSpPr/>
          <p:nvPr/>
        </p:nvSpPr>
        <p:spPr>
          <a:xfrm>
            <a:off x="785786" y="4357694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Bookman Old Style" pitchFamily="18" charset="0"/>
              </a:rPr>
              <a:t>Neologizmy</a:t>
            </a:r>
          </a:p>
        </p:txBody>
      </p:sp>
      <p:sp>
        <p:nvSpPr>
          <p:cNvPr id="13" name="Vodorovný zvitok 12"/>
          <p:cNvSpPr/>
          <p:nvPr/>
        </p:nvSpPr>
        <p:spPr>
          <a:xfrm>
            <a:off x="5286380" y="5643578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Bookman Old Style" pitchFamily="18" charset="0"/>
              </a:rPr>
              <a:t>Historizmy</a:t>
            </a:r>
          </a:p>
        </p:txBody>
      </p:sp>
      <p:sp>
        <p:nvSpPr>
          <p:cNvPr id="14" name="Vodorovný zvitok 13"/>
          <p:cNvSpPr/>
          <p:nvPr/>
        </p:nvSpPr>
        <p:spPr>
          <a:xfrm>
            <a:off x="5214942" y="4714884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Bookman Old Style" pitchFamily="18" charset="0"/>
              </a:rPr>
              <a:t>Archaizmy</a:t>
            </a:r>
          </a:p>
        </p:txBody>
      </p:sp>
      <p:sp>
        <p:nvSpPr>
          <p:cNvPr id="15" name="Vodorovný zvitok 14"/>
          <p:cNvSpPr/>
          <p:nvPr/>
        </p:nvSpPr>
        <p:spPr>
          <a:xfrm>
            <a:off x="5214942" y="3500438"/>
            <a:ext cx="2643206" cy="100013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Bookman Old Style" pitchFamily="18" charset="0"/>
              </a:rPr>
              <a:t>Zastarané slová</a:t>
            </a:r>
          </a:p>
        </p:txBody>
      </p:sp>
      <p:cxnSp>
        <p:nvCxnSpPr>
          <p:cNvPr id="17" name="Rovná spojovacia šípka 16"/>
          <p:cNvCxnSpPr/>
          <p:nvPr/>
        </p:nvCxnSpPr>
        <p:spPr>
          <a:xfrm rot="10800000" flipV="1">
            <a:off x="2928926" y="2000240"/>
            <a:ext cx="71438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5214942" y="2000240"/>
            <a:ext cx="857256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hnutá šípka doprava 19"/>
          <p:cNvSpPr/>
          <p:nvPr/>
        </p:nvSpPr>
        <p:spPr>
          <a:xfrm>
            <a:off x="214282" y="3143248"/>
            <a:ext cx="500066" cy="16430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1" name="Zahnutá šípka doľava 20"/>
          <p:cNvSpPr/>
          <p:nvPr/>
        </p:nvSpPr>
        <p:spPr>
          <a:xfrm>
            <a:off x="7858148" y="3286124"/>
            <a:ext cx="500066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2" name="Zahnutá šípka doľava 21"/>
          <p:cNvSpPr/>
          <p:nvPr/>
        </p:nvSpPr>
        <p:spPr>
          <a:xfrm>
            <a:off x="8072462" y="3143248"/>
            <a:ext cx="500066" cy="21431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3" name="Zahnutá šípka doľava 22"/>
          <p:cNvSpPr/>
          <p:nvPr/>
        </p:nvSpPr>
        <p:spPr>
          <a:xfrm>
            <a:off x="8358214" y="3071810"/>
            <a:ext cx="785786" cy="31432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  <p:bldP spid="11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Zdroje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Krajčovičová, J. a kol.: Slovenský jazyk pre 7. ročník základnej školy, učebnica. SPN, Bratislava, 2011, s. 33 – 36.</a:t>
            </a:r>
          </a:p>
          <a:p>
            <a:r>
              <a:rPr lang="sk-SK" dirty="0">
                <a:hlinkClick r:id="rId2"/>
              </a:rPr>
              <a:t>https://oskole.detiamy.sk/clanok/slova-podla-doboveho-vyskytu</a:t>
            </a:r>
            <a:endParaRPr lang="sk-SK" dirty="0"/>
          </a:p>
          <a:p>
            <a:r>
              <a:rPr lang="sk-SK" dirty="0">
                <a:hlinkClick r:id="rId3"/>
              </a:rPr>
              <a:t>https://zlatyfond.sme.sk/dielo/23/Kukucin_Rysava-jalovica/1#ixzz5RTHyizOg</a:t>
            </a:r>
            <a:endParaRPr lang="sk-SK" dirty="0"/>
          </a:p>
        </p:txBody>
      </p:sp>
    </p:spTree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Ďakujem za pozornosť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 fontScale="85000" lnSpcReduction="10000"/>
          </a:bodyPr>
          <a:lstStyle/>
          <a:p>
            <a:r>
              <a:rPr lang="sk-SK" dirty="0">
                <a:latin typeface="Bookman Old Style" pitchFamily="18" charset="0"/>
              </a:rPr>
              <a:t>Slovná zásoba je súhrn všetkých slov v národnom jazyku (spisovný jazyk, nárečia).</a:t>
            </a:r>
          </a:p>
          <a:p>
            <a:r>
              <a:rPr lang="sk-SK" dirty="0">
                <a:latin typeface="Bookman Old Style" pitchFamily="18" charset="0"/>
              </a:rPr>
              <a:t>Slovná zásoba sa vyvíja (slová sa prestanú používať, pribúdajú, vznikajú).</a:t>
            </a:r>
          </a:p>
          <a:p>
            <a:r>
              <a:rPr lang="sk-SK" dirty="0">
                <a:latin typeface="Bookman Old Style" pitchFamily="18" charset="0"/>
              </a:rPr>
              <a:t>Slovná zásoba sa delí na:</a:t>
            </a:r>
          </a:p>
          <a:p>
            <a:pPr lvl="3"/>
            <a:r>
              <a:rPr lang="sk-SK" b="1" dirty="0">
                <a:latin typeface="Bookman Old Style" pitchFamily="18" charset="0"/>
              </a:rPr>
              <a:t>jadro slovnej zásoby</a:t>
            </a:r>
            <a:r>
              <a:rPr lang="sk-SK" dirty="0">
                <a:latin typeface="Bookman Old Style" pitchFamily="18" charset="0"/>
              </a:rPr>
              <a:t> (slová, ktoré v bežnom živote používame najčastejšie),</a:t>
            </a:r>
          </a:p>
          <a:p>
            <a:pPr lvl="3"/>
            <a:r>
              <a:rPr lang="sk-SK" b="1" dirty="0">
                <a:latin typeface="Bookman Old Style" pitchFamily="18" charset="0"/>
              </a:rPr>
              <a:t>okraj slovnej zásoby</a:t>
            </a:r>
            <a:r>
              <a:rPr lang="sk-SK" dirty="0">
                <a:latin typeface="Bookman Old Style" pitchFamily="18" charset="0"/>
              </a:rPr>
              <a:t> (slová, ktoré v bežnom živote používame zriedkavo).</a:t>
            </a:r>
          </a:p>
          <a:p>
            <a:r>
              <a:rPr lang="sk-SK" dirty="0">
                <a:latin typeface="Bookman Old Style" pitchFamily="18" charset="0"/>
              </a:rPr>
              <a:t>Slovná zásoba slovenského jazyka je spracovaná v slovníkoch (SSJ, KSSJ). </a:t>
            </a:r>
          </a:p>
          <a:p>
            <a:r>
              <a:rPr lang="sk-SK" b="1" dirty="0">
                <a:latin typeface="Bookman Old Style" pitchFamily="18" charset="0"/>
              </a:rPr>
              <a:t>Lexikológia</a:t>
            </a:r>
            <a:r>
              <a:rPr lang="sk-SK" dirty="0">
                <a:latin typeface="Bookman Old Style" pitchFamily="18" charset="0"/>
              </a:rPr>
              <a:t> je náuka o slovnej zásobe.</a:t>
            </a: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Slová v slovnej zásobe sa členia z viacerých hľadísk: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Bookman Old Style" pitchFamily="18" charset="0"/>
              </a:rPr>
              <a:t> členenie podľa vecného významu</a:t>
            </a:r>
          </a:p>
          <a:p>
            <a:r>
              <a:rPr lang="sk-SK" b="1" dirty="0">
                <a:latin typeface="Bookman Old Style" pitchFamily="18" charset="0"/>
              </a:rPr>
              <a:t>členenie podľa dobového výskytu</a:t>
            </a:r>
          </a:p>
          <a:p>
            <a:r>
              <a:rPr lang="sk-SK" dirty="0">
                <a:latin typeface="Bookman Old Style" pitchFamily="18" charset="0"/>
              </a:rPr>
              <a:t>členenie podľa pôvodu</a:t>
            </a:r>
          </a:p>
          <a:p>
            <a:r>
              <a:rPr lang="sk-SK" dirty="0">
                <a:latin typeface="Bookman Old Style" pitchFamily="18" charset="0"/>
              </a:rPr>
              <a:t>členenie podľa citového zafarbenia</a:t>
            </a:r>
          </a:p>
          <a:p>
            <a:r>
              <a:rPr lang="sk-SK" dirty="0">
                <a:latin typeface="Bookman Old Style" pitchFamily="18" charset="0"/>
              </a:rPr>
              <a:t> členenie podľa spisovnosti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Členenie slov podľa dobového výskytu</a:t>
            </a:r>
            <a:br>
              <a:rPr lang="sk-SK" b="1" dirty="0">
                <a:latin typeface="Bookman Old Style" pitchFamily="18" charset="0"/>
              </a:rPr>
            </a:br>
            <a:endParaRPr lang="sk-SK" dirty="0"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u="sng" dirty="0">
                <a:latin typeface="Bookman Old Style" pitchFamily="18" charset="0"/>
              </a:rPr>
              <a:t>staré slová:</a:t>
            </a:r>
            <a:endParaRPr lang="sk-SK" dirty="0">
              <a:latin typeface="Bookman Old Style" pitchFamily="18" charset="0"/>
            </a:endParaRPr>
          </a:p>
          <a:p>
            <a:pPr lvl="2"/>
            <a:r>
              <a:rPr lang="sk-SK" b="1" dirty="0">
                <a:latin typeface="Bookman Old Style" pitchFamily="18" charset="0"/>
              </a:rPr>
              <a:t>historizmy:</a:t>
            </a:r>
            <a:r>
              <a:rPr lang="sk-SK" dirty="0">
                <a:latin typeface="Bookman Old Style" pitchFamily="18" charset="0"/>
              </a:rPr>
              <a:t> dereš, mušketier, zbojník,</a:t>
            </a:r>
          </a:p>
          <a:p>
            <a:pPr lvl="2"/>
            <a:r>
              <a:rPr lang="sk-SK" b="1" dirty="0">
                <a:latin typeface="Bookman Old Style" pitchFamily="18" charset="0"/>
              </a:rPr>
              <a:t>archaizmy: </a:t>
            </a:r>
            <a:r>
              <a:rPr lang="sk-SK" dirty="0">
                <a:latin typeface="Bookman Old Style" pitchFamily="18" charset="0"/>
              </a:rPr>
              <a:t>švec (obuvník), árešt (väznica), letá (roky),</a:t>
            </a:r>
          </a:p>
          <a:p>
            <a:pPr lvl="2"/>
            <a:r>
              <a:rPr lang="sk-SK" b="1" dirty="0">
                <a:latin typeface="Bookman Old Style" pitchFamily="18" charset="0"/>
              </a:rPr>
              <a:t>zastarané slová: </a:t>
            </a:r>
            <a:r>
              <a:rPr lang="sk-SK" dirty="0" err="1">
                <a:latin typeface="Bookman Old Style" pitchFamily="18" charset="0"/>
              </a:rPr>
              <a:t>knihovňa</a:t>
            </a:r>
            <a:r>
              <a:rPr lang="sk-SK" dirty="0">
                <a:latin typeface="Bookman Old Style" pitchFamily="18" charset="0"/>
              </a:rPr>
              <a:t> (knižnica), </a:t>
            </a:r>
            <a:r>
              <a:rPr lang="sk-SK" dirty="0" err="1">
                <a:latin typeface="Bookman Old Style" pitchFamily="18" charset="0"/>
              </a:rPr>
              <a:t>apatieka</a:t>
            </a:r>
            <a:r>
              <a:rPr lang="sk-SK" dirty="0">
                <a:latin typeface="Bookman Old Style" pitchFamily="18" charset="0"/>
              </a:rPr>
              <a:t> (lekáreň), plánka (nezaštepený strom),</a:t>
            </a:r>
          </a:p>
          <a:p>
            <a:r>
              <a:rPr lang="sk-SK" b="1" u="sng" dirty="0">
                <a:latin typeface="Bookman Old Style" pitchFamily="18" charset="0"/>
              </a:rPr>
              <a:t>nové slová:</a:t>
            </a:r>
            <a:endParaRPr lang="sk-SK" dirty="0">
              <a:latin typeface="Bookman Old Style" pitchFamily="18" charset="0"/>
            </a:endParaRPr>
          </a:p>
          <a:p>
            <a:pPr lvl="2"/>
            <a:r>
              <a:rPr lang="sk-SK" b="1" dirty="0">
                <a:latin typeface="Bookman Old Style" pitchFamily="18" charset="0"/>
              </a:rPr>
              <a:t>neologizmy: </a:t>
            </a:r>
            <a:r>
              <a:rPr lang="sk-SK" dirty="0">
                <a:latin typeface="Bookman Old Style" pitchFamily="18" charset="0"/>
              </a:rPr>
              <a:t>čip, programátor, antipatia, videoprehrávač.</a:t>
            </a: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Neologizmy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Neologizmy </a:t>
            </a:r>
            <a:r>
              <a:rPr lang="sk-SK" dirty="0">
                <a:latin typeface="Bookman Old Style" pitchFamily="18" charset="0"/>
              </a:rPr>
              <a:t>sú nové slová, ktoré vznikajú na pomenovanie nových predmetov alebo javov.</a:t>
            </a:r>
          </a:p>
          <a:p>
            <a:r>
              <a:rPr lang="sk-SK" i="1" u="sng" dirty="0">
                <a:latin typeface="Bookman Old Style" pitchFamily="18" charset="0"/>
              </a:rPr>
              <a:t>Príklady neologizmov</a:t>
            </a:r>
            <a:r>
              <a:rPr lang="sk-SK" i="1" dirty="0">
                <a:latin typeface="Bookman Old Style" pitchFamily="18" charset="0"/>
              </a:rPr>
              <a:t>: kalkulačka, čip, video, web, </a:t>
            </a:r>
            <a:r>
              <a:rPr lang="sk-SK" i="1" dirty="0" err="1">
                <a:latin typeface="Bookman Old Style" pitchFamily="18" charset="0"/>
              </a:rPr>
              <a:t>mailovať</a:t>
            </a:r>
            <a:r>
              <a:rPr lang="sk-SK" i="1" dirty="0">
                <a:latin typeface="Bookman Old Style" pitchFamily="18" charset="0"/>
              </a:rPr>
              <a:t>, </a:t>
            </a:r>
            <a:r>
              <a:rPr lang="sk-SK" i="1" dirty="0" err="1">
                <a:latin typeface="Bookman Old Style" pitchFamily="18" charset="0"/>
              </a:rPr>
              <a:t>notebok</a:t>
            </a:r>
            <a:r>
              <a:rPr lang="sk-SK" i="1" dirty="0">
                <a:latin typeface="Bookman Old Style" pitchFamily="18" charset="0"/>
              </a:rPr>
              <a:t>, </a:t>
            </a:r>
            <a:r>
              <a:rPr lang="sk-SK" i="1" dirty="0" err="1">
                <a:latin typeface="Bookman Old Style" pitchFamily="18" charset="0"/>
              </a:rPr>
              <a:t>hacker</a:t>
            </a:r>
            <a:r>
              <a:rPr lang="sk-SK" i="1" dirty="0">
                <a:latin typeface="Bookman Old Style" pitchFamily="18" charset="0"/>
              </a:rPr>
              <a:t>, </a:t>
            </a:r>
            <a:r>
              <a:rPr lang="sk-SK" i="1" dirty="0" err="1">
                <a:latin typeface="Bookman Old Style" pitchFamily="18" charset="0"/>
              </a:rPr>
              <a:t>webstránka</a:t>
            </a:r>
            <a:r>
              <a:rPr lang="sk-SK" i="1" dirty="0">
                <a:latin typeface="Bookman Old Style" pitchFamily="18" charset="0"/>
              </a:rPr>
              <a:t>.</a:t>
            </a:r>
            <a:endParaRPr lang="sk-SK" dirty="0">
              <a:latin typeface="Bookman Old Style" pitchFamily="18" charset="0"/>
            </a:endParaRP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Historizmy</a:t>
            </a:r>
            <a:br>
              <a:rPr lang="sk-SK" dirty="0">
                <a:latin typeface="Bookman Old Style" pitchFamily="18" charset="0"/>
              </a:rPr>
            </a:br>
            <a:endParaRPr lang="sk-SK" dirty="0"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Historizmy </a:t>
            </a:r>
            <a:r>
              <a:rPr lang="sk-SK" dirty="0">
                <a:latin typeface="Bookman Old Style" pitchFamily="18" charset="0"/>
              </a:rPr>
              <a:t>sú slová, ktoré pomenúvajú predmety a javy, ktoré zanikli, preto sa bežne nepoužívajú.</a:t>
            </a:r>
          </a:p>
          <a:p>
            <a:r>
              <a:rPr lang="sk-SK" i="1" u="sng" dirty="0">
                <a:latin typeface="Bookman Old Style" pitchFamily="18" charset="0"/>
              </a:rPr>
              <a:t>Príklady historizmov:</a:t>
            </a:r>
            <a:r>
              <a:rPr lang="sk-SK" i="1" dirty="0">
                <a:latin typeface="Bookman Old Style" pitchFamily="18" charset="0"/>
              </a:rPr>
              <a:t> päták, hajdúch, šesták, groš, zlatka, dvoran, </a:t>
            </a:r>
            <a:r>
              <a:rPr lang="sk-SK" i="1" dirty="0" err="1">
                <a:latin typeface="Bookman Old Style" pitchFamily="18" charset="0"/>
              </a:rPr>
              <a:t>hintov</a:t>
            </a:r>
            <a:r>
              <a:rPr lang="sk-SK" i="1" dirty="0">
                <a:latin typeface="Bookman Old Style" pitchFamily="18" charset="0"/>
              </a:rPr>
              <a:t>, išpán, župa, felčiar.</a:t>
            </a:r>
            <a:endParaRPr lang="sk-SK" dirty="0">
              <a:latin typeface="Bookman Old Style" pitchFamily="18" charset="0"/>
            </a:endParaRP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Archaizmy</a:t>
            </a:r>
            <a:endParaRPr lang="sk-SK" dirty="0"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Archaizmy</a:t>
            </a:r>
            <a:r>
              <a:rPr lang="sk-SK" dirty="0">
                <a:latin typeface="Bookman Old Style" pitchFamily="18" charset="0"/>
              </a:rPr>
              <a:t> pomenúvajú veci a javy, ktoré stále </a:t>
            </a:r>
            <a:r>
              <a:rPr lang="sk-SK" b="1" dirty="0">
                <a:latin typeface="Bookman Old Style" pitchFamily="18" charset="0"/>
              </a:rPr>
              <a:t>existujú</a:t>
            </a:r>
            <a:r>
              <a:rPr lang="sk-SK" dirty="0">
                <a:latin typeface="Bookman Old Style" pitchFamily="18" charset="0"/>
              </a:rPr>
              <a:t>. Bežne sa nepoužívajú, lebo ich nahradili modernejšie slová.</a:t>
            </a:r>
          </a:p>
          <a:p>
            <a:r>
              <a:rPr lang="sk-SK" i="1" u="sng" dirty="0">
                <a:latin typeface="Bookman Old Style" pitchFamily="18" charset="0"/>
              </a:rPr>
              <a:t>Príklady archaizmov</a:t>
            </a:r>
            <a:r>
              <a:rPr lang="sk-SK" i="1" dirty="0">
                <a:latin typeface="Bookman Old Style" pitchFamily="18" charset="0"/>
              </a:rPr>
              <a:t>: </a:t>
            </a:r>
            <a:r>
              <a:rPr lang="sk-SK" i="1" dirty="0" err="1">
                <a:latin typeface="Bookman Old Style" pitchFamily="18" charset="0"/>
              </a:rPr>
              <a:t>prírodospyt</a:t>
            </a:r>
            <a:r>
              <a:rPr lang="sk-SK" i="1" dirty="0">
                <a:latin typeface="Bookman Old Style" pitchFamily="18" charset="0"/>
              </a:rPr>
              <a:t> (prírodoveda), sklep (obchod), mravy (správanie), počty (matematika), furman (povozník).</a:t>
            </a:r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Zastarané slová</a:t>
            </a:r>
            <a:r>
              <a:rPr lang="sk-SK" dirty="0">
                <a:latin typeface="Bookman Old Style" pitchFamily="18" charset="0"/>
              </a:rPr>
              <a:t> 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Bookman Old Style" pitchFamily="18" charset="0"/>
              </a:rPr>
              <a:t>Zastarané slová</a:t>
            </a:r>
            <a:r>
              <a:rPr lang="sk-SK" dirty="0">
                <a:latin typeface="Bookman Old Style" pitchFamily="18" charset="0"/>
              </a:rPr>
              <a:t> sú spisovné slová, ktoré majú novšie pomenovanie. Používa ich staršia generácia.</a:t>
            </a:r>
          </a:p>
          <a:p>
            <a:r>
              <a:rPr lang="sk-SK" i="1" u="sng" dirty="0">
                <a:latin typeface="Bookman Old Style" pitchFamily="18" charset="0"/>
              </a:rPr>
              <a:t>Príklady zastaraných slov</a:t>
            </a:r>
            <a:r>
              <a:rPr lang="sk-SK" i="1" dirty="0">
                <a:latin typeface="Bookman Old Style" pitchFamily="18" charset="0"/>
              </a:rPr>
              <a:t>: </a:t>
            </a:r>
            <a:r>
              <a:rPr lang="sk-SK" i="1" dirty="0" err="1">
                <a:latin typeface="Bookman Old Style" pitchFamily="18" charset="0"/>
              </a:rPr>
              <a:t>nižepodpísaný</a:t>
            </a:r>
            <a:r>
              <a:rPr lang="sk-SK" i="1" dirty="0">
                <a:latin typeface="Bookman Old Style" pitchFamily="18" charset="0"/>
              </a:rPr>
              <a:t> (</a:t>
            </a:r>
            <a:r>
              <a:rPr lang="sk-SK" i="1" dirty="0" err="1">
                <a:latin typeface="Bookman Old Style" pitchFamily="18" charset="0"/>
              </a:rPr>
              <a:t>dolupodpísaný</a:t>
            </a:r>
            <a:r>
              <a:rPr lang="sk-SK" i="1" dirty="0">
                <a:latin typeface="Bookman Old Style" pitchFamily="18" charset="0"/>
              </a:rPr>
              <a:t>), šenkár (krčmár), </a:t>
            </a:r>
            <a:r>
              <a:rPr lang="sk-SK" i="1" dirty="0" err="1">
                <a:latin typeface="Bookman Old Style" pitchFamily="18" charset="0"/>
              </a:rPr>
              <a:t>bukréta</a:t>
            </a:r>
            <a:r>
              <a:rPr lang="sk-SK" i="1" dirty="0">
                <a:latin typeface="Bookman Old Style" pitchFamily="18" charset="0"/>
              </a:rPr>
              <a:t> (kytica), podivín (čudák),choseň (úžitok).</a:t>
            </a:r>
            <a:endParaRPr lang="sk-SK" dirty="0">
              <a:latin typeface="Bookman Old Style" pitchFamily="18" charset="0"/>
            </a:endParaRPr>
          </a:p>
          <a:p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Bookman Old Style" pitchFamily="18" charset="0"/>
              </a:rPr>
              <a:t>Roztrieďte slová na historizmy a archaizmy: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2332037"/>
            <a:ext cx="8229600" cy="4525963"/>
          </a:xfrm>
        </p:spPr>
        <p:txBody>
          <a:bodyPr/>
          <a:lstStyle/>
          <a:p>
            <a:r>
              <a:rPr lang="sk-SK" i="1" dirty="0">
                <a:latin typeface="Bookman Old Style" pitchFamily="18" charset="0"/>
              </a:rPr>
              <a:t>dráb, marš, počty, </a:t>
            </a:r>
            <a:r>
              <a:rPr lang="sk-SK" i="1" dirty="0" err="1">
                <a:latin typeface="Bookman Old Style" pitchFamily="18" charset="0"/>
              </a:rPr>
              <a:t>hintov</a:t>
            </a:r>
            <a:r>
              <a:rPr lang="sk-SK" i="1" dirty="0">
                <a:latin typeface="Bookman Old Style" pitchFamily="18" charset="0"/>
              </a:rPr>
              <a:t>, regiment, dereš, zbojník, švec, árešt, halapartňa, groš.</a:t>
            </a:r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807</Words>
  <Application>Microsoft Office PowerPoint</Application>
  <PresentationFormat>Prezentácia na obrazovke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Bookman Old Style</vt:lpstr>
      <vt:lpstr>Calibri</vt:lpstr>
      <vt:lpstr>Motív Office</vt:lpstr>
      <vt:lpstr>Členenie slov podľa dobového výskytu</vt:lpstr>
      <vt:lpstr>Prezentácia programu PowerPoint</vt:lpstr>
      <vt:lpstr>Slová v slovnej zásobe sa členia z viacerých hľadísk:</vt:lpstr>
      <vt:lpstr>Členenie slov podľa dobového výskytu </vt:lpstr>
      <vt:lpstr>Neologizmy</vt:lpstr>
      <vt:lpstr>Historizmy </vt:lpstr>
      <vt:lpstr>Archaizmy</vt:lpstr>
      <vt:lpstr>Zastarané slová </vt:lpstr>
      <vt:lpstr>Roztrieďte slová na historizmy a archaizmy:</vt:lpstr>
      <vt:lpstr>Ktoré zo slov sú neologizmy?</vt:lpstr>
      <vt:lpstr>Priraďte k zastaraným slovám správne synonymum:</vt:lpstr>
      <vt:lpstr>V texte sa pokúste nájsť staré slová.</vt:lpstr>
      <vt:lpstr>Pokúste sa staré slová z úryvku  nahradiť inými slovami.</vt:lpstr>
      <vt:lpstr>Uvažujte a doplňte pojmovú mapu.</vt:lpstr>
      <vt:lpstr>Riešenie</vt:lpstr>
      <vt:lpstr>Zdroje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Členenie slov podľa dobového výskytu</dc:title>
  <dc:creator>Macko</dc:creator>
  <cp:lastModifiedBy>Jarmila Misikova</cp:lastModifiedBy>
  <cp:revision>8</cp:revision>
  <dcterms:created xsi:type="dcterms:W3CDTF">2020-11-23T12:56:52Z</dcterms:created>
  <dcterms:modified xsi:type="dcterms:W3CDTF">2021-11-15T04:35:47Z</dcterms:modified>
</cp:coreProperties>
</file>