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sotakova" initials="es" lastIdx="5" clrIdx="0">
    <p:extLst>
      <p:ext uri="{19B8F6BF-5375-455C-9EA6-DF929625EA0E}">
        <p15:presenceInfo xmlns:p15="http://schemas.microsoft.com/office/powerpoint/2012/main" userId="329b4f1dc631eb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6" autoAdjust="0"/>
  </p:normalViewPr>
  <p:slideViewPr>
    <p:cSldViewPr showGuides="1"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0C765-3875-428B-841E-686C5FD7386B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0829C-85BE-4408-90C8-80D4CCB4BC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312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F0829C-85BE-4408-90C8-80D4CCB4BC0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677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F0829C-85BE-4408-90C8-80D4CCB4BC0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88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1132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197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955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1283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909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2831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87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615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246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5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7451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677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152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698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6248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877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 lv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9011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endParaRPr lang="sk-SK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/>
            <a:fld id="{9A0DB2DC-4C9A-4742-B13C-FB6460FD3503}" type="slidenum">
              <a:rPr lang="sk-SK" smtClean="0"/>
              <a:t>‹#›</a:t>
            </a:fld>
            <a:endParaRPr 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84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hyperlink" Target="https://www.mates.sk/slalom/vdg.htm" TargetMode="External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533400" y="260649"/>
            <a:ext cx="7927032" cy="1487184"/>
          </a:xfrm>
          <a:ln/>
        </p:spPr>
        <p:txBody>
          <a:bodyPr anchor="b" anchorCtr="1">
            <a:normAutofit/>
          </a:bodyPr>
          <a:lstStyle/>
          <a:p>
            <a:pPr algn="ctr" defTabSz="914400">
              <a:buSzTx/>
            </a:pPr>
            <a:r>
              <a:rPr kern="1200" baseline="0" dirty="0" err="1">
                <a:latin typeface="Arial" panose="020B0604020202020204" pitchFamily="34" charset="0"/>
              </a:rPr>
              <a:t>Ako</a:t>
            </a:r>
            <a:r>
              <a:rPr kern="1200" baseline="0" dirty="0">
                <a:latin typeface="Arial" panose="020B0604020202020204" pitchFamily="34" charset="0"/>
              </a:rPr>
              <a:t> </a:t>
            </a:r>
            <a:r>
              <a:rPr kern="1200" baseline="0" dirty="0" err="1">
                <a:latin typeface="Arial" panose="020B0604020202020204" pitchFamily="34" charset="0"/>
              </a:rPr>
              <a:t>ľudia</a:t>
            </a:r>
            <a:r>
              <a:rPr kern="1200" baseline="0" dirty="0">
                <a:latin typeface="Arial" panose="020B0604020202020204" pitchFamily="34" charset="0"/>
              </a:rPr>
              <a:t> </a:t>
            </a:r>
            <a:r>
              <a:rPr kern="1200" baseline="0" dirty="0" err="1">
                <a:latin typeface="Arial" panose="020B0604020202020204" pitchFamily="34" charset="0"/>
              </a:rPr>
              <a:t>spoznávali</a:t>
            </a:r>
            <a:r>
              <a:rPr kern="1200" baseline="0" dirty="0">
                <a:latin typeface="Arial" panose="020B0604020202020204" pitchFamily="34" charset="0"/>
              </a:rPr>
              <a:t> </a:t>
            </a:r>
            <a:r>
              <a:rPr kern="1200" baseline="0" dirty="0" err="1">
                <a:latin typeface="Arial" panose="020B0604020202020204" pitchFamily="34" charset="0"/>
              </a:rPr>
              <a:t>sily</a:t>
            </a:r>
            <a:r>
              <a:rPr kern="1200" baseline="0" dirty="0">
                <a:latin typeface="Arial" panose="020B0604020202020204" pitchFamily="34" charset="0"/>
              </a:rPr>
              <a:t> </a:t>
            </a:r>
            <a:r>
              <a:rPr kern="1200" baseline="0" dirty="0" err="1">
                <a:latin typeface="Arial" panose="020B0604020202020204" pitchFamily="34" charset="0"/>
              </a:rPr>
              <a:t>prírody</a:t>
            </a:r>
            <a:endParaRPr kern="1200" baseline="0" dirty="0"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0" y="1870503"/>
            <a:ext cx="5046994" cy="1846529"/>
          </a:xfrm>
          <a:ln/>
        </p:spPr>
        <p:txBody>
          <a:bodyPr anchor="t">
            <a:normAutofit fontScale="25000" lnSpcReduction="20000"/>
          </a:bodyPr>
          <a:lstStyle/>
          <a:p>
            <a:pPr defTabSz="914400">
              <a:buSzPct val="65000"/>
            </a:pPr>
            <a:r>
              <a:rPr lang="sk-SK" sz="6200" b="1" kern="12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8000" b="1" kern="12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Tematický</a:t>
            </a:r>
            <a:r>
              <a:rPr sz="8000" b="1" kern="12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0" b="1" kern="12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celok</a:t>
            </a:r>
            <a:r>
              <a:rPr sz="8000" b="1" kern="12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k-SK" sz="8000" b="1" kern="12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SzPct val="65000"/>
            </a:pPr>
            <a:r>
              <a:rPr lang="sk-SK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sz="8000" b="1" i="1" kern="1200" baseline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Človek</a:t>
            </a:r>
            <a:r>
              <a:rPr sz="8000" b="1" i="1" kern="12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0" b="1" i="1" kern="1200" baseline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premýšľajúci</a:t>
            </a:r>
            <a:r>
              <a:rPr sz="8000" b="1" i="1" kern="12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sk-SK" sz="8000" b="1" i="1" kern="12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0" b="1" i="1" kern="1200" baseline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vynachádzavý</a:t>
            </a:r>
            <a:r>
              <a:rPr lang="sk-SK" sz="8000" b="1" i="1" kern="12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</a:p>
          <a:p>
            <a:pPr defTabSz="914400">
              <a:buSzPct val="65000"/>
            </a:pPr>
            <a:r>
              <a:rPr lang="sk-SK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5.ročník</a:t>
            </a:r>
          </a:p>
          <a:p>
            <a:pPr defTabSz="914400">
              <a:buSzPct val="65000"/>
            </a:pPr>
            <a:endParaRPr lang="sk-SK" sz="8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SzPct val="65000"/>
            </a:pPr>
            <a:r>
              <a:rPr lang="sk-SK" sz="7200" b="1" dirty="0">
                <a:latin typeface="Arial" panose="020B0604020202020204" pitchFamily="34" charset="0"/>
                <a:cs typeface="Arial" panose="020B0604020202020204" pitchFamily="34" charset="0"/>
              </a:rPr>
              <a:t>Autor: Mgr. Michaela </a:t>
            </a:r>
            <a:r>
              <a:rPr lang="sk-SK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Sotáková</a:t>
            </a:r>
            <a:endParaRPr lang="sk-SK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buSzPct val="65000"/>
            </a:pPr>
            <a:endParaRPr i="1" kern="1200" baseline="0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2" name="Picture 2" descr="Slávne vynálezy ľudstva. Najdôležitejšie objavy ľudstva">
            <a:extLst>
              <a:ext uri="{FF2B5EF4-FFF2-40B4-BE49-F238E27FC236}">
                <a16:creationId xmlns:a16="http://schemas.microsoft.com/office/drawing/2014/main" id="{D92ACF5D-8020-4B58-925D-E7D2CF137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2" y="4212929"/>
            <a:ext cx="6068876" cy="216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ko - exkurzia za veternými mlynmi do rakúskej dedinky Prellenkirchen">
            <a:extLst>
              <a:ext uri="{FF2B5EF4-FFF2-40B4-BE49-F238E27FC236}">
                <a16:creationId xmlns:a16="http://schemas.microsoft.com/office/drawing/2014/main" id="{45C22504-65B6-426B-AE57-0BC20AF2C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05589"/>
            <a:ext cx="223224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Panoráma.sk - Vodný mlyn vJelke - z knihy Technické pamiatky">
            <a:extLst>
              <a:ext uri="{FF2B5EF4-FFF2-40B4-BE49-F238E27FC236}">
                <a16:creationId xmlns:a16="http://schemas.microsoft.com/office/drawing/2014/main" id="{11DDA9A6-C154-4E84-9794-FFADD6D5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94" y="1870503"/>
            <a:ext cx="3082460" cy="221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title"/>
          </p:nvPr>
        </p:nvSpPr>
        <p:spPr>
          <a:xfrm>
            <a:off x="539552" y="-85007"/>
            <a:ext cx="8064896" cy="923430"/>
          </a:xfrm>
          <a:ln/>
        </p:spPr>
        <p:txBody>
          <a:bodyPr anchor="ctr">
            <a:noAutofit/>
          </a:bodyPr>
          <a:lstStyle/>
          <a:p>
            <a:pPr algn="ctr"/>
            <a:r>
              <a:rPr sz="3600" dirty="0" err="1">
                <a:latin typeface="Arial" panose="020B0604020202020204" pitchFamily="34" charset="0"/>
                <a:cs typeface="Arial" panose="020B0604020202020204" pitchFamily="34" charset="0"/>
              </a:rPr>
              <a:t>Príroda</a:t>
            </a: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sz="3600" dirty="0" err="1">
                <a:latin typeface="Arial" panose="020B0604020202020204" pitchFamily="34" charset="0"/>
                <a:cs typeface="Arial" panose="020B0604020202020204" pitchFamily="34" charset="0"/>
              </a:rPr>
              <a:t>dávnoveký</a:t>
            </a: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 err="1">
                <a:latin typeface="Arial" panose="020B0604020202020204" pitchFamily="34" charset="0"/>
                <a:cs typeface="Arial" panose="020B0604020202020204" pitchFamily="34" charset="0"/>
              </a:rPr>
              <a:t>človek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 Placeholder 7170"/>
          <p:cNvSpPr>
            <a:spLocks noGrp="1"/>
          </p:cNvSpPr>
          <p:nvPr>
            <p:ph idx="4294967295"/>
          </p:nvPr>
        </p:nvSpPr>
        <p:spPr>
          <a:xfrm>
            <a:off x="251520" y="0"/>
            <a:ext cx="8640960" cy="2656796"/>
          </a:xfrm>
          <a:ln/>
        </p:spPr>
        <p:txBody>
          <a:bodyPr/>
          <a:lstStyle/>
          <a:p>
            <a:r>
              <a:rPr lang="sk-SK" sz="2600" dirty="0">
                <a:latin typeface="Arial" panose="020B0604020202020204" pitchFamily="34" charset="0"/>
              </a:rPr>
              <a:t>v najstarších časoch, </a:t>
            </a:r>
            <a:r>
              <a:rPr lang="sk-SK" sz="2600" dirty="0">
                <a:solidFill>
                  <a:schemeClr val="hlink"/>
                </a:solidFill>
                <a:latin typeface="Arial" panose="020B0604020202020204" pitchFamily="34" charset="0"/>
              </a:rPr>
              <a:t>v období nazývanom pravek</a:t>
            </a:r>
            <a:r>
              <a:rPr lang="sk-SK" sz="2600" dirty="0">
                <a:latin typeface="Arial" panose="020B0604020202020204" pitchFamily="34" charset="0"/>
              </a:rPr>
              <a:t>, </a:t>
            </a:r>
            <a:r>
              <a:rPr lang="sk-SK" sz="2600" dirty="0">
                <a:solidFill>
                  <a:schemeClr val="hlink"/>
                </a:solidFill>
                <a:latin typeface="Arial" panose="020B0604020202020204" pitchFamily="34" charset="0"/>
              </a:rPr>
              <a:t>bol človek voči silám prírody bezmocný</a:t>
            </a:r>
            <a:r>
              <a:rPr lang="sk-SK" sz="2600" dirty="0">
                <a:latin typeface="Arial" panose="020B0604020202020204" pitchFamily="34" charset="0"/>
              </a:rPr>
              <a:t>...postupne sa ich naučil</a:t>
            </a:r>
            <a:r>
              <a:rPr lang="sk-SK"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sk-SK" sz="2600" b="1" dirty="0">
                <a:solidFill>
                  <a:schemeClr val="hlink"/>
                </a:solidFill>
                <a:latin typeface="Arial" panose="020B0604020202020204" pitchFamily="34" charset="0"/>
              </a:rPr>
              <a:t>ovládať</a:t>
            </a:r>
            <a:r>
              <a:rPr lang="sk-SK" sz="2600" dirty="0">
                <a:solidFill>
                  <a:schemeClr val="hlink"/>
                </a:solidFill>
                <a:latin typeface="Arial" panose="020B0604020202020204" pitchFamily="34" charset="0"/>
              </a:rPr>
              <a:t> a </a:t>
            </a:r>
            <a:r>
              <a:rPr lang="sk-SK" sz="2600" b="1" dirty="0">
                <a:solidFill>
                  <a:schemeClr val="hlink"/>
                </a:solidFill>
                <a:latin typeface="Arial" panose="020B0604020202020204" pitchFamily="34" charset="0"/>
              </a:rPr>
              <a:t>využívať</a:t>
            </a:r>
            <a:r>
              <a:rPr lang="sk-SK"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sk-SK" sz="2600" dirty="0">
                <a:latin typeface="Arial" panose="020B0604020202020204" pitchFamily="34" charset="0"/>
              </a:rPr>
              <a:t>vo svoj</a:t>
            </a:r>
            <a:r>
              <a:rPr lang="sk-SK" sz="2600" dirty="0">
                <a:solidFill>
                  <a:schemeClr val="hlink"/>
                </a:solidFill>
                <a:latin typeface="Arial" panose="020B0604020202020204" pitchFamily="34" charset="0"/>
              </a:rPr>
              <a:t> prospech</a:t>
            </a:r>
            <a:r>
              <a:rPr lang="sk-SK" sz="2600" dirty="0">
                <a:latin typeface="Arial" panose="020B0604020202020204" pitchFamily="34" charset="0"/>
              </a:rPr>
              <a:t>...</a:t>
            </a:r>
          </a:p>
        </p:txBody>
      </p:sp>
      <p:pic>
        <p:nvPicPr>
          <p:cNvPr id="7175" name="Picture 7174" descr="ANd9GcQjA7k91hdKswCL5zsoYq8hUYmYw6TR4_NeqDA1GWK0nUxMH9v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62" y="3878503"/>
            <a:ext cx="2076450" cy="1268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7" name="Picture 7176" descr="ANd9GcTiPr7BnAwR01tnQo9P23ccFrIDUIi6rK6KsRql1G0lhG_BKISpkw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252" y="3586050"/>
            <a:ext cx="2461794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Text Box 7177"/>
          <p:cNvSpPr txBox="1"/>
          <p:nvPr/>
        </p:nvSpPr>
        <p:spPr>
          <a:xfrm>
            <a:off x="249386" y="2039528"/>
            <a:ext cx="8894614" cy="830997"/>
          </a:xfrm>
          <a:prstGeom prst="rect">
            <a:avLst/>
          </a:prstGeom>
          <a:solidFill>
            <a:srgbClr val="00FF00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So </a:t>
            </a:r>
            <a:r>
              <a:rPr sz="2000" dirty="0" err="1">
                <a:solidFill>
                  <a:srgbClr val="FF0000"/>
                </a:solidFill>
                <a:latin typeface="Tahoma" panose="020B0604030504040204" pitchFamily="34" charset="0"/>
              </a:rPr>
              <a:t>silou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ohňa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0000"/>
                </a:solidFill>
                <a:latin typeface="Tahoma" panose="020B0604030504040204" pitchFamily="34" charset="0"/>
              </a:rPr>
              <a:t>sa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Tahoma" panose="020B0604030504040204" pitchFamily="34" charset="0"/>
              </a:rPr>
              <a:t>po </a:t>
            </a:r>
            <a:r>
              <a:rPr sz="2000" u="sng" dirty="0" err="1">
                <a:solidFill>
                  <a:srgbClr val="FF0000"/>
                </a:solidFill>
                <a:latin typeface="Tahoma" panose="020B0604030504040204" pitchFamily="34" charset="0"/>
              </a:rPr>
              <a:t>prvý</a:t>
            </a:r>
            <a:r>
              <a:rPr sz="2000" u="sng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u="sng" dirty="0" err="1">
                <a:solidFill>
                  <a:srgbClr val="FF0000"/>
                </a:solidFill>
                <a:latin typeface="Tahoma" panose="020B0604030504040204" pitchFamily="34" charset="0"/>
              </a:rPr>
              <a:t>raz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0000"/>
                </a:solidFill>
                <a:latin typeface="Tahoma" panose="020B0604030504040204" pitchFamily="34" charset="0"/>
              </a:rPr>
              <a:t>oboznámil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0000"/>
                </a:solidFill>
                <a:latin typeface="Tahoma" panose="020B0604030504040204" pitchFamily="34" charset="0"/>
              </a:rPr>
              <a:t>keď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úder</a:t>
            </a:r>
            <a:r>
              <a:rPr sz="20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blesku</a:t>
            </a:r>
            <a:r>
              <a:rPr sz="20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zapálil</a:t>
            </a:r>
            <a:r>
              <a:rPr sz="20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sz="20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oheň</a:t>
            </a:r>
            <a:r>
              <a:rPr sz="2000" dirty="0">
                <a:solidFill>
                  <a:srgbClr val="FF0000"/>
                </a:solidFill>
                <a:latin typeface="Tahoma" panose="020B0604030504040204" pitchFamily="34" charset="0"/>
              </a:rPr>
              <a:t>...</a:t>
            </a:r>
          </a:p>
          <a:p>
            <a:endParaRPr sz="2000" dirty="0">
              <a:latin typeface="Tahoma" panose="020B0604030504040204" pitchFamily="34" charset="0"/>
            </a:endParaRPr>
          </a:p>
        </p:txBody>
      </p:sp>
      <p:sp>
        <p:nvSpPr>
          <p:cNvPr id="7180" name="Text Box 7179"/>
          <p:cNvSpPr txBox="1"/>
          <p:nvPr/>
        </p:nvSpPr>
        <p:spPr>
          <a:xfrm>
            <a:off x="-10471" y="2854637"/>
            <a:ext cx="4429137" cy="132343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sz="2000" b="1" dirty="0" err="1">
                <a:latin typeface="Tahoma" panose="020B0604030504040204" pitchFamily="34" charset="0"/>
              </a:rPr>
              <a:t>Dobré</a:t>
            </a:r>
            <a:r>
              <a:rPr sz="2000" b="1" dirty="0">
                <a:latin typeface="Tahoma" panose="020B0604030504040204" pitchFamily="34" charset="0"/>
              </a:rPr>
              <a:t> </a:t>
            </a:r>
            <a:r>
              <a:rPr sz="2000" b="1" dirty="0" err="1">
                <a:latin typeface="Tahoma" panose="020B0604030504040204" pitchFamily="34" charset="0"/>
              </a:rPr>
              <a:t>vlastnosti</a:t>
            </a:r>
            <a:r>
              <a:rPr sz="2000" b="1" dirty="0">
                <a:latin typeface="Tahoma" panose="020B0604030504040204" pitchFamily="34" charset="0"/>
              </a:rPr>
              <a:t> </a:t>
            </a:r>
            <a:r>
              <a:rPr sz="2000" b="1" dirty="0" err="1">
                <a:latin typeface="Tahoma" panose="020B0604030504040204" pitchFamily="34" charset="0"/>
              </a:rPr>
              <a:t>ohňa</a:t>
            </a:r>
            <a:r>
              <a:rPr sz="2000" b="1" dirty="0">
                <a:latin typeface="Tahoma" panose="020B0604030504040204" pitchFamily="34" charset="0"/>
              </a:rPr>
              <a:t>:</a:t>
            </a:r>
          </a:p>
          <a:p>
            <a:pPr algn="ctr"/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teplo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,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svetlo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,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ochrana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pred</a:t>
            </a:r>
            <a:endParaRPr sz="2000" dirty="0">
              <a:solidFill>
                <a:srgbClr val="FFC000"/>
              </a:solidFill>
              <a:latin typeface="Tahoma" panose="020B0604030504040204" pitchFamily="34" charset="0"/>
            </a:endParaRPr>
          </a:p>
          <a:p>
            <a:pPr algn="ctr"/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divou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zverou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,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tepelné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spracovanie</a:t>
            </a:r>
            <a:endParaRPr sz="2000" dirty="0">
              <a:solidFill>
                <a:srgbClr val="FFC000"/>
              </a:solidFill>
              <a:latin typeface="Tahoma" panose="020B0604030504040204" pitchFamily="34" charset="0"/>
            </a:endParaRPr>
          </a:p>
          <a:p>
            <a:pPr algn="ctr"/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potravy</a:t>
            </a:r>
            <a:endParaRPr sz="2000" dirty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sp>
        <p:nvSpPr>
          <p:cNvPr id="7181" name="Text Box 7180"/>
          <p:cNvSpPr txBox="1"/>
          <p:nvPr/>
        </p:nvSpPr>
        <p:spPr>
          <a:xfrm>
            <a:off x="4860032" y="2846854"/>
            <a:ext cx="3634328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000" b="1" dirty="0" err="1">
                <a:latin typeface="Tahoma" panose="020B0604030504040204" pitchFamily="34" charset="0"/>
              </a:rPr>
              <a:t>Negatívne</a:t>
            </a:r>
            <a:r>
              <a:rPr sz="2000" b="1" dirty="0">
                <a:latin typeface="Tahoma" panose="020B0604030504040204" pitchFamily="34" charset="0"/>
              </a:rPr>
              <a:t> </a:t>
            </a:r>
            <a:r>
              <a:rPr sz="2000" b="1" dirty="0" err="1">
                <a:latin typeface="Tahoma" panose="020B0604030504040204" pitchFamily="34" charset="0"/>
              </a:rPr>
              <a:t>vlastnosti</a:t>
            </a:r>
            <a:r>
              <a:rPr sz="2000" b="1" dirty="0">
                <a:latin typeface="Tahoma" panose="020B0604030504040204" pitchFamily="34" charset="0"/>
              </a:rPr>
              <a:t> </a:t>
            </a:r>
            <a:r>
              <a:rPr sz="2000" b="1" dirty="0" err="1">
                <a:latin typeface="Tahoma" panose="020B0604030504040204" pitchFamily="34" charset="0"/>
              </a:rPr>
              <a:t>ohňa</a:t>
            </a:r>
            <a:r>
              <a:rPr sz="2000" b="1" dirty="0">
                <a:latin typeface="Tahoma" panose="020B0604030504040204" pitchFamily="34" charset="0"/>
              </a:rPr>
              <a:t>:</a:t>
            </a:r>
          </a:p>
          <a:p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živelné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pohromy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 – </a:t>
            </a:r>
            <a:r>
              <a:rPr sz="2000" dirty="0" err="1">
                <a:solidFill>
                  <a:srgbClr val="FFC000"/>
                </a:solidFill>
                <a:latin typeface="Tahoma" panose="020B0604030504040204" pitchFamily="34" charset="0"/>
              </a:rPr>
              <a:t>požiare</a:t>
            </a:r>
            <a:r>
              <a:rPr sz="2000" dirty="0">
                <a:solidFill>
                  <a:srgbClr val="FFC000"/>
                </a:solidFill>
                <a:latin typeface="Tahoma" panose="020B0604030504040204" pitchFamily="34" charset="0"/>
              </a:rPr>
              <a:t>...</a:t>
            </a:r>
          </a:p>
        </p:txBody>
      </p:sp>
      <p:pic>
        <p:nvPicPr>
          <p:cNvPr id="3074" name="Picture 2" descr="Jak rozdělat oheň a vyrobit pravěké nástroje? Zvládnete vrtačku i  „zapalovač“ – Arya.cz – nejlepší videa z Facebooku a YouTube">
            <a:extLst>
              <a:ext uri="{FF2B5EF4-FFF2-40B4-BE49-F238E27FC236}">
                <a16:creationId xmlns:a16="http://schemas.microsoft.com/office/drawing/2014/main" id="{E1927B66-6A29-4BED-896F-3A8C4C489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7305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lustrácia(6734129): Jaskynné. | Autor: Duettographics">
            <a:extLst>
              <a:ext uri="{FF2B5EF4-FFF2-40B4-BE49-F238E27FC236}">
                <a16:creationId xmlns:a16="http://schemas.microsoft.com/office/drawing/2014/main" id="{F8818F12-1FF1-4BD3-BD84-C2E8F6943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6150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hemtrails Slovensko - blbec.online">
            <a:extLst>
              <a:ext uri="{FF2B5EF4-FFF2-40B4-BE49-F238E27FC236}">
                <a16:creationId xmlns:a16="http://schemas.microsoft.com/office/drawing/2014/main" id="{A3367671-A159-4FDD-8844-E50FEB5B9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1756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0C8EB67-CD8A-4D12-AC80-AC04BD62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2534"/>
            <a:ext cx="7600502" cy="1524000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OHEŇ</a:t>
            </a:r>
            <a:r>
              <a:rPr lang="sk-SK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SúčASť</a:t>
            </a:r>
            <a:r>
              <a:rPr lang="sk-SK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</a:t>
            </a:r>
            <a:endParaRPr lang="sk-SK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Text Placeholder 8194"/>
          <p:cNvSpPr>
            <a:spLocks noGrp="1"/>
          </p:cNvSpPr>
          <p:nvPr>
            <p:ph idx="1"/>
          </p:nvPr>
        </p:nvSpPr>
        <p:spPr>
          <a:xfrm>
            <a:off x="395536" y="533400"/>
            <a:ext cx="8352928" cy="2743200"/>
          </a:xfrm>
          <a:ln/>
        </p:spPr>
        <p:txBody>
          <a:bodyPr>
            <a:normAutofit/>
          </a:bodyPr>
          <a:lstStyle/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Oheň sa stal v živote pravekých ľudí každodennou súčasťou napr.:  postupne sa naučili vypaľovať keramiku, taviť rudu a vyrábať kovy =&gt; to by bez použitia ohňa nebolo možné...</a:t>
            </a:r>
          </a:p>
        </p:txBody>
      </p:sp>
      <p:pic>
        <p:nvPicPr>
          <p:cNvPr id="8197" name="Picture 8196" descr="ANd9GcRGXTa3dHk3C3eg9NaF9Qd3NKC1ZTeaLgsCuu5-5pQEHyKWSSS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7" y="5341106"/>
            <a:ext cx="2430015" cy="130158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Rectangles 8198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201" name="Rectangles 820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203" name="Picture 8202" descr="ANd9GcR-AYTRUMXLX2bVMiZv4Rt1VvhMQt8guEF_5HF-MwiQ8wdJRCtEOw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553" y="2722195"/>
            <a:ext cx="2295525" cy="1484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4" name="Text Box 8203"/>
          <p:cNvSpPr txBox="1"/>
          <p:nvPr/>
        </p:nvSpPr>
        <p:spPr>
          <a:xfrm>
            <a:off x="5481228" y="4329906"/>
            <a:ext cx="3427302" cy="92333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dirty="0" err="1">
                <a:latin typeface="Tahoma" panose="020B0604030504040204" pitchFamily="34" charset="0"/>
              </a:rPr>
              <a:t>Najskôr</a:t>
            </a:r>
            <a:r>
              <a:rPr dirty="0">
                <a:latin typeface="Tahoma" panose="020B0604030504040204" pitchFamily="34" charset="0"/>
              </a:rPr>
              <a:t> </a:t>
            </a:r>
            <a:r>
              <a:rPr dirty="0" err="1">
                <a:latin typeface="Tahoma" panose="020B0604030504040204" pitchFamily="34" charset="0"/>
              </a:rPr>
              <a:t>sa</a:t>
            </a:r>
            <a:r>
              <a:rPr dirty="0">
                <a:latin typeface="Tahoma" panose="020B0604030504040204" pitchFamily="34" charset="0"/>
              </a:rPr>
              <a:t> </a:t>
            </a:r>
            <a:r>
              <a:rPr dirty="0" err="1">
                <a:latin typeface="Tahoma" panose="020B0604030504040204" pitchFamily="34" charset="0"/>
              </a:rPr>
              <a:t>keramika</a:t>
            </a:r>
            <a:r>
              <a:rPr dirty="0">
                <a:latin typeface="Tahoma" panose="020B0604030504040204" pitchFamily="34" charset="0"/>
              </a:rPr>
              <a:t> </a:t>
            </a:r>
            <a:r>
              <a:rPr dirty="0" err="1">
                <a:latin typeface="Tahoma" panose="020B0604030504040204" pitchFamily="34" charset="0"/>
              </a:rPr>
              <a:t>vyrábala</a:t>
            </a:r>
            <a:endParaRPr dirty="0">
              <a:latin typeface="Tahoma" panose="020B0604030504040204" pitchFamily="34" charset="0"/>
            </a:endParaRPr>
          </a:p>
          <a:p>
            <a:pPr algn="ctr"/>
            <a:r>
              <a:rPr dirty="0">
                <a:latin typeface="Tahoma" panose="020B0604030504040204" pitchFamily="34" charset="0"/>
              </a:rPr>
              <a:t>bez </a:t>
            </a:r>
            <a:r>
              <a:rPr dirty="0" err="1">
                <a:latin typeface="Tahoma" panose="020B0604030504040204" pitchFamily="34" charset="0"/>
              </a:rPr>
              <a:t>použitia</a:t>
            </a:r>
            <a:r>
              <a:rPr dirty="0">
                <a:latin typeface="Tahoma" panose="020B0604030504040204" pitchFamily="34" charset="0"/>
              </a:rPr>
              <a:t> </a:t>
            </a:r>
            <a:r>
              <a:rPr dirty="0" err="1">
                <a:latin typeface="Tahoma" panose="020B0604030504040204" pitchFamily="34" charset="0"/>
              </a:rPr>
              <a:t>hrnčiarskeho</a:t>
            </a:r>
            <a:r>
              <a:rPr dirty="0">
                <a:latin typeface="Tahoma" panose="020B0604030504040204" pitchFamily="34" charset="0"/>
              </a:rPr>
              <a:t> </a:t>
            </a:r>
            <a:r>
              <a:rPr dirty="0" err="1">
                <a:latin typeface="Tahoma" panose="020B0604030504040204" pitchFamily="34" charset="0"/>
              </a:rPr>
              <a:t>kruhu</a:t>
            </a:r>
            <a:endParaRPr dirty="0">
              <a:latin typeface="Tahoma" panose="020B0604030504040204" pitchFamily="34" charset="0"/>
            </a:endParaRPr>
          </a:p>
          <a:p>
            <a:pPr algn="ctr"/>
            <a:r>
              <a:rPr dirty="0" err="1">
                <a:latin typeface="Tahoma" panose="020B0604030504040204" pitchFamily="34" charset="0"/>
              </a:rPr>
              <a:t>ručne</a:t>
            </a:r>
            <a:endParaRPr dirty="0">
              <a:latin typeface="Tahoma" panose="020B0604030504040204" pitchFamily="34" charset="0"/>
            </a:endParaRPr>
          </a:p>
        </p:txBody>
      </p:sp>
      <p:pic>
        <p:nvPicPr>
          <p:cNvPr id="4098" name="Picture 2" descr="Výpal keramiky v přírodě - Ostrov nápadů">
            <a:extLst>
              <a:ext uri="{FF2B5EF4-FFF2-40B4-BE49-F238E27FC236}">
                <a16:creationId xmlns:a16="http://schemas.microsoft.com/office/drawing/2014/main" id="{D0E69F23-764E-4ABA-8884-3B2A4CF61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978" y="2289711"/>
            <a:ext cx="2197250" cy="229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ZADYMOVANÁ KERAMIKA Táto technológia je v podstate predchodcom technológie  glazovania. Bola vymyslená pre schopnosť dosiah">
            <a:extLst>
              <a:ext uri="{FF2B5EF4-FFF2-40B4-BE49-F238E27FC236}">
                <a16:creationId xmlns:a16="http://schemas.microsoft.com/office/drawing/2014/main" id="{37D98FDD-EB3C-4831-9903-EB4938A38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1" y="2766882"/>
            <a:ext cx="2886032" cy="206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rnčiarske pece na území Moravy a Slovenska so zameraním na pec z Hrušovan  u Brna">
            <a:extLst>
              <a:ext uri="{FF2B5EF4-FFF2-40B4-BE49-F238E27FC236}">
                <a16:creationId xmlns:a16="http://schemas.microsoft.com/office/drawing/2014/main" id="{64F98CF1-564A-4182-9A36-23A9CD28E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4" y="5102391"/>
            <a:ext cx="3022231" cy="163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lokTextu 16">
            <a:extLst>
              <a:ext uri="{FF2B5EF4-FFF2-40B4-BE49-F238E27FC236}">
                <a16:creationId xmlns:a16="http://schemas.microsoft.com/office/drawing/2014/main" id="{D05CA7BD-28BA-46CE-8272-8EA4656DD27D}"/>
              </a:ext>
            </a:extLst>
          </p:cNvPr>
          <p:cNvSpPr txBox="1"/>
          <p:nvPr/>
        </p:nvSpPr>
        <p:spPr>
          <a:xfrm>
            <a:off x="3133946" y="5560917"/>
            <a:ext cx="26288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k-SK" dirty="0"/>
          </a:p>
          <a:p>
            <a:r>
              <a:rPr lang="sk-SK" dirty="0"/>
              <a:t>HRNČIARSKA PEC NA ÚZEMÍ MORAVY A SLOVENSKA</a:t>
            </a:r>
          </a:p>
        </p:txBody>
      </p:sp>
      <p:pic>
        <p:nvPicPr>
          <p:cNvPr id="4104" name="Picture 8" descr="Keramické studio Kohoutov - Posts | Facebook">
            <a:extLst>
              <a:ext uri="{FF2B5EF4-FFF2-40B4-BE49-F238E27FC236}">
                <a16:creationId xmlns:a16="http://schemas.microsoft.com/office/drawing/2014/main" id="{B03F24E1-2455-40E3-AD44-B0F8417EE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698" y="4713380"/>
            <a:ext cx="1683776" cy="10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ctrTitle"/>
          </p:nvPr>
        </p:nvSpPr>
        <p:spPr>
          <a:xfrm>
            <a:off x="394240" y="-32652"/>
            <a:ext cx="6154713" cy="879474"/>
          </a:xfrm>
          <a:ln/>
        </p:spPr>
        <p:txBody>
          <a:bodyPr anchor="ctr"/>
          <a:lstStyle/>
          <a:p>
            <a:pPr algn="ctr"/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Vynález</a:t>
            </a:r>
            <a:r>
              <a:rPr dirty="0"/>
              <a:t> </a:t>
            </a:r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kolesa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 Placeholder 9218"/>
          <p:cNvSpPr>
            <a:spLocks noGrp="1"/>
          </p:cNvSpPr>
          <p:nvPr>
            <p:ph type="subTitle" idx="1"/>
          </p:nvPr>
        </p:nvSpPr>
        <p:spPr>
          <a:xfrm>
            <a:off x="210954" y="684230"/>
            <a:ext cx="6521283" cy="3104809"/>
          </a:xfrm>
          <a:ln/>
        </p:spPr>
        <p:txBody>
          <a:bodyPr>
            <a:normAutofit lnSpcReduction="10000"/>
          </a:bodyPr>
          <a:lstStyle/>
          <a:p>
            <a:r>
              <a:rPr sz="2800" dirty="0" err="1">
                <a:latin typeface="Arial" panose="020B0604020202020204" pitchFamily="34" charset="0"/>
              </a:rPr>
              <a:t>Ťažké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náklady</a:t>
            </a:r>
            <a:r>
              <a:rPr sz="2800" dirty="0">
                <a:latin typeface="Arial" panose="020B0604020202020204" pitchFamily="34" charset="0"/>
              </a:rPr>
              <a:t> v </a:t>
            </a:r>
            <a:r>
              <a:rPr sz="2800" dirty="0" err="1">
                <a:latin typeface="Arial" panose="020B0604020202020204" pitchFamily="34" charset="0"/>
              </a:rPr>
              <a:t>minulosti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prenášali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domáce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zvieratá</a:t>
            </a:r>
            <a:r>
              <a:rPr sz="2800" dirty="0">
                <a:latin typeface="Arial" panose="020B0604020202020204" pitchFamily="34" charset="0"/>
              </a:rPr>
              <a:t>, </a:t>
            </a:r>
            <a:r>
              <a:rPr sz="2800" dirty="0" err="1">
                <a:latin typeface="Arial" panose="020B0604020202020204" pitchFamily="34" charset="0"/>
              </a:rPr>
              <a:t>keďže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boli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silnejšie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ako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človek</a:t>
            </a:r>
            <a:r>
              <a:rPr sz="2800" dirty="0">
                <a:latin typeface="Arial" panose="020B0604020202020204" pitchFamily="34" charset="0"/>
              </a:rPr>
              <a:t>...ale </a:t>
            </a:r>
            <a:r>
              <a:rPr sz="2800" dirty="0" err="1">
                <a:latin typeface="Arial" panose="020B0604020202020204" pitchFamily="34" charset="0"/>
              </a:rPr>
              <a:t>zhruba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u="sng" dirty="0" err="1">
                <a:solidFill>
                  <a:srgbClr val="FF0000"/>
                </a:solidFill>
                <a:latin typeface="Arial" panose="020B0604020202020204" pitchFamily="34" charset="0"/>
              </a:rPr>
              <a:t>pred</a:t>
            </a:r>
            <a:r>
              <a:rPr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sk-SK"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000 </a:t>
            </a:r>
            <a:r>
              <a:rPr sz="2800" u="sng" dirty="0" err="1">
                <a:solidFill>
                  <a:srgbClr val="FF0000"/>
                </a:solidFill>
                <a:latin typeface="Arial" panose="020B0604020202020204" pitchFamily="34" charset="0"/>
              </a:rPr>
              <a:t>rokmi</a:t>
            </a:r>
            <a:r>
              <a:rPr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sz="2800" u="sng" dirty="0" err="1">
                <a:solidFill>
                  <a:srgbClr val="FF0000"/>
                </a:solidFill>
                <a:latin typeface="Arial" panose="020B0604020202020204" pitchFamily="34" charset="0"/>
              </a:rPr>
              <a:t>pred</a:t>
            </a:r>
            <a:r>
              <a:rPr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sz="2800" u="sng" dirty="0" err="1">
                <a:solidFill>
                  <a:srgbClr val="FF0000"/>
                </a:solidFill>
                <a:latin typeface="Arial" panose="020B0604020202020204" pitchFamily="34" charset="0"/>
              </a:rPr>
              <a:t>Kristom</a:t>
            </a:r>
            <a:r>
              <a:rPr lang="sk-SK" sz="2800" u="sng" dirty="0">
                <a:solidFill>
                  <a:srgbClr val="FF0000"/>
                </a:solidFill>
                <a:latin typeface="Arial" panose="020B0604020202020204" pitchFamily="34" charset="0"/>
              </a:rPr>
              <a:t> v Mezopotámii SUMERI</a:t>
            </a:r>
            <a:r>
              <a:rPr sz="2800" u="sng" dirty="0">
                <a:latin typeface="Arial" panose="020B0604020202020204" pitchFamily="34" charset="0"/>
              </a:rPr>
              <a:t> </a:t>
            </a:r>
            <a:r>
              <a:rPr sz="2800" u="sng" dirty="0" err="1">
                <a:latin typeface="Arial" panose="020B0604020202020204" pitchFamily="34" charset="0"/>
              </a:rPr>
              <a:t>vynašli</a:t>
            </a:r>
            <a:r>
              <a:rPr sz="2800" u="sng" dirty="0">
                <a:latin typeface="Arial" panose="020B0604020202020204" pitchFamily="34" charset="0"/>
              </a:rPr>
              <a:t> </a:t>
            </a:r>
            <a:r>
              <a:rPr sz="2800" u="sng" dirty="0" err="1">
                <a:latin typeface="Arial" panose="020B0604020202020204" pitchFamily="34" charset="0"/>
              </a:rPr>
              <a:t>nový</a:t>
            </a:r>
            <a:r>
              <a:rPr sz="2800" u="sng" dirty="0">
                <a:latin typeface="Arial" panose="020B0604020202020204" pitchFamily="34" charset="0"/>
              </a:rPr>
              <a:t> </a:t>
            </a:r>
            <a:r>
              <a:rPr sz="2800" u="sng" dirty="0" err="1">
                <a:latin typeface="Arial" panose="020B0604020202020204" pitchFamily="34" charset="0"/>
              </a:rPr>
              <a:t>prostriedok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latin typeface="Arial" panose="020B0604020202020204" pitchFamily="34" charset="0"/>
              </a:rPr>
              <a:t>pomocou</a:t>
            </a:r>
            <a:r>
              <a:rPr sz="2800" dirty="0">
                <a:latin typeface="Arial" panose="020B0604020202020204" pitchFamily="34" charset="0"/>
              </a:rPr>
              <a:t> </a:t>
            </a:r>
            <a:r>
              <a:rPr sz="2800" dirty="0" err="1">
                <a:effectLst/>
                <a:latin typeface="Arial" panose="020B0604020202020204" pitchFamily="34" charset="0"/>
              </a:rPr>
              <a:t>ktorého</a:t>
            </a:r>
            <a:r>
              <a:rPr sz="2800" dirty="0">
                <a:effectLst/>
                <a:latin typeface="Arial" panose="020B0604020202020204" pitchFamily="34" charset="0"/>
              </a:rPr>
              <a:t> </a:t>
            </a:r>
            <a:r>
              <a:rPr sz="2800" dirty="0" err="1">
                <a:effectLst/>
                <a:latin typeface="Arial" panose="020B0604020202020204" pitchFamily="34" charset="0"/>
              </a:rPr>
              <a:t>sa</a:t>
            </a:r>
            <a:r>
              <a:rPr sz="2800" dirty="0">
                <a:effectLst/>
                <a:latin typeface="Arial" panose="020B0604020202020204" pitchFamily="34" charset="0"/>
              </a:rPr>
              <a:t> </a:t>
            </a:r>
            <a:r>
              <a:rPr sz="2800" dirty="0" err="1">
                <a:effectLst/>
                <a:latin typeface="Arial" panose="020B0604020202020204" pitchFamily="34" charset="0"/>
              </a:rPr>
              <a:t>dali</a:t>
            </a:r>
            <a:r>
              <a:rPr sz="2800" dirty="0">
                <a:effectLst/>
                <a:latin typeface="Arial" panose="020B0604020202020204" pitchFamily="34" charset="0"/>
              </a:rPr>
              <a:t> </a:t>
            </a:r>
            <a:r>
              <a:rPr sz="2800" u="sng" dirty="0" err="1">
                <a:latin typeface="Arial" panose="020B0604020202020204" pitchFamily="34" charset="0"/>
              </a:rPr>
              <a:t>prenášať</a:t>
            </a:r>
            <a:r>
              <a:rPr sz="2800" u="sng" dirty="0">
                <a:latin typeface="Arial" panose="020B0604020202020204" pitchFamily="34" charset="0"/>
              </a:rPr>
              <a:t> </a:t>
            </a:r>
            <a:r>
              <a:rPr sz="2800" u="sng" dirty="0" err="1">
                <a:latin typeface="Arial" panose="020B0604020202020204" pitchFamily="34" charset="0"/>
              </a:rPr>
              <a:t>ťažké</a:t>
            </a:r>
            <a:r>
              <a:rPr sz="2800" u="sng" dirty="0">
                <a:latin typeface="Arial" panose="020B0604020202020204" pitchFamily="34" charset="0"/>
              </a:rPr>
              <a:t> </a:t>
            </a:r>
            <a:r>
              <a:rPr sz="2800" u="sng" dirty="0" err="1">
                <a:latin typeface="Arial" panose="020B0604020202020204" pitchFamily="34" charset="0"/>
              </a:rPr>
              <a:t>náklady</a:t>
            </a:r>
            <a:r>
              <a:rPr sz="2800" dirty="0">
                <a:effectLst/>
                <a:latin typeface="Arial" panose="020B0604020202020204" pitchFamily="34" charset="0"/>
              </a:rPr>
              <a:t> </a:t>
            </a:r>
            <a:r>
              <a:rPr sz="2600" dirty="0"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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3600" b="1" dirty="0" err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koleso</a:t>
            </a:r>
            <a:endParaRPr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s 922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223" name="Rectangles 9222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s 9225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s 9227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9229"/>
          <p:cNvSpPr txBox="1"/>
          <p:nvPr/>
        </p:nvSpPr>
        <p:spPr>
          <a:xfrm>
            <a:off x="5508625" y="63087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>
              <a:latin typeface="Tahoma" panose="020B0604030504040204" pitchFamily="34" charset="0"/>
            </a:endParaRPr>
          </a:p>
        </p:txBody>
      </p:sp>
      <p:pic>
        <p:nvPicPr>
          <p:cNvPr id="9232" name="Picture 9231" descr="1kolesovy_voz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7" y="3695389"/>
            <a:ext cx="2411413" cy="23965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3" name="Text Box 9232"/>
          <p:cNvSpPr txBox="1"/>
          <p:nvPr/>
        </p:nvSpPr>
        <p:spPr>
          <a:xfrm>
            <a:off x="2582656" y="5495925"/>
            <a:ext cx="3806740" cy="1200329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Vynález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kolesa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sa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začal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využívať</a:t>
            </a:r>
            <a:endParaRPr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algn="ctr"/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aj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na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vojenské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účely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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na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boj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s </a:t>
            </a:r>
          </a:p>
          <a:p>
            <a:pPr algn="ctr"/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inými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ľuďmi</a:t>
            </a:r>
            <a:endParaRPr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9234" name="Straight Connector 9233"/>
          <p:cNvSpPr/>
          <p:nvPr/>
        </p:nvSpPr>
        <p:spPr>
          <a:xfrm flipH="1">
            <a:off x="2124075" y="3573463"/>
            <a:ext cx="1727200" cy="18716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1026" name="Picture 2" descr="Najdôležitejší vynález ľudstva – koleso - Hlavné správy">
            <a:extLst>
              <a:ext uri="{FF2B5EF4-FFF2-40B4-BE49-F238E27FC236}">
                <a16:creationId xmlns:a16="http://schemas.microsoft.com/office/drawing/2014/main" id="{2E9B69C4-FC70-481E-B121-519D955BA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17" y="2231879"/>
            <a:ext cx="2347912" cy="208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ok 1">
            <a:extLst>
              <a:ext uri="{FF2B5EF4-FFF2-40B4-BE49-F238E27FC236}">
                <a16:creationId xmlns:a16="http://schemas.microsoft.com/office/drawing/2014/main" id="{A32CAE24-6CC0-4115-8FA0-141D412F9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5653" y="4620373"/>
            <a:ext cx="2647950" cy="1724025"/>
          </a:xfrm>
          <a:prstGeom prst="rect">
            <a:avLst/>
          </a:prstGeom>
        </p:spPr>
      </p:pic>
      <p:pic>
        <p:nvPicPr>
          <p:cNvPr id="1028" name="Picture 4" descr="Zbrane, pomenoval podľa jeho vynálezca">
            <a:extLst>
              <a:ext uri="{FF2B5EF4-FFF2-40B4-BE49-F238E27FC236}">
                <a16:creationId xmlns:a16="http://schemas.microsoft.com/office/drawing/2014/main" id="{FBB5AE43-ADA1-4CAD-A358-53759102F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296" y="3263234"/>
            <a:ext cx="3456384" cy="20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20BC825A-3312-41A2-8FF9-9B680A6016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2237" y="151948"/>
            <a:ext cx="2264511" cy="17564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/>
          </p:cNvSpPr>
          <p:nvPr>
            <p:ph type="title"/>
          </p:nvPr>
        </p:nvSpPr>
        <p:spPr>
          <a:xfrm>
            <a:off x="611560" y="58430"/>
            <a:ext cx="6554867" cy="1210330"/>
          </a:xfrm>
          <a:ln/>
        </p:spPr>
        <p:txBody>
          <a:bodyPr anchor="ctr">
            <a:normAutofit/>
          </a:bodyPr>
          <a:lstStyle/>
          <a:p>
            <a:pPr algn="ctr"/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Využitie</a:t>
            </a:r>
            <a:r>
              <a:rPr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vetra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Text Placeholder 10242"/>
          <p:cNvSpPr>
            <a:spLocks noGrp="1"/>
          </p:cNvSpPr>
          <p:nvPr>
            <p:ph idx="1"/>
          </p:nvPr>
        </p:nvSpPr>
        <p:spPr>
          <a:xfrm>
            <a:off x="23376" y="853361"/>
            <a:ext cx="8781700" cy="2849375"/>
          </a:xfrm>
          <a:ln/>
        </p:spPr>
        <p:txBody>
          <a:bodyPr>
            <a:normAutofit fontScale="92500" lnSpcReduction="10000"/>
          </a:bodyPr>
          <a:lstStyle/>
          <a:p>
            <a:r>
              <a:rPr sz="2600" dirty="0" err="1">
                <a:latin typeface="Arial" panose="020B0604020202020204" pitchFamily="34" charset="0"/>
              </a:rPr>
              <a:t>Dávnoveký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človek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časom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prišiel</a:t>
            </a:r>
            <a:r>
              <a:rPr sz="2600" dirty="0">
                <a:latin typeface="Arial" panose="020B0604020202020204" pitchFamily="34" charset="0"/>
              </a:rPr>
              <a:t>  </a:t>
            </a:r>
            <a:r>
              <a:rPr sz="2600" dirty="0" err="1">
                <a:latin typeface="Arial" panose="020B0604020202020204" pitchFamily="34" charset="0"/>
              </a:rPr>
              <a:t>nato</a:t>
            </a:r>
            <a:r>
              <a:rPr sz="2600" dirty="0">
                <a:latin typeface="Arial" panose="020B0604020202020204" pitchFamily="34" charset="0"/>
              </a:rPr>
              <a:t>, </a:t>
            </a:r>
            <a:r>
              <a:rPr sz="2600" dirty="0" err="1">
                <a:latin typeface="Arial" panose="020B0604020202020204" pitchFamily="34" charset="0"/>
              </a:rPr>
              <a:t>že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vo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svoj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prospech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môže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využiť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aj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ďalší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z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prírodných</a:t>
            </a:r>
            <a:r>
              <a:rPr sz="2600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dirty="0" err="1">
                <a:solidFill>
                  <a:schemeClr val="hlink"/>
                </a:solidFill>
                <a:latin typeface="Arial" panose="020B0604020202020204" pitchFamily="34" charset="0"/>
              </a:rPr>
              <a:t>živlov</a:t>
            </a:r>
            <a:r>
              <a:rPr sz="2600" dirty="0">
                <a:latin typeface="Arial" panose="020B0604020202020204" pitchFamily="34" charset="0"/>
              </a:rPr>
              <a:t> –</a:t>
            </a:r>
            <a:r>
              <a:rPr sz="36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vietor</a:t>
            </a:r>
            <a:endParaRPr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sz="2600" dirty="0" err="1">
                <a:latin typeface="Arial" panose="020B0604020202020204" pitchFamily="34" charset="0"/>
              </a:rPr>
              <a:t>Zhotovil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plachetnice</a:t>
            </a:r>
            <a:r>
              <a:rPr sz="2600" dirty="0">
                <a:latin typeface="Arial" panose="020B0604020202020204" pitchFamily="34" charset="0"/>
              </a:rPr>
              <a:t> – lode, </a:t>
            </a:r>
            <a:r>
              <a:rPr sz="2600" dirty="0" err="1">
                <a:latin typeface="Arial" panose="020B0604020202020204" pitchFamily="34" charset="0"/>
              </a:rPr>
              <a:t>ktoré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vďaka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vetru</a:t>
            </a:r>
            <a:r>
              <a:rPr sz="2600" dirty="0">
                <a:latin typeface="Arial" panose="020B0604020202020204" pitchFamily="34" charset="0"/>
              </a:rPr>
              <a:t> a </a:t>
            </a:r>
            <a:r>
              <a:rPr sz="2600" dirty="0" err="1">
                <a:latin typeface="Arial" panose="020B0604020202020204" pitchFamily="34" charset="0"/>
              </a:rPr>
              <a:t>plachtám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plávali</a:t>
            </a:r>
            <a:r>
              <a:rPr sz="2600" dirty="0">
                <a:latin typeface="Arial" panose="020B0604020202020204" pitchFamily="34" charset="0"/>
              </a:rPr>
              <a:t> (</a:t>
            </a:r>
            <a:r>
              <a:rPr lang="sk-SK" sz="2600" dirty="0">
                <a:latin typeface="Arial" panose="020B0604020202020204" pitchFamily="34" charset="0"/>
              </a:rPr>
              <a:t>predtým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sa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využívali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veslári</a:t>
            </a:r>
            <a:r>
              <a:rPr sz="2600" dirty="0">
                <a:latin typeface="Arial" panose="020B0604020202020204" pitchFamily="34" charset="0"/>
              </a:rPr>
              <a:t>)</a:t>
            </a:r>
          </a:p>
          <a:p>
            <a:r>
              <a:rPr sz="2600" u="sng" dirty="0">
                <a:latin typeface="Arial" panose="020B0604020202020204" pitchFamily="34" charset="0"/>
              </a:rPr>
              <a:t>V </a:t>
            </a:r>
            <a:r>
              <a:rPr sz="2600" u="sng" dirty="0" err="1">
                <a:latin typeface="Arial" panose="020B0604020202020204" pitchFamily="34" charset="0"/>
              </a:rPr>
              <a:t>súčasnosti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silu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vetra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využívame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vo</a:t>
            </a:r>
            <a:r>
              <a:rPr sz="2600" dirty="0">
                <a:latin typeface="Arial" panose="020B0604020202020204" pitchFamily="34" charset="0"/>
              </a:rPr>
              <a:t> </a:t>
            </a:r>
            <a:endParaRPr lang="sk-SK" sz="26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chemeClr val="hlink"/>
                </a:solidFill>
                <a:latin typeface="Arial" panose="020B0604020202020204" pitchFamily="34" charset="0"/>
              </a:rPr>
              <a:t>-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veterných</a:t>
            </a:r>
            <a:r>
              <a:rPr sz="26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elektrárňach</a:t>
            </a:r>
            <a:endParaRPr sz="2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Rectangles 10246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s 10248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s 1025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0252" name="Picture 10251" descr="veterne elektrar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3939305"/>
            <a:ext cx="2633822" cy="27300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3" name="Text Box 10252"/>
          <p:cNvSpPr txBox="1"/>
          <p:nvPr/>
        </p:nvSpPr>
        <p:spPr>
          <a:xfrm>
            <a:off x="182855" y="3737016"/>
            <a:ext cx="1576388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b="1" dirty="0" err="1">
                <a:latin typeface="Tahoma" panose="020B0604030504040204" pitchFamily="34" charset="0"/>
              </a:rPr>
              <a:t>Plachetnica</a:t>
            </a:r>
            <a:r>
              <a:rPr b="1" dirty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0254" name="Text Box 10253"/>
          <p:cNvSpPr txBox="1"/>
          <p:nvPr/>
        </p:nvSpPr>
        <p:spPr>
          <a:xfrm>
            <a:off x="2428081" y="3572592"/>
            <a:ext cx="2344737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b="1" dirty="0" err="1">
                <a:latin typeface="Tahoma" panose="020B0604030504040204" pitchFamily="34" charset="0"/>
              </a:rPr>
              <a:t>Veterná</a:t>
            </a:r>
            <a:r>
              <a:rPr b="1" dirty="0">
                <a:latin typeface="Tahoma" panose="020B0604030504040204" pitchFamily="34" charset="0"/>
              </a:rPr>
              <a:t> </a:t>
            </a:r>
            <a:r>
              <a:rPr b="1" dirty="0" err="1">
                <a:latin typeface="Tahoma" panose="020B0604030504040204" pitchFamily="34" charset="0"/>
              </a:rPr>
              <a:t>elektráreň</a:t>
            </a:r>
            <a:endParaRPr b="1" dirty="0">
              <a:latin typeface="Tahoma" panose="020B0604030504040204" pitchFamily="34" charset="0"/>
            </a:endParaRPr>
          </a:p>
        </p:txBody>
      </p:sp>
      <p:sp>
        <p:nvSpPr>
          <p:cNvPr id="10255" name="Text Box 10254"/>
          <p:cNvSpPr txBox="1"/>
          <p:nvPr/>
        </p:nvSpPr>
        <p:spPr>
          <a:xfrm>
            <a:off x="5601067" y="4440600"/>
            <a:ext cx="3363421" cy="369332"/>
          </a:xfrm>
          <a:prstGeom prst="rect">
            <a:avLst/>
          </a:prstGeom>
          <a:solidFill>
            <a:srgbClr val="00FF00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sk-SK" b="1" dirty="0">
                <a:solidFill>
                  <a:schemeClr val="bg1">
                    <a:lumMod val="50000"/>
                    <a:lumOff val="50000"/>
                  </a:schemeClr>
                </a:solidFill>
                <a:latin typeface="Tahoma" panose="020B0604030504040204" pitchFamily="34" charset="0"/>
              </a:rPr>
              <a:t>NEGATÍVNE ÚČINKY VETRA</a:t>
            </a:r>
            <a:endParaRPr b="1" dirty="0">
              <a:solidFill>
                <a:schemeClr val="bg1">
                  <a:lumMod val="50000"/>
                  <a:lumOff val="50000"/>
                </a:schemeClr>
              </a:solidFill>
              <a:latin typeface="Tahoma" panose="020B0604030504040204" pitchFamily="34" charset="0"/>
            </a:endParaRPr>
          </a:p>
        </p:txBody>
      </p:sp>
      <p:pic>
        <p:nvPicPr>
          <p:cNvPr id="14" name="Picture 2" descr="Puzzle: Plachetnica (Castorland) | Martinus">
            <a:extLst>
              <a:ext uri="{FF2B5EF4-FFF2-40B4-BE49-F238E27FC236}">
                <a16:creationId xmlns:a16="http://schemas.microsoft.com/office/drawing/2014/main" id="{9A89C388-76E4-43B8-98A0-2A2CD7A66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80" y="4138009"/>
            <a:ext cx="1995125" cy="252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11 životov si vyžiadali silný vietor, búrky a tornáda v USA | Nový Čas">
            <a:extLst>
              <a:ext uri="{FF2B5EF4-FFF2-40B4-BE49-F238E27FC236}">
                <a16:creationId xmlns:a16="http://schemas.microsoft.com/office/drawing/2014/main" id="{AF22D97A-7469-4979-B7DB-52FF7EBA1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56" y="2747878"/>
            <a:ext cx="340526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What is a tsunami?">
            <a:extLst>
              <a:ext uri="{FF2B5EF4-FFF2-40B4-BE49-F238E27FC236}">
                <a16:creationId xmlns:a16="http://schemas.microsoft.com/office/drawing/2014/main" id="{6F10A10B-FEA1-49AC-9785-51E762765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56" y="4917694"/>
            <a:ext cx="336342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1265"/>
          <p:cNvSpPr>
            <a:spLocks noGrp="1"/>
          </p:cNvSpPr>
          <p:nvPr>
            <p:ph type="title"/>
          </p:nvPr>
        </p:nvSpPr>
        <p:spPr>
          <a:xfrm>
            <a:off x="683568" y="-171400"/>
            <a:ext cx="6554867" cy="1524000"/>
          </a:xfrm>
          <a:ln/>
        </p:spPr>
        <p:txBody>
          <a:bodyPr anchor="ctr">
            <a:normAutofit/>
          </a:bodyPr>
          <a:lstStyle/>
          <a:p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Využitie</a:t>
            </a:r>
            <a:r>
              <a:rPr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vodnej</a:t>
            </a:r>
            <a:r>
              <a:rPr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sily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 Placeholder 11266"/>
          <p:cNvSpPr>
            <a:spLocks noGrp="1"/>
          </p:cNvSpPr>
          <p:nvPr>
            <p:ph idx="1"/>
          </p:nvPr>
        </p:nvSpPr>
        <p:spPr>
          <a:xfrm>
            <a:off x="45563" y="-417531"/>
            <a:ext cx="5976664" cy="4811668"/>
          </a:xfrm>
          <a:ln/>
        </p:spPr>
        <p:txBody>
          <a:bodyPr/>
          <a:lstStyle/>
          <a:p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Vodu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najviac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využívame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na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pitie</a:t>
            </a:r>
            <a:r>
              <a:rPr sz="2600" dirty="0">
                <a:latin typeface="Arial" panose="020B0604020202020204" pitchFamily="34" charset="0"/>
              </a:rPr>
              <a:t>, </a:t>
            </a:r>
            <a:r>
              <a:rPr sz="2600" dirty="0" err="1">
                <a:latin typeface="Arial" panose="020B0604020202020204" pitchFamily="34" charset="0"/>
              </a:rPr>
              <a:t>varenie</a:t>
            </a:r>
            <a:r>
              <a:rPr sz="2600" dirty="0">
                <a:latin typeface="Arial" panose="020B0604020202020204" pitchFamily="34" charset="0"/>
              </a:rPr>
              <a:t>, </a:t>
            </a:r>
            <a:r>
              <a:rPr sz="2600" dirty="0" err="1">
                <a:latin typeface="Arial" panose="020B0604020202020204" pitchFamily="34" charset="0"/>
              </a:rPr>
              <a:t>umývanie</a:t>
            </a:r>
            <a:r>
              <a:rPr sz="2600" dirty="0">
                <a:latin typeface="Arial" panose="020B0604020202020204" pitchFamily="34" charset="0"/>
              </a:rPr>
              <a:t>, </a:t>
            </a:r>
            <a:r>
              <a:rPr sz="2600" dirty="0" err="1">
                <a:latin typeface="Arial" panose="020B0604020202020204" pitchFamily="34" charset="0"/>
              </a:rPr>
              <a:t>atď</a:t>
            </a:r>
            <a:r>
              <a:rPr sz="2600" dirty="0">
                <a:latin typeface="Arial" panose="020B0604020202020204" pitchFamily="34" charset="0"/>
              </a:rPr>
              <a:t>.</a:t>
            </a:r>
          </a:p>
          <a:p>
            <a:r>
              <a:rPr sz="2600" dirty="0" err="1">
                <a:latin typeface="Arial" panose="020B0604020202020204" pitchFamily="34" charset="0"/>
              </a:rPr>
              <a:t>Dávnovekí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ľudia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čoskoro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objavili</a:t>
            </a:r>
            <a:r>
              <a:rPr sz="2600" dirty="0">
                <a:latin typeface="Arial" panose="020B0604020202020204" pitchFamily="34" charset="0"/>
              </a:rPr>
              <a:t>, </a:t>
            </a:r>
            <a:r>
              <a:rPr sz="2600" dirty="0" err="1">
                <a:latin typeface="Arial" panose="020B0604020202020204" pitchFamily="34" charset="0"/>
              </a:rPr>
              <a:t>že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môžu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spojiť</a:t>
            </a:r>
            <a:r>
              <a:rPr sz="26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silu</a:t>
            </a:r>
            <a:r>
              <a:rPr sz="26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vody</a:t>
            </a:r>
            <a:r>
              <a:rPr sz="2600" b="1" dirty="0">
                <a:solidFill>
                  <a:schemeClr val="hlink"/>
                </a:solidFill>
                <a:latin typeface="Arial" panose="020B0604020202020204" pitchFamily="34" charset="0"/>
              </a:rPr>
              <a:t> a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silu</a:t>
            </a:r>
            <a:r>
              <a:rPr sz="26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kolesa</a:t>
            </a:r>
            <a:r>
              <a:rPr sz="2600" dirty="0">
                <a:latin typeface="Arial" panose="020B0604020202020204" pitchFamily="34" charset="0"/>
              </a:rPr>
              <a:t> a </a:t>
            </a:r>
            <a:r>
              <a:rPr sz="2600" dirty="0" err="1">
                <a:latin typeface="Arial" panose="020B0604020202020204" pitchFamily="34" charset="0"/>
              </a:rPr>
              <a:t>vyrobili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 err="1">
                <a:latin typeface="Arial" panose="020B0604020202020204" pitchFamily="34" charset="0"/>
              </a:rPr>
              <a:t>tzv</a:t>
            </a:r>
            <a:r>
              <a:rPr sz="2600" dirty="0">
                <a:latin typeface="Arial" panose="020B0604020202020204" pitchFamily="34" charset="0"/>
              </a:rPr>
              <a:t>.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vodné</a:t>
            </a:r>
            <a:r>
              <a:rPr sz="2600" b="1" dirty="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sz="2600" b="1" dirty="0" err="1">
                <a:solidFill>
                  <a:schemeClr val="hlink"/>
                </a:solidFill>
                <a:latin typeface="Arial" panose="020B0604020202020204" pitchFamily="34" charset="0"/>
              </a:rPr>
              <a:t>kolesá</a:t>
            </a:r>
            <a:endParaRPr sz="2600" b="1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s 11268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1270" name="Picture 11269" descr="vodny mly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57" y="4212432"/>
            <a:ext cx="2619375" cy="257683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Text Box 11270"/>
          <p:cNvSpPr txBox="1"/>
          <p:nvPr/>
        </p:nvSpPr>
        <p:spPr>
          <a:xfrm>
            <a:off x="809947" y="3856490"/>
            <a:ext cx="1412566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sz="1400" b="1" dirty="0">
                <a:solidFill>
                  <a:srgbClr val="FFC000"/>
                </a:solidFill>
                <a:latin typeface="Tahoma" panose="020B0604030504040204" pitchFamily="34" charset="0"/>
              </a:rPr>
              <a:t>V</a:t>
            </a:r>
            <a:r>
              <a:rPr lang="sk-SK" sz="1400" b="1" dirty="0">
                <a:solidFill>
                  <a:srgbClr val="FFC000"/>
                </a:solidFill>
                <a:latin typeface="Tahoma" panose="020B0604030504040204" pitchFamily="34" charset="0"/>
              </a:rPr>
              <a:t>ODNÝ MLYN</a:t>
            </a:r>
            <a:endParaRPr sz="1400" b="1" dirty="0">
              <a:solidFill>
                <a:srgbClr val="FFC000"/>
              </a:solidFill>
              <a:latin typeface="Tahoma" panose="020B0604030504040204" pitchFamily="34" charset="0"/>
            </a:endParaRPr>
          </a:p>
        </p:txBody>
      </p:sp>
      <p:sp>
        <p:nvSpPr>
          <p:cNvPr id="11272" name="Text Box 11271"/>
          <p:cNvSpPr txBox="1"/>
          <p:nvPr/>
        </p:nvSpPr>
        <p:spPr>
          <a:xfrm>
            <a:off x="422606" y="3283670"/>
            <a:ext cx="4809356" cy="369332"/>
          </a:xfrm>
          <a:prstGeom prst="rect">
            <a:avLst/>
          </a:prstGeom>
          <a:solidFill>
            <a:srgbClr val="00FF0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Čerpanie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vody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z</a:t>
            </a:r>
            <a:r>
              <a:rPr lang="sk-SK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baní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,</a:t>
            </a:r>
            <a:r>
              <a:rPr lang="sk-SK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mletie</a:t>
            </a:r>
            <a:r>
              <a:rPr lang="sk-SK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múky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,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atď</a:t>
            </a:r>
            <a:endParaRPr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1275" name="Rectangles 11274"/>
          <p:cNvSpPr>
            <a:spLocks noChangeAspect="1"/>
          </p:cNvSpPr>
          <p:nvPr/>
        </p:nvSpPr>
        <p:spPr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1276"/>
          <p:cNvSpPr txBox="1"/>
          <p:nvPr/>
        </p:nvSpPr>
        <p:spPr>
          <a:xfrm>
            <a:off x="5528679" y="1105715"/>
            <a:ext cx="3540125" cy="641350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V </a:t>
            </a:r>
            <a:r>
              <a:rPr dirty="0" err="1">
                <a:solidFill>
                  <a:srgbClr val="FF0000"/>
                </a:solidFill>
                <a:latin typeface="Tahoma" panose="020B0604030504040204" pitchFamily="34" charset="0"/>
              </a:rPr>
              <a:t>súčasnosti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0000"/>
                </a:solidFill>
                <a:latin typeface="Tahoma" panose="020B0604030504040204" pitchFamily="34" charset="0"/>
              </a:rPr>
              <a:t>sa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sila</a:t>
            </a:r>
            <a:r>
              <a:rPr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b="1" dirty="0" err="1">
                <a:solidFill>
                  <a:srgbClr val="FF0000"/>
                </a:solidFill>
                <a:latin typeface="Tahoma" panose="020B0604030504040204" pitchFamily="34" charset="0"/>
              </a:rPr>
              <a:t>vody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</a:p>
          <a:p>
            <a:pPr algn="ctr"/>
            <a:r>
              <a:rPr dirty="0" err="1">
                <a:solidFill>
                  <a:srgbClr val="FF0000"/>
                </a:solidFill>
                <a:latin typeface="Tahoma" panose="020B0604030504040204" pitchFamily="34" charset="0"/>
              </a:rPr>
              <a:t>využíva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  </a:t>
            </a:r>
            <a:r>
              <a:rPr dirty="0" err="1">
                <a:solidFill>
                  <a:srgbClr val="FF0000"/>
                </a:solidFill>
                <a:latin typeface="Tahoma" panose="020B0604030504040204" pitchFamily="34" charset="0"/>
              </a:rPr>
              <a:t>vo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0000"/>
                </a:solidFill>
                <a:latin typeface="Tahoma" panose="020B0604030504040204" pitchFamily="34" charset="0"/>
              </a:rPr>
              <a:t>vodných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0000"/>
                </a:solidFill>
                <a:latin typeface="Tahoma" panose="020B0604030504040204" pitchFamily="34" charset="0"/>
              </a:rPr>
              <a:t>elektrárňach</a:t>
            </a:r>
            <a:endParaRPr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pic>
        <p:nvPicPr>
          <p:cNvPr id="6146" name="Picture 2" descr="PRVÁ OBECNÁ VODNÁ ELEKTRÁREŇ NA SLOVENSKU V NECPALOCH | Mapio.net">
            <a:extLst>
              <a:ext uri="{FF2B5EF4-FFF2-40B4-BE49-F238E27FC236}">
                <a16:creationId xmlns:a16="http://schemas.microsoft.com/office/drawing/2014/main" id="{8B90C9B3-1635-4D50-9EC5-F05DE7D2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455" y="2340769"/>
            <a:ext cx="3024335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BlokTextu 14">
            <a:extLst>
              <a:ext uri="{FF2B5EF4-FFF2-40B4-BE49-F238E27FC236}">
                <a16:creationId xmlns:a16="http://schemas.microsoft.com/office/drawing/2014/main" id="{E6AB673A-333F-4850-B485-ED361C82E87C}"/>
              </a:ext>
            </a:extLst>
          </p:cNvPr>
          <p:cNvSpPr txBox="1"/>
          <p:nvPr/>
        </p:nvSpPr>
        <p:spPr>
          <a:xfrm>
            <a:off x="5738894" y="1816410"/>
            <a:ext cx="33935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1400" b="1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PRVÁ VODNÁ ELEKTRÁREŇ NA SLOVENSKU V NECPALOCH</a:t>
            </a:r>
          </a:p>
        </p:txBody>
      </p:sp>
      <p:pic>
        <p:nvPicPr>
          <p:cNvPr id="6148" name="Picture 4" descr="VODOHOSPODÁRSKA VÝSTAVBA, ŠTÁTNY PODNIK - DATABÁZA FIRIEM - INFOMA">
            <a:extLst>
              <a:ext uri="{FF2B5EF4-FFF2-40B4-BE49-F238E27FC236}">
                <a16:creationId xmlns:a16="http://schemas.microsoft.com/office/drawing/2014/main" id="{AEC02211-7409-4CBC-B875-3FBC897D0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94" y="4602451"/>
            <a:ext cx="3119697" cy="215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BlokTextu 17">
            <a:extLst>
              <a:ext uri="{FF2B5EF4-FFF2-40B4-BE49-F238E27FC236}">
                <a16:creationId xmlns:a16="http://schemas.microsoft.com/office/drawing/2014/main" id="{2BE1C4E4-FC4C-47F4-873D-D762FFAF0576}"/>
              </a:ext>
            </a:extLst>
          </p:cNvPr>
          <p:cNvSpPr txBox="1"/>
          <p:nvPr/>
        </p:nvSpPr>
        <p:spPr>
          <a:xfrm>
            <a:off x="5937455" y="4030049"/>
            <a:ext cx="26470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k-SK" b="0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/>
            </a:r>
            <a:br>
              <a:rPr lang="sk-SK" b="0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</a:br>
            <a:r>
              <a:rPr lang="sk-SK" sz="1400" b="1" u="none" strike="noStrike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VODNÉ DIELO GABČÍKOVO</a:t>
            </a:r>
            <a:endParaRPr lang="sk-SK" sz="1400" b="1" i="0" dirty="0"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2" name="Picture 8" descr="Z dejín baníctva">
            <a:extLst>
              <a:ext uri="{FF2B5EF4-FFF2-40B4-BE49-F238E27FC236}">
                <a16:creationId xmlns:a16="http://schemas.microsoft.com/office/drawing/2014/main" id="{C2AC77A4-9625-4679-BDC6-0388908DA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56" y="4212431"/>
            <a:ext cx="2401992" cy="257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BlokTextu 21">
            <a:extLst>
              <a:ext uri="{FF2B5EF4-FFF2-40B4-BE49-F238E27FC236}">
                <a16:creationId xmlns:a16="http://schemas.microsoft.com/office/drawing/2014/main" id="{19030ED9-3F7C-4320-BE97-7CAD8464D5C6}"/>
              </a:ext>
            </a:extLst>
          </p:cNvPr>
          <p:cNvSpPr txBox="1"/>
          <p:nvPr/>
        </p:nvSpPr>
        <p:spPr>
          <a:xfrm>
            <a:off x="3281542" y="3825657"/>
            <a:ext cx="2049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FFC000"/>
                </a:solidFill>
                <a:latin typeface="Arial" panose="020B0604020202020204" pitchFamily="34" charset="0"/>
              </a:rPr>
              <a:t>BANSKÉ KOLESO</a:t>
            </a:r>
            <a:endParaRPr lang="sk-SK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title"/>
          </p:nvPr>
        </p:nvSpPr>
        <p:spPr>
          <a:xfrm>
            <a:off x="683568" y="-24868"/>
            <a:ext cx="6554867" cy="1524000"/>
          </a:xfrm>
          <a:ln/>
        </p:spPr>
        <p:txBody>
          <a:bodyPr anchor="ctr">
            <a:normAutofit/>
          </a:bodyPr>
          <a:lstStyle/>
          <a:p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Človek</a:t>
            </a:r>
            <a:r>
              <a:rPr sz="4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sz="4000" dirty="0" err="1">
                <a:latin typeface="Arial" panose="020B0604020202020204" pitchFamily="34" charset="0"/>
                <a:cs typeface="Arial" panose="020B0604020202020204" pitchFamily="34" charset="0"/>
              </a:rPr>
              <a:t>príroda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Text Placeholder 12290"/>
          <p:cNvSpPr>
            <a:spLocks noGrp="1"/>
          </p:cNvSpPr>
          <p:nvPr>
            <p:ph idx="1"/>
          </p:nvPr>
        </p:nvSpPr>
        <p:spPr>
          <a:xfrm>
            <a:off x="179512" y="533400"/>
            <a:ext cx="6493161" cy="3767670"/>
          </a:xfrm>
          <a:ln/>
        </p:spPr>
        <p:txBody>
          <a:bodyPr/>
          <a:lstStyle/>
          <a:p>
            <a:r>
              <a:rPr sz="2600" u="sng" dirty="0">
                <a:latin typeface="Arial" panose="020B0604020202020204" pitchFamily="34" charset="0"/>
              </a:rPr>
              <a:t>Na </a:t>
            </a:r>
            <a:r>
              <a:rPr sz="2600" u="sng" dirty="0" err="1">
                <a:latin typeface="Arial" panose="020B0604020202020204" pitchFamily="34" charset="0"/>
              </a:rPr>
              <a:t>začiatku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dejín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ľudstva</a:t>
            </a:r>
            <a:r>
              <a:rPr sz="2600" u="sng" dirty="0">
                <a:latin typeface="Arial" panose="020B0604020202020204" pitchFamily="34" charset="0"/>
              </a:rPr>
              <a:t> (</a:t>
            </a:r>
            <a:r>
              <a:rPr sz="2600" u="sng" dirty="0" err="1">
                <a:latin typeface="Arial" panose="020B0604020202020204" pitchFamily="34" charset="0"/>
              </a:rPr>
              <a:t>pravek</a:t>
            </a:r>
            <a:r>
              <a:rPr sz="2600" u="sng" dirty="0">
                <a:latin typeface="Arial" panose="020B0604020202020204" pitchFamily="34" charset="0"/>
              </a:rPr>
              <a:t>) </a:t>
            </a:r>
            <a:r>
              <a:rPr sz="2600" u="sng" dirty="0" err="1">
                <a:latin typeface="Arial" panose="020B0604020202020204" pitchFamily="34" charset="0"/>
              </a:rPr>
              <a:t>bol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človek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plne</a:t>
            </a:r>
            <a:r>
              <a:rPr sz="2600" u="sng" dirty="0">
                <a:latin typeface="Arial" panose="020B0604020202020204" pitchFamily="34" charset="0"/>
              </a:rPr>
              <a:t> </a:t>
            </a:r>
            <a:r>
              <a:rPr sz="2600" u="sng" dirty="0" err="1">
                <a:latin typeface="Arial" panose="020B0604020202020204" pitchFamily="34" charset="0"/>
              </a:rPr>
              <a:t>závislý</a:t>
            </a:r>
            <a:r>
              <a:rPr sz="2600" u="sng" dirty="0">
                <a:latin typeface="Arial" panose="020B0604020202020204" pitchFamily="34" charset="0"/>
              </a:rPr>
              <a:t> od </a:t>
            </a:r>
            <a:r>
              <a:rPr sz="2600" u="sng" dirty="0" err="1">
                <a:latin typeface="Arial" panose="020B0604020202020204" pitchFamily="34" charset="0"/>
              </a:rPr>
              <a:t>prírody</a:t>
            </a:r>
            <a:r>
              <a:rPr sz="2600" dirty="0">
                <a:latin typeface="Arial" panose="020B0604020202020204" pitchFamily="34" charset="0"/>
              </a:rPr>
              <a:t> 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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ak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chcel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prežiť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vo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všetkom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sa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jej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musel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prispôsobovať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...</a:t>
            </a:r>
          </a:p>
          <a:p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Až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neskôr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sa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naučil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využívať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sily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prírody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vo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svoj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prospech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a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meniť</a:t>
            </a:r>
            <a:r>
              <a:rPr sz="2600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sz="2600" dirty="0" err="1">
                <a:latin typeface="Arial" panose="020B0604020202020204" pitchFamily="34" charset="0"/>
                <a:sym typeface="Wingdings" panose="05000000000000000000" pitchFamily="2" charset="2"/>
              </a:rPr>
              <a:t>ju</a:t>
            </a:r>
            <a:endParaRPr sz="2600" dirty="0">
              <a:latin typeface="Arial" panose="020B0604020202020204" pitchFamily="34" charset="0"/>
            </a:endParaRPr>
          </a:p>
        </p:txBody>
      </p:sp>
      <p:pic>
        <p:nvPicPr>
          <p:cNvPr id="12293" name="Picture 12292" descr="prav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163" y="332657"/>
            <a:ext cx="2466975" cy="259151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Text Box 12293"/>
          <p:cNvSpPr txBox="1"/>
          <p:nvPr/>
        </p:nvSpPr>
        <p:spPr>
          <a:xfrm>
            <a:off x="323528" y="3782484"/>
            <a:ext cx="8640960" cy="646331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Dnes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človek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využíva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mnoho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najrozličnejších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druhovenergií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,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ktoré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kedysi</a:t>
            </a:r>
            <a:r>
              <a:rPr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 err="1">
                <a:solidFill>
                  <a:srgbClr val="FFC000"/>
                </a:solidFill>
                <a:latin typeface="Tahoma" panose="020B0604030504040204" pitchFamily="34" charset="0"/>
              </a:rPr>
              <a:t>nepoznal</a:t>
            </a:r>
            <a:r>
              <a:rPr lang="sk-SK" dirty="0">
                <a:solidFill>
                  <a:srgbClr val="FFC000"/>
                </a:solidFill>
                <a:latin typeface="Tahoma" panose="020B0604030504040204" pitchFamily="34" charset="0"/>
              </a:rPr>
              <a:t> </a:t>
            </a:r>
            <a:r>
              <a:rPr dirty="0">
                <a:solidFill>
                  <a:srgbClr val="FF0000"/>
                </a:solidFill>
                <a:latin typeface="Tahoma" panose="020B0604030504040204" pitchFamily="34" charset="0"/>
              </a:rPr>
              <a:t>= </a:t>
            </a:r>
            <a:r>
              <a:rPr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parnú</a:t>
            </a:r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 = </a:t>
            </a:r>
            <a:r>
              <a:rPr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elektrickú</a:t>
            </a:r>
            <a:r>
              <a:rPr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= </a:t>
            </a:r>
            <a:r>
              <a:rPr b="1" dirty="0" err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atómovú</a:t>
            </a:r>
            <a:endParaRPr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2296" name="Rectangles 12295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7170" name="Picture 2" descr="Parná lokomotíva">
            <a:extLst>
              <a:ext uri="{FF2B5EF4-FFF2-40B4-BE49-F238E27FC236}">
                <a16:creationId xmlns:a16="http://schemas.microsoft.com/office/drawing/2014/main" id="{A5BDA416-B5A7-4EA9-A26C-875F3E9B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5" y="4502863"/>
            <a:ext cx="2466975" cy="220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Skrotenie energie - O škole">
            <a:extLst>
              <a:ext uri="{FF2B5EF4-FFF2-40B4-BE49-F238E27FC236}">
                <a16:creationId xmlns:a16="http://schemas.microsoft.com/office/drawing/2014/main" id="{3113F766-A9EC-42F2-ACDD-BD0E94BE5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827" y="4428815"/>
            <a:ext cx="2582277" cy="228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Atómové elektrárne Mochovce | Slovenské elektrárne">
            <a:extLst>
              <a:ext uri="{FF2B5EF4-FFF2-40B4-BE49-F238E27FC236}">
                <a16:creationId xmlns:a16="http://schemas.microsoft.com/office/drawing/2014/main" id="{19C8B8DA-1AB4-40BD-9F6D-DA2E361DA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633" y="4149080"/>
            <a:ext cx="2956288" cy="158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Solárna energia U Bolt montážne systémy pre výrobcov a dodávateľov zeme  Čína - Factory Price - Wanhos">
            <a:extLst>
              <a:ext uri="{FF2B5EF4-FFF2-40B4-BE49-F238E27FC236}">
                <a16:creationId xmlns:a16="http://schemas.microsoft.com/office/drawing/2014/main" id="{A1A5478C-C138-4A4B-8BE6-065E05B94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729" y="5805264"/>
            <a:ext cx="2808312" cy="9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760B5-F04D-43CB-A85F-79953BCB0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40768"/>
            <a:ext cx="6774903" cy="720080"/>
          </a:xfrm>
        </p:spPr>
        <p:txBody>
          <a:bodyPr>
            <a:normAutofit fontScale="90000"/>
          </a:bodyPr>
          <a:lstStyle/>
          <a:p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/>
              <a:t>Zdroje:</a:t>
            </a:r>
            <a:br>
              <a:rPr lang="sk-SK" sz="2200" dirty="0"/>
            </a:br>
            <a:r>
              <a:rPr lang="sk-SK" sz="1800" dirty="0" err="1"/>
              <a:t>prezentÁcia</a:t>
            </a:r>
            <a:r>
              <a:rPr lang="sk-SK" sz="1800" dirty="0"/>
              <a:t> Branislav BENČIČ, </a:t>
            </a:r>
            <a:r>
              <a:rPr lang="sk-SK" sz="1800" dirty="0" err="1"/>
              <a:t>ZborovŇA</a:t>
            </a:r>
            <a:r>
              <a:rPr lang="sk-SK" dirty="0"/>
              <a:t/>
            </a:r>
            <a:br>
              <a:rPr lang="sk-SK" dirty="0"/>
            </a:br>
            <a:r>
              <a:rPr lang="sk-SK" sz="1800" dirty="0"/>
              <a:t>https://www.kamnavylety.sk/</a:t>
            </a:r>
            <a:br>
              <a:rPr lang="sk-SK" sz="1800" dirty="0"/>
            </a:br>
            <a:r>
              <a:rPr lang="sk-SK" sz="1800" dirty="0"/>
              <a:t>http://www.gabcikovo.gov.sk/</a:t>
            </a:r>
            <a:br>
              <a:rPr lang="sk-SK" sz="1800" dirty="0"/>
            </a:br>
            <a:r>
              <a:rPr lang="sk-SK" sz="1800" dirty="0"/>
              <a:t>https://sk.wikipedia.org/</a:t>
            </a:r>
            <a:br>
              <a:rPr lang="sk-SK" sz="1800" dirty="0"/>
            </a:br>
            <a:r>
              <a:rPr lang="sk-SK" sz="1800" dirty="0"/>
              <a:t>https://oskole.detiamy.sk/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77F2B0-5618-4B61-BAE0-92457D80F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8640"/>
            <a:ext cx="6554867" cy="1023392"/>
          </a:xfrm>
        </p:spPr>
        <p:txBody>
          <a:bodyPr/>
          <a:lstStyle/>
          <a:p>
            <a:r>
              <a:rPr lang="sk-SK" dirty="0"/>
              <a:t>Autor: Mgr. Michaela </a:t>
            </a:r>
            <a:r>
              <a:rPr lang="sk-SK" dirty="0" err="1"/>
              <a:t>Sotáková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208883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Výs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Výs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ýs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1434</TotalTime>
  <Words>380</Words>
  <Application>Microsoft Office PowerPoint</Application>
  <PresentationFormat>Prezentácia na obrazovke (4:3)</PresentationFormat>
  <Paragraphs>53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Roboto</vt:lpstr>
      <vt:lpstr>Tahoma</vt:lpstr>
      <vt:lpstr>Wingdings</vt:lpstr>
      <vt:lpstr>Wingdings 3</vt:lpstr>
      <vt:lpstr>Výsek</vt:lpstr>
      <vt:lpstr>Ako ľudia spoznávali sily prírody</vt:lpstr>
      <vt:lpstr>Príroda a dávnoveký človek</vt:lpstr>
      <vt:lpstr>OHEŇ, SúčASť životA</vt:lpstr>
      <vt:lpstr>Vynález kolesa</vt:lpstr>
      <vt:lpstr>Využitie vetra</vt:lpstr>
      <vt:lpstr>Využitie vodnej sily</vt:lpstr>
      <vt:lpstr>Človek a príroda</vt:lpstr>
      <vt:lpstr>   Zdroje: prezentÁcia Branislav BENČIČ, ZborovŇA https://www.kamnavylety.sk/ http://www.gabcikovo.gov.sk/ https://sk.wikipedia.org/ https://oskole.detiamy.sk/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ľudia spoznávali sily prírody</dc:title>
  <dc:creator>trieda_</dc:creator>
  <cp:lastModifiedBy>ucitel</cp:lastModifiedBy>
  <cp:revision>40</cp:revision>
  <dcterms:created xsi:type="dcterms:W3CDTF">2013-02-12T08:42:29Z</dcterms:created>
  <dcterms:modified xsi:type="dcterms:W3CDTF">2021-02-10T13:58:06Z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1033-11.2.0.9150</vt:lpwstr>
  </property>
</Properties>
</file>