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1" r:id="rId4"/>
    <p:sldId id="259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80" r:id="rId14"/>
    <p:sldId id="282" r:id="rId15"/>
    <p:sldId id="283" r:id="rId16"/>
    <p:sldId id="286" r:id="rId17"/>
    <p:sldId id="284" r:id="rId18"/>
    <p:sldId id="285" r:id="rId19"/>
    <p:sldId id="287" r:id="rId20"/>
    <p:sldId id="281" r:id="rId21"/>
    <p:sldId id="270" r:id="rId22"/>
    <p:sldId id="288" r:id="rId23"/>
    <p:sldId id="289" r:id="rId24"/>
    <p:sldId id="272" r:id="rId25"/>
    <p:sldId id="273" r:id="rId26"/>
    <p:sldId id="277" r:id="rId27"/>
    <p:sldId id="276" r:id="rId28"/>
    <p:sldId id="279" r:id="rId29"/>
    <p:sldId id="260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E8689-D8C1-4366-A8F6-A9CB363B2D76}" type="datetimeFigureOut">
              <a:rPr lang="sk-SK" smtClean="0"/>
              <a:pPr/>
              <a:t>19. 4. 2020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8495-2EE5-4E7B-86C4-D96141C327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C4005-5661-4220-9CFA-BE90544721B7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CA347-575B-498A-A61A-A66F42176C2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37E905-F9FF-4166-8FFF-7345A951D22B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66FDB-37AB-4594-8A76-A9D06225C5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51F5-C14F-4E46-91D1-2EBC222E68D2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65609-8188-47A6-8B3A-203B52AEE6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70F76-784C-4B80-9B54-CAB884ED2268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79D36-62E0-4FD4-923C-8ECCCA7C59E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5B8A3-3D38-40CA-AE7D-7A2AEF0B7443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6A65-D9E7-4DC8-A42D-11A8C0C230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186887-709F-410D-9F4A-292D499A6A03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8F4E6-883D-4DF8-88F7-56B7B0E671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80CCE-6D8D-48DA-A3D8-8D898A404BF4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D17A5-D9CB-4D72-97B8-997E88FD1C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94BEBC-8229-412D-9B07-5D3DFC593C5B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B3AE8-595A-4CFF-89EF-6BBDF6DAE9C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2EB899-88B1-4DF8-821A-60242867B04B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A61A-EC1A-400C-8BF2-D92A8B6CC3B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A6DE9-89E7-4A0B-9BA6-44EEDC8B296E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259E-0FA9-441C-959F-CD2EDB4C04D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D921E-919D-4966-9E50-DFAA33B5C313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3EC9F-9897-42F8-ABC4-537AFB8C90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EB622E-9FE2-40A7-B65E-725FF780C921}" type="datetime8">
              <a:rPr lang="sk-SK" smtClean="0"/>
              <a:pPr/>
              <a:t>19. 4. 2020 18:00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5CF4FC-518F-420E-B990-847F363C8B61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0/05/Cow-bw.JPG" TargetMode="External"/><Relationship Id="rId13" Type="http://schemas.openxmlformats.org/officeDocument/2006/relationships/hyperlink" Target="https://www.gardenbird.co.uk/media/catalog/product/cache/1/image/662x/040ec09b1e35df139433887a97daa66f/g/r/great_tit.jpg" TargetMode="External"/><Relationship Id="rId18" Type="http://schemas.openxmlformats.org/officeDocument/2006/relationships/hyperlink" Target="https://www.rspb.org.uk/globalassets/images/birds-and-wildlife/bird-species-illustrations/swallow_1200x675.jpg?preset=landscape_mobile" TargetMode="External"/><Relationship Id="rId26" Type="http://schemas.openxmlformats.org/officeDocument/2006/relationships/hyperlink" Target="https://upload.wikimedia.org/wikipedia/commons/3/37/Oryctolagus_cuniculus_Tasmania_2.jpg" TargetMode="External"/><Relationship Id="rId3" Type="http://schemas.openxmlformats.org/officeDocument/2006/relationships/hyperlink" Target="https://i.pinimg.com/originals/d7/01/40/d701400184b53efebc94c1cae48bf92b.gif" TargetMode="External"/><Relationship Id="rId21" Type="http://schemas.openxmlformats.org/officeDocument/2006/relationships/hyperlink" Target="https://secure.i.telegraph.co.uk/multimedia/archive/02418/pheasant_2418019b.jpg" TargetMode="External"/><Relationship Id="rId7" Type="http://schemas.openxmlformats.org/officeDocument/2006/relationships/hyperlink" Target="https://cdn.britannica.com/91/1291-004-8FED0EE7.jpg" TargetMode="External"/><Relationship Id="rId12" Type="http://schemas.openxmlformats.org/officeDocument/2006/relationships/hyperlink" Target="http://img2.rtve.es/v/4156622/" TargetMode="External"/><Relationship Id="rId17" Type="http://schemas.openxmlformats.org/officeDocument/2006/relationships/hyperlink" Target="https://www.trevitalia.it/wp-content/uploads/2015/09/talpa.jpg" TargetMode="External"/><Relationship Id="rId25" Type="http://schemas.openxmlformats.org/officeDocument/2006/relationships/hyperlink" Target="https://ichef.bbci.co.uk/news/660/cpsprodpb/6261/production/_104458152_nov23-foxhuntjimfeng.jpg" TargetMode="External"/><Relationship Id="rId2" Type="http://schemas.openxmlformats.org/officeDocument/2006/relationships/hyperlink" Target="https://encrypted-tbn0.gstatic.com/images?q=tbn:ANd9GcT2XGWBUxBDdPo8avChy89ZpZkgt3no8ne3gd_5EYMSPZltQCrGng" TargetMode="External"/><Relationship Id="rId16" Type="http://schemas.openxmlformats.org/officeDocument/2006/relationships/hyperlink" Target="https://media.mnn.com/assets/images/2016/11/Hedgehog-Flowers-Meadow-Field.jpg.653x0_q80_crop-smart.jpg" TargetMode="External"/><Relationship Id="rId20" Type="http://schemas.openxmlformats.org/officeDocument/2006/relationships/hyperlink" Target="https://foodevolution.com.ph/wp-content/uploads/2019/01/wild-boar-1.jpg" TargetMode="External"/><Relationship Id="rId29" Type="http://schemas.openxmlformats.org/officeDocument/2006/relationships/hyperlink" Target="https://img.mediacentrum.sk/gallery/640/176070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medotcom.files.wordpress.com/2018/12/lion-conservators-center.jpg?quality=85" TargetMode="External"/><Relationship Id="rId11" Type="http://schemas.openxmlformats.org/officeDocument/2006/relationships/hyperlink" Target="https://cdn1.theweek.co.uk/sites/theweek/files/styles/16x8_465/public/2018/02/hare-cropped.jpg?itok=LCcJRU0v" TargetMode="External"/><Relationship Id="rId24" Type="http://schemas.openxmlformats.org/officeDocument/2006/relationships/hyperlink" Target="https://i.pinimg.com/originals/91/1d/87/911d87ab3a19fa19d50f1ed00218aeb5.jpg" TargetMode="External"/><Relationship Id="rId5" Type="http://schemas.openxmlformats.org/officeDocument/2006/relationships/hyperlink" Target="https://www.thehills.nsw.gov.au/files/assets/public/environment/fox-baiting-program.jpg?dimension=pageimage&amp;w=480" TargetMode="External"/><Relationship Id="rId15" Type="http://schemas.openxmlformats.org/officeDocument/2006/relationships/hyperlink" Target="https://img.purch.com/w/660/aHR0cDovL3d3dy5saXZlc2NpZW5jZS5jb20vaW1hZ2VzL2kvMDAwLzAzNC85MTYvb3JpZ2luYWwvYmF0cy1sb25nZXZpdHkuanBn" TargetMode="External"/><Relationship Id="rId23" Type="http://schemas.openxmlformats.org/officeDocument/2006/relationships/hyperlink" Target="http://ipravda.sk/res/2013/06/30/thumbs/rys-ostrovid-clanokW.jpg" TargetMode="External"/><Relationship Id="rId28" Type="http://schemas.openxmlformats.org/officeDocument/2006/relationships/hyperlink" Target="https://jager1.webnode.sk/_files/system_preview_detail_200000041-8bb798caf2-public/Vlk%20Karpatsk%C3%BD.jpg" TargetMode="External"/><Relationship Id="rId10" Type="http://schemas.openxmlformats.org/officeDocument/2006/relationships/hyperlink" Target="https://cdn.pixabay.com/photo/2016/01/20/15/09/giraffe-1151683_960_720.png" TargetMode="External"/><Relationship Id="rId19" Type="http://schemas.openxmlformats.org/officeDocument/2006/relationships/hyperlink" Target="https://thecontraryfarmer.files.wordpress.com/2012/03/h.jpg" TargetMode="External"/><Relationship Id="rId4" Type="http://schemas.openxmlformats.org/officeDocument/2006/relationships/hyperlink" Target="https://www.akc.org/wp-content/themes/akc/component-library/assets/img/welcome.jpg" TargetMode="External"/><Relationship Id="rId9" Type="http://schemas.openxmlformats.org/officeDocument/2006/relationships/hyperlink" Target="https://upload.wikimedia.org/wikipedia/commons/thumb/d/d7/Li%C4%8Dka_pramenka.jpg/220px-Li%C4%8Dka_pramenka.jpg" TargetMode="External"/><Relationship Id="rId14" Type="http://schemas.openxmlformats.org/officeDocument/2006/relationships/hyperlink" Target="https://imgc.allpostersimages.com/img/print/poster/lesniewski-alpine-marmot-marmota-marmota-standing-on-hind-legs-feeding-on-flowers-hohe-tauern-np-austria_a-G-10578898-14258384.jpg" TargetMode="External"/><Relationship Id="rId22" Type="http://schemas.openxmlformats.org/officeDocument/2006/relationships/hyperlink" Target="http://www.birdsofbritain.co.uk/images/carrion-crow.jpg" TargetMode="External"/><Relationship Id="rId27" Type="http://schemas.openxmlformats.org/officeDocument/2006/relationships/hyperlink" Target="https://www.forfarmers.co.uk/bestanden/UK_countrywebsite/Sector-images/Sheep/Themes/w528-37778-1/UK-sheep-lambs-theme-block.jpg" TargetMode="External"/><Relationship Id="rId30" Type="http://schemas.openxmlformats.org/officeDocument/2006/relationships/hyperlink" Target="https://magazin.centrum.sk/galeria/?IdText=813905&amp;pic=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42910" y="357166"/>
            <a:ext cx="828680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88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POTRAVA ŽIVOČÍCHOV</a:t>
            </a:r>
            <a:endParaRPr lang="sk-SK" sz="8800" b="1" dirty="0">
              <a:ln w="1905">
                <a:solidFill>
                  <a:sysClr val="windowText" lastClr="000000"/>
                </a:solidFill>
              </a:ln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71736" y="6273225"/>
            <a:ext cx="494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© </a:t>
            </a:r>
            <a:r>
              <a:rPr lang="sk-SK" sz="3200" dirty="0" smtClean="0">
                <a:latin typeface="Century Schoolbook" pitchFamily="18" charset="0"/>
              </a:rPr>
              <a:t>Mgr. Danka Spišáková</a:t>
            </a:r>
            <a:endParaRPr lang="sk-SK" sz="32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5818252E-BDF7-4182-B2B5-F389288500A7}" type="datetime8">
              <a:rPr lang="sk-SK" smtClean="0"/>
              <a:pPr/>
              <a:t>19. 4. 2020 18:00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214282" y="214290"/>
            <a:ext cx="82153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Ako živočíchy získavajú potravu?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4282" y="3786190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Jedným zo spôsobov, ako môžu živočíchy získať potravu, je lov iných živočíchov. </a:t>
            </a:r>
          </a:p>
          <a:p>
            <a:r>
              <a:rPr lang="sk-SK" sz="3600" i="1" dirty="0" smtClean="0">
                <a:latin typeface="Century Schoolbook" pitchFamily="18" charset="0"/>
              </a:rPr>
              <a:t>Živočíchy, ktoré sa živia lovením, 	nazývame </a:t>
            </a:r>
            <a:r>
              <a:rPr lang="sk-SK" sz="3600" i="1" dirty="0" smtClean="0">
                <a:solidFill>
                  <a:srgbClr val="C00000"/>
                </a:solidFill>
                <a:latin typeface="Century Schoolbook" pitchFamily="18" charset="0"/>
              </a:rPr>
              <a:t>dravce</a:t>
            </a:r>
            <a:r>
              <a:rPr lang="sk-SK" sz="3600" i="1" dirty="0" smtClean="0">
                <a:latin typeface="Century Schoolbook" pitchFamily="18" charset="0"/>
              </a:rPr>
              <a:t>. </a:t>
            </a:r>
            <a:endParaRPr lang="sk-SK" sz="3600" i="1" dirty="0">
              <a:latin typeface="Century Schoolbook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214282" y="1000108"/>
            <a:ext cx="8643998" cy="282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3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0"/>
            <a:ext cx="82153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Ako dravce lovia potravu - </a:t>
            </a:r>
            <a:r>
              <a:rPr lang="sk-SK" sz="3500" b="1" i="1" dirty="0" smtClean="0">
                <a:solidFill>
                  <a:srgbClr val="C00000"/>
                </a:solidFill>
                <a:latin typeface="Century Schoolbook" pitchFamily="18" charset="0"/>
              </a:rPr>
              <a:t>korisť</a:t>
            </a:r>
            <a:r>
              <a:rPr lang="sk-SK" sz="3500" b="1" i="1" dirty="0" smtClean="0">
                <a:latin typeface="Century Schoolbook" pitchFamily="18" charset="0"/>
              </a:rPr>
              <a:t>? Ktorý živočích je dravec a ktorý korisť?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2844" y="457200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C00000"/>
                </a:solidFill>
                <a:latin typeface="Century Schoolbook" pitchFamily="18" charset="0"/>
              </a:rPr>
              <a:t>Dravec: </a:t>
            </a:r>
            <a:r>
              <a:rPr lang="sk-SK" sz="3600" i="1" dirty="0" smtClean="0">
                <a:latin typeface="Century Schoolbook" pitchFamily="18" charset="0"/>
              </a:rPr>
              <a:t>líška, orol, sokol.</a:t>
            </a:r>
          </a:p>
          <a:p>
            <a:r>
              <a:rPr lang="sk-SK" sz="3600" i="1" dirty="0" smtClean="0">
                <a:solidFill>
                  <a:srgbClr val="C00000"/>
                </a:solidFill>
                <a:latin typeface="Century Schoolbook" pitchFamily="18" charset="0"/>
              </a:rPr>
              <a:t>Korisť: </a:t>
            </a:r>
            <a:r>
              <a:rPr lang="sk-SK" sz="3600" i="1" dirty="0" smtClean="0">
                <a:latin typeface="Century Schoolbook" pitchFamily="18" charset="0"/>
              </a:rPr>
              <a:t>kačka, škrečok, zajac,... </a:t>
            </a:r>
            <a:endParaRPr lang="sk-SK" sz="3600" i="1" dirty="0">
              <a:latin typeface="Century Schoolbook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214282" y="1571612"/>
            <a:ext cx="8643998" cy="282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3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0"/>
            <a:ext cx="8215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Ako je telo dravcov prispôsobené na lov?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4282" y="421481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i="1" dirty="0" smtClean="0">
                <a:solidFill>
                  <a:srgbClr val="0070C0"/>
                </a:solidFill>
                <a:latin typeface="Century Schoolbook" pitchFamily="18" charset="0"/>
              </a:rPr>
              <a:t>pazúry, končatiny, svalstvo, rýchlosť, zuby, zobák...</a:t>
            </a:r>
            <a:endParaRPr lang="sk-SK" sz="4000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214282" y="1214422"/>
            <a:ext cx="8643998" cy="282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3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18:01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571472" y="0"/>
            <a:ext cx="857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DELENIE ŽIVOČÍCHOV PODĽA POTRAVY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7158" y="1357298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MÄSOŽRAVCE</a:t>
            </a:r>
            <a:r>
              <a:rPr lang="sk-SK" sz="3600" b="1" i="1" dirty="0" smtClean="0">
                <a:latin typeface="Century Schoolbook" pitchFamily="18" charset="0"/>
              </a:rPr>
              <a:t> - </a:t>
            </a:r>
            <a:r>
              <a:rPr lang="sk-SK" sz="3600" i="1" dirty="0" smtClean="0">
                <a:latin typeface="Century Schoolbook" pitchFamily="18" charset="0"/>
              </a:rPr>
              <a:t>živočíchy sa môžu živiť mäsom</a:t>
            </a:r>
            <a:endParaRPr lang="sk-SK" sz="3600" b="1" i="1" dirty="0" smtClean="0">
              <a:latin typeface="Century Schoolbook" pitchFamily="18" charset="0"/>
            </a:endParaRPr>
          </a:p>
          <a:p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BYLINOŽRAVCE</a:t>
            </a:r>
            <a:r>
              <a:rPr lang="sk-SK" sz="3600" b="1" i="1" dirty="0" smtClean="0">
                <a:latin typeface="Century Schoolbook" pitchFamily="18" charset="0"/>
              </a:rPr>
              <a:t> – </a:t>
            </a:r>
            <a:r>
              <a:rPr lang="sk-SK" sz="3600" i="1" dirty="0" smtClean="0">
                <a:latin typeface="Century Schoolbook" pitchFamily="18" charset="0"/>
              </a:rPr>
              <a:t>živia sa</a:t>
            </a:r>
            <a:r>
              <a:rPr lang="sk-SK" sz="3600" b="1" i="1" dirty="0" smtClean="0">
                <a:latin typeface="Century Schoolbook" pitchFamily="18" charset="0"/>
              </a:rPr>
              <a:t> </a:t>
            </a:r>
            <a:r>
              <a:rPr lang="sk-SK" sz="3600" i="1" dirty="0" smtClean="0">
                <a:latin typeface="Century Schoolbook" pitchFamily="18" charset="0"/>
              </a:rPr>
              <a:t>trávou, semenami, bylinami</a:t>
            </a:r>
            <a:endParaRPr lang="sk-SK" sz="3600" b="1" i="1" dirty="0" smtClean="0">
              <a:latin typeface="Century Schoolbook" pitchFamily="18" charset="0"/>
            </a:endParaRPr>
          </a:p>
          <a:p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HMYZOŽRAVCE</a:t>
            </a:r>
            <a:r>
              <a:rPr lang="sk-SK" sz="3600" b="1" i="1" dirty="0" smtClean="0">
                <a:latin typeface="Century Schoolbook" pitchFamily="18" charset="0"/>
              </a:rPr>
              <a:t> - </a:t>
            </a:r>
            <a:r>
              <a:rPr lang="sk-SK" sz="3600" i="1" dirty="0" smtClean="0">
                <a:latin typeface="Century Schoolbook" pitchFamily="18" charset="0"/>
              </a:rPr>
              <a:t>živia sa</a:t>
            </a:r>
            <a:r>
              <a:rPr lang="sk-SK" sz="3600" b="1" i="1" dirty="0" smtClean="0">
                <a:latin typeface="Century Schoolbook" pitchFamily="18" charset="0"/>
              </a:rPr>
              <a:t> </a:t>
            </a:r>
            <a:r>
              <a:rPr lang="sk-SK" sz="3600" i="1" dirty="0" smtClean="0">
                <a:latin typeface="Century Schoolbook" pitchFamily="18" charset="0"/>
              </a:rPr>
              <a:t>hmyzom</a:t>
            </a:r>
            <a:endParaRPr lang="sk-SK" sz="3600" b="1" i="1" dirty="0" smtClean="0">
              <a:latin typeface="Century Schoolbook" pitchFamily="18" charset="0"/>
            </a:endParaRPr>
          </a:p>
          <a:p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VŠEŽRAVCE</a:t>
            </a:r>
            <a:r>
              <a:rPr lang="sk-SK" sz="3600" b="1" i="1" dirty="0" smtClean="0">
                <a:latin typeface="Century Schoolbook" pitchFamily="18" charset="0"/>
              </a:rPr>
              <a:t> - </a:t>
            </a:r>
            <a:r>
              <a:rPr lang="sk-SK" sz="3600" i="1" dirty="0" smtClean="0">
                <a:latin typeface="Century Schoolbook" pitchFamily="18" charset="0"/>
              </a:rPr>
              <a:t>živia sa</a:t>
            </a:r>
            <a:r>
              <a:rPr lang="sk-SK" sz="3600" b="1" i="1" dirty="0" smtClean="0">
                <a:latin typeface="Century Schoolbook" pitchFamily="18" charset="0"/>
              </a:rPr>
              <a:t> </a:t>
            </a:r>
            <a:r>
              <a:rPr lang="sk-SK" sz="3600" i="1" dirty="0" smtClean="0">
                <a:latin typeface="Century Schoolbook" pitchFamily="18" charset="0"/>
              </a:rPr>
              <a:t>všetkým -  bylinami , mäsom, hmyzom</a:t>
            </a:r>
            <a:endParaRPr lang="sk-SK" sz="3600" b="1" i="1" dirty="0" smtClean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18:01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571472" y="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i="1" dirty="0" smtClean="0">
                <a:solidFill>
                  <a:srgbClr val="C00000"/>
                </a:solidFill>
                <a:latin typeface="Century Schoolbook" pitchFamily="18" charset="0"/>
              </a:rPr>
              <a:t>MÄSOŽRAVCE</a:t>
            </a:r>
            <a:endParaRPr lang="sk-SK" sz="48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5122" name="Picture 2" descr="VÃ½sledok vyhÄ¾adÃ¡vania obrÃ¡zkov pre dopyt d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071810"/>
            <a:ext cx="3143272" cy="3551898"/>
          </a:xfrm>
          <a:prstGeom prst="rect">
            <a:avLst/>
          </a:prstGeom>
          <a:noFill/>
        </p:spPr>
      </p:pic>
      <p:pic>
        <p:nvPicPr>
          <p:cNvPr id="5124" name="Picture 4" descr="SÃºvisiaci obrÃ¡zok"/>
          <p:cNvPicPr>
            <a:picLocks noChangeAspect="1" noChangeArrowheads="1"/>
          </p:cNvPicPr>
          <p:nvPr/>
        </p:nvPicPr>
        <p:blipFill>
          <a:blip r:embed="rId3"/>
          <a:srcRect r="24999" b="1253"/>
          <a:stretch>
            <a:fillRect/>
          </a:stretch>
        </p:blipFill>
        <p:spPr bwMode="auto">
          <a:xfrm>
            <a:off x="285720" y="1000108"/>
            <a:ext cx="3429024" cy="3000396"/>
          </a:xfrm>
          <a:prstGeom prst="rect">
            <a:avLst/>
          </a:prstGeom>
          <a:noFill/>
        </p:spPr>
      </p:pic>
      <p:pic>
        <p:nvPicPr>
          <p:cNvPr id="5126" name="Picture 6" descr="VÃ½sledok vyhÄ¾adÃ¡vania obrÃ¡zkov pre dopyt lion"/>
          <p:cNvPicPr>
            <a:picLocks noChangeAspect="1" noChangeArrowheads="1"/>
          </p:cNvPicPr>
          <p:nvPr/>
        </p:nvPicPr>
        <p:blipFill>
          <a:blip r:embed="rId4" cstate="print"/>
          <a:srcRect l="18987" t="872" r="31646" b="394"/>
          <a:stretch>
            <a:fillRect/>
          </a:stretch>
        </p:blipFill>
        <p:spPr bwMode="auto">
          <a:xfrm>
            <a:off x="6143636" y="857232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571472" y="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i="1" dirty="0" smtClean="0">
                <a:solidFill>
                  <a:srgbClr val="C00000"/>
                </a:solidFill>
                <a:latin typeface="Century Schoolbook" pitchFamily="18" charset="0"/>
              </a:rPr>
              <a:t>BYLINOŽRAVCE</a:t>
            </a:r>
            <a:endParaRPr lang="sk-SK" sz="48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098" name="AutoShape 2" descr="VÃ½sledok vyhÄ¾adÃ¡vania obrÃ¡zkov pre dopyt ho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0" name="Picture 4" descr="SÃºvisiaci obrÃ¡z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3180399" cy="2524126"/>
          </a:xfrm>
          <a:prstGeom prst="rect">
            <a:avLst/>
          </a:prstGeom>
          <a:noFill/>
        </p:spPr>
      </p:pic>
      <p:sp>
        <p:nvSpPr>
          <p:cNvPr id="4102" name="AutoShape 6" descr="VÃ½sledok vyhÄ¾adÃ¡vania obrÃ¡zkov pre dopyt c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4" name="Picture 8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3714775" cy="2786081"/>
          </a:xfrm>
          <a:prstGeom prst="rect">
            <a:avLst/>
          </a:prstGeom>
          <a:noFill/>
        </p:spPr>
      </p:pic>
      <p:pic>
        <p:nvPicPr>
          <p:cNvPr id="4106" name="Picture 10" descr="VÃ½sledok vyhÄ¾adÃ¡vania obrÃ¡zkov pre dopyt she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2571766" cy="1928826"/>
          </a:xfrm>
          <a:prstGeom prst="rect">
            <a:avLst/>
          </a:prstGeom>
          <a:noFill/>
        </p:spPr>
      </p:pic>
      <p:pic>
        <p:nvPicPr>
          <p:cNvPr id="4108" name="Picture 12" descr="SÃºvisiaci obrÃ¡z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2563" y="1643050"/>
            <a:ext cx="2991437" cy="4786299"/>
          </a:xfrm>
          <a:prstGeom prst="rect">
            <a:avLst/>
          </a:prstGeom>
          <a:noFill/>
        </p:spPr>
      </p:pic>
      <p:pic>
        <p:nvPicPr>
          <p:cNvPr id="4110" name="Picture 14" descr="SÃºvisiaci obrÃ¡zo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785926"/>
            <a:ext cx="3000396" cy="169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571472" y="0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i="1" dirty="0" smtClean="0">
                <a:solidFill>
                  <a:srgbClr val="C00000"/>
                </a:solidFill>
                <a:latin typeface="Century Schoolbook" pitchFamily="18" charset="0"/>
              </a:rPr>
              <a:t>BYLINOŽRAVCE - semenami</a:t>
            </a:r>
            <a:endParaRPr lang="sk-SK" sz="48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098" name="AutoShape 2" descr="VÃ½sledok vyhÄ¾adÃ¡vania obrÃ¡zkov pre dopyt hor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c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4034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 l="23608" t="3650" r="12750" b="1459"/>
          <a:stretch>
            <a:fillRect/>
          </a:stretch>
        </p:blipFill>
        <p:spPr bwMode="auto">
          <a:xfrm>
            <a:off x="214282" y="3251556"/>
            <a:ext cx="3643338" cy="3055703"/>
          </a:xfrm>
          <a:prstGeom prst="rect">
            <a:avLst/>
          </a:prstGeom>
          <a:noFill/>
        </p:spPr>
      </p:pic>
      <p:pic>
        <p:nvPicPr>
          <p:cNvPr id="44036" name="Picture 4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00174"/>
            <a:ext cx="4000496" cy="2290315"/>
          </a:xfrm>
          <a:prstGeom prst="rect">
            <a:avLst/>
          </a:prstGeom>
          <a:noFill/>
        </p:spPr>
      </p:pic>
      <p:pic>
        <p:nvPicPr>
          <p:cNvPr id="44038" name="Picture 6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1848" y="2500306"/>
            <a:ext cx="290215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571472" y="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i="1" dirty="0" smtClean="0">
                <a:solidFill>
                  <a:srgbClr val="C00000"/>
                </a:solidFill>
                <a:latin typeface="Century Schoolbook" pitchFamily="18" charset="0"/>
              </a:rPr>
              <a:t>HMYZOŽRAVCE</a:t>
            </a:r>
            <a:endParaRPr lang="sk-SK" sz="48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3074" name="Picture 2" descr="VÃ½sledok vyhÄ¾adÃ¡vania obrÃ¡zkov pre dopyt b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714732" cy="2256981"/>
          </a:xfrm>
          <a:prstGeom prst="rect">
            <a:avLst/>
          </a:prstGeom>
          <a:noFill/>
        </p:spPr>
      </p:pic>
      <p:pic>
        <p:nvPicPr>
          <p:cNvPr id="3076" name="Picture 4" descr="VÃ½sledok vyhÄ¾adÃ¡vania obrÃ¡zkov pre dopyt hedgeh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183745"/>
            <a:ext cx="4005247" cy="2674255"/>
          </a:xfrm>
          <a:prstGeom prst="rect">
            <a:avLst/>
          </a:prstGeom>
          <a:noFill/>
        </p:spPr>
      </p:pic>
      <p:pic>
        <p:nvPicPr>
          <p:cNvPr id="3078" name="Picture 6" descr="SÃºvisiaci obrÃ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339811"/>
            <a:ext cx="3357585" cy="2518189"/>
          </a:xfrm>
          <a:prstGeom prst="rect">
            <a:avLst/>
          </a:prstGeom>
          <a:noFill/>
        </p:spPr>
      </p:pic>
      <p:pic>
        <p:nvPicPr>
          <p:cNvPr id="3080" name="Picture 8" descr="VÃ½sledok vyhÄ¾adÃ¡vania obrÃ¡zkov pre dopyt swallow bir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03" t="15625" r="29687" b="16666"/>
          <a:stretch>
            <a:fillRect/>
          </a:stretch>
        </p:blipFill>
        <p:spPr bwMode="auto">
          <a:xfrm flipH="1">
            <a:off x="5429256" y="1000108"/>
            <a:ext cx="335755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571472" y="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i="1" dirty="0" smtClean="0">
                <a:solidFill>
                  <a:srgbClr val="C00000"/>
                </a:solidFill>
                <a:latin typeface="Century Schoolbook" pitchFamily="18" charset="0"/>
              </a:rPr>
              <a:t>VŠEŽRAVCE</a:t>
            </a:r>
            <a:endParaRPr lang="sk-SK" sz="48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2050" name="Picture 2" descr="SÃºvisiaci obrÃ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86190"/>
            <a:ext cx="3810000" cy="2533651"/>
          </a:xfrm>
          <a:prstGeom prst="rect">
            <a:avLst/>
          </a:prstGeom>
          <a:noFill/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56"/>
            <a:ext cx="3536956" cy="2054342"/>
          </a:xfrm>
          <a:prstGeom prst="rect">
            <a:avLst/>
          </a:prstGeom>
          <a:noFill/>
        </p:spPr>
      </p:pic>
      <p:pic>
        <p:nvPicPr>
          <p:cNvPr id="2054" name="Picture 6" descr="SÃºvisiaci obrÃ¡z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08"/>
            <a:ext cx="3746222" cy="2338368"/>
          </a:xfrm>
          <a:prstGeom prst="rect">
            <a:avLst/>
          </a:prstGeom>
          <a:noFill/>
        </p:spPr>
      </p:pic>
      <p:pic>
        <p:nvPicPr>
          <p:cNvPr id="2056" name="Picture 8" descr="SÃºvisiaci obrÃ¡zo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000108"/>
            <a:ext cx="387806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285720" y="285728"/>
            <a:ext cx="857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DRAVEC A KORISŤ</a:t>
            </a:r>
            <a:endParaRPr lang="sk-SK" sz="4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7158" y="1357298"/>
            <a:ext cx="8786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DRAVEC</a:t>
            </a:r>
            <a:r>
              <a:rPr lang="sk-SK" sz="3600" b="1" i="1" dirty="0" smtClean="0">
                <a:latin typeface="Century Schoolbook" pitchFamily="18" charset="0"/>
              </a:rPr>
              <a:t> - </a:t>
            </a:r>
            <a:r>
              <a:rPr lang="sk-SK" sz="3600" i="1" dirty="0" smtClean="0">
                <a:latin typeface="Century Schoolbook" pitchFamily="18" charset="0"/>
              </a:rPr>
              <a:t>živočích, ktorý loví iné živočíchy, aby prežil.</a:t>
            </a:r>
            <a:endParaRPr lang="sk-SK" sz="3600" b="1" i="1" dirty="0" smtClean="0">
              <a:latin typeface="Century Schoolbook" pitchFamily="18" charset="0"/>
            </a:endParaRPr>
          </a:p>
          <a:p>
            <a:r>
              <a:rPr lang="sk-SK" sz="3600" b="1" i="1" dirty="0" smtClean="0">
                <a:solidFill>
                  <a:srgbClr val="C00000"/>
                </a:solidFill>
                <a:latin typeface="Century Schoolbook" pitchFamily="18" charset="0"/>
              </a:rPr>
              <a:t>KORISŤ</a:t>
            </a:r>
            <a:r>
              <a:rPr lang="sk-SK" sz="3600" b="1" i="1" dirty="0" smtClean="0">
                <a:latin typeface="Century Schoolbook" pitchFamily="18" charset="0"/>
              </a:rPr>
              <a:t> – </a:t>
            </a:r>
            <a:r>
              <a:rPr lang="sk-SK" sz="3600" i="1" dirty="0" smtClean="0">
                <a:latin typeface="Century Schoolbook" pitchFamily="18" charset="0"/>
              </a:rPr>
              <a:t>živočích, ktorého loví iný živočích. Každý živočích sa môže</a:t>
            </a:r>
          </a:p>
          <a:p>
            <a:r>
              <a:rPr lang="sk-SK" sz="3600" i="1" dirty="0" smtClean="0">
                <a:latin typeface="Century Schoolbook" pitchFamily="18" charset="0"/>
              </a:rPr>
              <a:t>stať korisťou, predovšetkým krátko            po narodení, keď sa ešte nedokáže</a:t>
            </a:r>
          </a:p>
          <a:p>
            <a:r>
              <a:rPr lang="sk-SK" sz="3600" i="1" dirty="0" smtClean="0">
                <a:latin typeface="Century Schoolbook" pitchFamily="18" charset="0"/>
              </a:rPr>
              <a:t>ubrániť útoku.</a:t>
            </a:r>
            <a:endParaRPr lang="sk-SK" sz="3600" b="1" i="1" dirty="0" smtClean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F476AC5B-0AA0-44E4-9DD5-DA64C3B9E40E}" type="datetime8">
              <a:rPr lang="sk-SK" smtClean="0"/>
              <a:pPr/>
              <a:t>19. 4. 2020 18:00</a:t>
            </a:fld>
            <a:endParaRPr lang="es-ES" dirty="0"/>
          </a:p>
        </p:txBody>
      </p:sp>
      <p:sp>
        <p:nvSpPr>
          <p:cNvPr id="5" name="BlokTextu 4"/>
          <p:cNvSpPr txBox="1"/>
          <p:nvPr/>
        </p:nvSpPr>
        <p:spPr>
          <a:xfrm>
            <a:off x="3000364" y="0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entury Schoolbook" pitchFamily="18" charset="0"/>
              </a:rPr>
              <a:t>MOTIVÁCIA </a:t>
            </a:r>
            <a:endParaRPr lang="sk-SK" sz="32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4282" y="785794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Raz sa v Kráľovstve živočíchov hádali kôň, líška, pavúk a slimák, kto z nich má najväčšiu silu. </a:t>
            </a:r>
          </a:p>
          <a:p>
            <a:r>
              <a:rPr lang="sk-SK" sz="3600" i="1" dirty="0" smtClean="0">
                <a:latin typeface="Century Schoolbook" pitchFamily="18" charset="0"/>
              </a:rPr>
              <a:t>„Ja,“ povýšene povedal kôň, „keď sa dobre najem sena, trávy a ovsa, mám v sebe takú silu, že v hore potiahnem celý strom.“ </a:t>
            </a:r>
          </a:p>
          <a:p>
            <a:r>
              <a:rPr lang="sk-SK" sz="3600" i="1" dirty="0" smtClean="0">
                <a:latin typeface="Century Schoolbook" pitchFamily="18" charset="0"/>
              </a:rPr>
              <a:t>„Mne stačí jeden malý zajačik a vydržím behať po lese celý deň,“ naparovala sa   	líška.</a:t>
            </a:r>
            <a:endParaRPr lang="sk-SK" sz="360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 dirty="0"/>
          </a:p>
        </p:txBody>
      </p:sp>
      <p:sp>
        <p:nvSpPr>
          <p:cNvPr id="4" name="BlokTextu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i="1" dirty="0" smtClean="0">
                <a:solidFill>
                  <a:srgbClr val="0070C0"/>
                </a:solidFill>
                <a:latin typeface="Century Schoolbook" pitchFamily="18" charset="0"/>
              </a:rPr>
              <a:t>Sú šípky správne, od lovca ku koristi?</a:t>
            </a:r>
            <a:endParaRPr lang="sk-SK" sz="36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85720" y="642918"/>
            <a:ext cx="4857784" cy="2367959"/>
            <a:chOff x="285720" y="642918"/>
            <a:chExt cx="4857784" cy="2367959"/>
          </a:xfrm>
        </p:grpSpPr>
        <p:pic>
          <p:nvPicPr>
            <p:cNvPr id="1028" name="Picture 4" descr="VÃ½sledok vyhÄ¾adÃ¡vania obrÃ¡zkov pre dopyt rys ostrovid"/>
            <p:cNvPicPr>
              <a:picLocks noChangeAspect="1" noChangeArrowheads="1"/>
            </p:cNvPicPr>
            <p:nvPr/>
          </p:nvPicPr>
          <p:blipFill>
            <a:blip r:embed="rId2"/>
            <a:srcRect r="24333"/>
            <a:stretch>
              <a:fillRect/>
            </a:stretch>
          </p:blipFill>
          <p:spPr bwMode="auto">
            <a:xfrm>
              <a:off x="285720" y="857232"/>
              <a:ext cx="2786082" cy="2061927"/>
            </a:xfrm>
            <a:prstGeom prst="rect">
              <a:avLst/>
            </a:prstGeom>
            <a:noFill/>
          </p:spPr>
        </p:pic>
        <p:pic>
          <p:nvPicPr>
            <p:cNvPr id="1030" name="Picture 6" descr="SÃºvisiaci obrÃ¡zok"/>
            <p:cNvPicPr>
              <a:picLocks noChangeAspect="1" noChangeArrowheads="1"/>
            </p:cNvPicPr>
            <p:nvPr/>
          </p:nvPicPr>
          <p:blipFill>
            <a:blip r:embed="rId3"/>
            <a:srcRect l="24311" t="3458" r="23170" b="1931"/>
            <a:stretch>
              <a:fillRect/>
            </a:stretch>
          </p:blipFill>
          <p:spPr bwMode="auto">
            <a:xfrm>
              <a:off x="3500430" y="642918"/>
              <a:ext cx="1643074" cy="2367959"/>
            </a:xfrm>
            <a:prstGeom prst="rect">
              <a:avLst/>
            </a:prstGeom>
            <a:noFill/>
          </p:spPr>
        </p:pic>
        <p:grpSp>
          <p:nvGrpSpPr>
            <p:cNvPr id="9" name="Skupina 8"/>
            <p:cNvGrpSpPr/>
            <p:nvPr/>
          </p:nvGrpSpPr>
          <p:grpSpPr>
            <a:xfrm>
              <a:off x="2643174" y="1785926"/>
              <a:ext cx="1357354" cy="857256"/>
              <a:chOff x="-1357354" y="2714620"/>
              <a:chExt cx="1357354" cy="857256"/>
            </a:xfrm>
          </p:grpSpPr>
          <p:sp>
            <p:nvSpPr>
              <p:cNvPr id="7" name="Šípka doprava 6"/>
              <p:cNvSpPr/>
              <p:nvPr/>
            </p:nvSpPr>
            <p:spPr>
              <a:xfrm>
                <a:off x="-1357354" y="3214686"/>
                <a:ext cx="1357354" cy="35719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8" name="Zaoblený obdĺžnik 7"/>
              <p:cNvSpPr/>
              <p:nvPr/>
            </p:nvSpPr>
            <p:spPr>
              <a:xfrm>
                <a:off x="-1143040" y="2714620"/>
                <a:ext cx="785818" cy="5715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sz="3600" b="1" dirty="0" smtClean="0">
                    <a:solidFill>
                      <a:schemeClr val="tx1"/>
                    </a:solidFill>
                    <a:latin typeface="Century Schoolbook" pitchFamily="18" charset="0"/>
                  </a:rPr>
                  <a:t>1</a:t>
                </a:r>
                <a:endParaRPr lang="sk-SK" sz="3600" b="1" dirty="0">
                  <a:solidFill>
                    <a:schemeClr val="tx1"/>
                  </a:solidFill>
                  <a:latin typeface="Century Schoolbook" pitchFamily="18" charset="0"/>
                </a:endParaRPr>
              </a:p>
            </p:txBody>
          </p:sp>
        </p:grpSp>
      </p:grpSp>
      <p:grpSp>
        <p:nvGrpSpPr>
          <p:cNvPr id="22" name="Skupina 21"/>
          <p:cNvGrpSpPr/>
          <p:nvPr/>
        </p:nvGrpSpPr>
        <p:grpSpPr>
          <a:xfrm>
            <a:off x="1000100" y="3214686"/>
            <a:ext cx="4119848" cy="3386902"/>
            <a:chOff x="214282" y="3194053"/>
            <a:chExt cx="4119848" cy="3386902"/>
          </a:xfrm>
        </p:grpSpPr>
        <p:pic>
          <p:nvPicPr>
            <p:cNvPr id="14" name="Picture 6" descr="SÃºvisiaci obrÃ¡zo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00232" y="5214950"/>
              <a:ext cx="2188431" cy="1366005"/>
            </a:xfrm>
            <a:prstGeom prst="rect">
              <a:avLst/>
            </a:prstGeom>
            <a:noFill/>
          </p:spPr>
        </p:pic>
        <p:pic>
          <p:nvPicPr>
            <p:cNvPr id="1032" name="Picture 8" descr="SÃºvisiaci obrÃ¡zok"/>
            <p:cNvPicPr>
              <a:picLocks noChangeAspect="1" noChangeArrowheads="1"/>
            </p:cNvPicPr>
            <p:nvPr/>
          </p:nvPicPr>
          <p:blipFill>
            <a:blip r:embed="rId5"/>
            <a:srcRect l="19458" t="2885"/>
            <a:stretch>
              <a:fillRect/>
            </a:stretch>
          </p:blipFill>
          <p:spPr bwMode="auto">
            <a:xfrm>
              <a:off x="2000232" y="3194053"/>
              <a:ext cx="2333898" cy="1581900"/>
            </a:xfrm>
            <a:prstGeom prst="rect">
              <a:avLst/>
            </a:prstGeom>
            <a:noFill/>
          </p:spPr>
        </p:pic>
        <p:sp>
          <p:nvSpPr>
            <p:cNvPr id="18" name="Zaoblený obdĺžnik 17"/>
            <p:cNvSpPr/>
            <p:nvPr/>
          </p:nvSpPr>
          <p:spPr>
            <a:xfrm>
              <a:off x="1643042" y="4714884"/>
              <a:ext cx="785818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3600" b="1" dirty="0" smtClean="0">
                  <a:solidFill>
                    <a:schemeClr val="tx1"/>
                  </a:solidFill>
                  <a:latin typeface="Century Schoolbook" pitchFamily="18" charset="0"/>
                </a:rPr>
                <a:t>2</a:t>
              </a:r>
              <a:endParaRPr lang="sk-SK" sz="3600" b="1" dirty="0">
                <a:solidFill>
                  <a:schemeClr val="tx1"/>
                </a:solidFill>
                <a:latin typeface="Century Schoolbook" pitchFamily="18" charset="0"/>
              </a:endParaRPr>
            </a:p>
          </p:txBody>
        </p:sp>
        <p:sp>
          <p:nvSpPr>
            <p:cNvPr id="19" name="Šípka doprava 18"/>
            <p:cNvSpPr/>
            <p:nvPr/>
          </p:nvSpPr>
          <p:spPr>
            <a:xfrm rot="16200000">
              <a:off x="2750315" y="4750619"/>
              <a:ext cx="714396" cy="3571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034" name="Picture 10" descr="VÃ½sledok vyhÄ¾adÃ¡vania obrÃ¡zkov pre dopyt rabbit"/>
            <p:cNvPicPr>
              <a:picLocks noChangeAspect="1" noChangeArrowheads="1"/>
            </p:cNvPicPr>
            <p:nvPr/>
          </p:nvPicPr>
          <p:blipFill>
            <a:blip r:embed="rId6" cstate="print"/>
            <a:srcRect l="7616" t="10145" r="27157" b="8696"/>
            <a:stretch>
              <a:fillRect/>
            </a:stretch>
          </p:blipFill>
          <p:spPr bwMode="auto">
            <a:xfrm>
              <a:off x="214282" y="3571876"/>
              <a:ext cx="1500198" cy="2333641"/>
            </a:xfrm>
            <a:prstGeom prst="rect">
              <a:avLst/>
            </a:prstGeom>
            <a:noFill/>
          </p:spPr>
        </p:pic>
        <p:sp>
          <p:nvSpPr>
            <p:cNvPr id="21" name="Šípka doprava 20"/>
            <p:cNvSpPr/>
            <p:nvPr/>
          </p:nvSpPr>
          <p:spPr>
            <a:xfrm rot="10800000">
              <a:off x="1571604" y="4071942"/>
              <a:ext cx="714396" cy="35717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072198" y="642918"/>
            <a:ext cx="2838783" cy="3794128"/>
            <a:chOff x="6072198" y="642918"/>
            <a:chExt cx="2838783" cy="3794128"/>
          </a:xfrm>
        </p:grpSpPr>
        <p:pic>
          <p:nvPicPr>
            <p:cNvPr id="1036" name="Picture 12" descr="VÃ½sledok vyhÄ¾adÃ¡vania obrÃ¡zkov pre dopyt shee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72198" y="642918"/>
              <a:ext cx="2838783" cy="1887146"/>
            </a:xfrm>
            <a:prstGeom prst="rect">
              <a:avLst/>
            </a:prstGeom>
            <a:noFill/>
          </p:spPr>
        </p:pic>
        <p:pic>
          <p:nvPicPr>
            <p:cNvPr id="1038" name="Picture 14" descr="SÃºvisiaci obrÃ¡zo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72264" y="2714620"/>
              <a:ext cx="2214548" cy="1722426"/>
            </a:xfrm>
            <a:prstGeom prst="rect">
              <a:avLst/>
            </a:prstGeom>
            <a:noFill/>
          </p:spPr>
        </p:pic>
        <p:sp>
          <p:nvSpPr>
            <p:cNvPr id="27" name="Zaoblený obdĺžnik 26"/>
            <p:cNvSpPr/>
            <p:nvPr/>
          </p:nvSpPr>
          <p:spPr>
            <a:xfrm>
              <a:off x="7072330" y="2143116"/>
              <a:ext cx="785818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3600" b="1" dirty="0" smtClean="0">
                  <a:solidFill>
                    <a:schemeClr val="tx1"/>
                  </a:solidFill>
                  <a:latin typeface="Century Schoolbook" pitchFamily="18" charset="0"/>
                </a:rPr>
                <a:t>3</a:t>
              </a:r>
              <a:endParaRPr lang="sk-SK" sz="3600" b="1" dirty="0">
                <a:solidFill>
                  <a:schemeClr val="tx1"/>
                </a:solidFill>
                <a:latin typeface="Century Schoolbook" pitchFamily="18" charset="0"/>
              </a:endParaRPr>
            </a:p>
          </p:txBody>
        </p:sp>
        <p:sp>
          <p:nvSpPr>
            <p:cNvPr id="28" name="Šípka doprava 27"/>
            <p:cNvSpPr/>
            <p:nvPr/>
          </p:nvSpPr>
          <p:spPr>
            <a:xfrm rot="5400000">
              <a:off x="7643834" y="2428868"/>
              <a:ext cx="714396" cy="28576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0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latin typeface="Century Schoolbook" pitchFamily="18" charset="0"/>
              </a:rPr>
              <a:t>Podľa vás, živočíchy, ktoré sú korisťou, aj nejako sa bránia pred dravcami</a:t>
            </a:r>
            <a:r>
              <a:rPr lang="sk-SK" sz="3500" b="1" i="1" dirty="0" smtClean="0">
                <a:latin typeface="Century Schoolbook" pitchFamily="18" charset="0"/>
              </a:rPr>
              <a:t>?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28564" y="3687901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Živočíchy sa chránia, maskujú – farba peria, srsti, miesto úkrytu –  v prostredí  pred nebezpečenstvom alebo                         pred ulovením inými živočíchmi.</a:t>
            </a:r>
            <a:endParaRPr lang="sk-SK" sz="3600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8550" t="39062" r="7760" b="24805"/>
          <a:stretch>
            <a:fillRect/>
          </a:stretch>
        </p:blipFill>
        <p:spPr bwMode="auto">
          <a:xfrm>
            <a:off x="500034" y="1142984"/>
            <a:ext cx="743069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3"/>
          <a:srcRect l="17565" t="2757" r="9461" b="9007"/>
          <a:stretch>
            <a:fillRect/>
          </a:stretch>
        </p:blipFill>
        <p:spPr bwMode="auto">
          <a:xfrm>
            <a:off x="8358214" y="214290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 dirty="0"/>
          </a:p>
        </p:txBody>
      </p:sp>
      <p:sp>
        <p:nvSpPr>
          <p:cNvPr id="3" name="BlokTextu 2"/>
          <p:cNvSpPr txBox="1"/>
          <p:nvPr/>
        </p:nvSpPr>
        <p:spPr>
          <a:xfrm>
            <a:off x="285720" y="285728"/>
            <a:ext cx="857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MASKOVANIE</a:t>
            </a:r>
            <a:endParaRPr lang="sk-SK" sz="4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42844" y="1285860"/>
            <a:ext cx="90011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3600" i="1" dirty="0" smtClean="0">
                <a:latin typeface="Century Schoolbook" pitchFamily="18" charset="0"/>
              </a:rPr>
              <a:t> využívajú živočíchy, aby boli nenápadné;</a:t>
            </a:r>
          </a:p>
          <a:p>
            <a:pPr>
              <a:buFontTx/>
              <a:buChar char="-"/>
            </a:pPr>
            <a:r>
              <a:rPr lang="sk-SK" sz="3600" i="1" dirty="0" smtClean="0">
                <a:latin typeface="Century Schoolbook" pitchFamily="18" charset="0"/>
              </a:rPr>
              <a:t> mnohé živočíchy môžu splývať so svojím okolím;</a:t>
            </a:r>
          </a:p>
          <a:p>
            <a:pPr>
              <a:buFontTx/>
              <a:buChar char="-"/>
            </a:pPr>
            <a:r>
              <a:rPr lang="sk-SK" sz="3600" i="1" dirty="0" smtClean="0">
                <a:latin typeface="Century Schoolbook" pitchFamily="18" charset="0"/>
              </a:rPr>
              <a:t> väčšinou sa pri maskovaní využíva určité sfarbenie alebo vzory, ale  často je dôležité aj správanie zvieraťa; </a:t>
            </a:r>
          </a:p>
          <a:p>
            <a:pPr>
              <a:buFontTx/>
              <a:buChar char="-"/>
            </a:pPr>
            <a:r>
              <a:rPr lang="sk-SK" sz="3600" i="1" dirty="0" smtClean="0">
                <a:latin typeface="Century Schoolbook" pitchFamily="18" charset="0"/>
              </a:rPr>
              <a:t> </a:t>
            </a:r>
            <a:r>
              <a:rPr lang="sk-SK" sz="3600" i="1" dirty="0" err="1" smtClean="0">
                <a:latin typeface="Century Schoolbook" pitchFamily="18" charset="0"/>
              </a:rPr>
              <a:t>predátory</a:t>
            </a:r>
            <a:r>
              <a:rPr lang="sk-SK" sz="3600" i="1" dirty="0" smtClean="0">
                <a:latin typeface="Century Schoolbook" pitchFamily="18" charset="0"/>
              </a:rPr>
              <a:t> využívajú maskovanie, aby prekvapili svoju korisť a pri love zostali 	nenápadné;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712EB899-88B1-4DF8-821A-60242867B04B}" type="datetime8">
              <a:rPr lang="sk-SK" smtClean="0"/>
              <a:pPr/>
              <a:t>19. 4. 2020 18:02</a:t>
            </a:fld>
            <a:endParaRPr lang="es-ES"/>
          </a:p>
        </p:txBody>
      </p:sp>
      <p:pic>
        <p:nvPicPr>
          <p:cNvPr id="46082" name="Picture 2" descr="https://img.mediacentrum.sk/gallery/640/1760707.jpg"/>
          <p:cNvPicPr>
            <a:picLocks noChangeAspect="1" noChangeArrowheads="1"/>
          </p:cNvPicPr>
          <p:nvPr/>
        </p:nvPicPr>
        <p:blipFill>
          <a:blip r:embed="rId2"/>
          <a:srcRect t="7160" r="19141"/>
          <a:stretch>
            <a:fillRect/>
          </a:stretch>
        </p:blipFill>
        <p:spPr bwMode="auto">
          <a:xfrm>
            <a:off x="500034" y="2571744"/>
            <a:ext cx="4454008" cy="3348034"/>
          </a:xfrm>
          <a:prstGeom prst="rect">
            <a:avLst/>
          </a:prstGeom>
          <a:noFill/>
        </p:spPr>
      </p:pic>
      <p:pic>
        <p:nvPicPr>
          <p:cNvPr id="46084" name="Picture 4" descr="DokonalÃ© maskovanie zvier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571900" cy="2454241"/>
          </a:xfrm>
          <a:prstGeom prst="rect">
            <a:avLst/>
          </a:prstGeom>
          <a:noFill/>
        </p:spPr>
      </p:pic>
      <p:pic>
        <p:nvPicPr>
          <p:cNvPr id="46088" name="Picture 8" descr="DokonalÃ© maskovanie zvier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642918"/>
            <a:ext cx="3632215" cy="2724162"/>
          </a:xfrm>
          <a:prstGeom prst="rect">
            <a:avLst/>
          </a:prstGeom>
          <a:noFill/>
        </p:spPr>
      </p:pic>
      <p:pic>
        <p:nvPicPr>
          <p:cNvPr id="46090" name="Picture 10" descr="VÃ½sledok vyhÄ¾adÃ¡vania obrÃ¡zkov pre dopyt camouflage animals in na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71479"/>
            <a:ext cx="8501122" cy="5667415"/>
          </a:xfrm>
          <a:prstGeom prst="rect">
            <a:avLst/>
          </a:prstGeom>
          <a:noFill/>
        </p:spPr>
      </p:pic>
      <p:pic>
        <p:nvPicPr>
          <p:cNvPr id="46092" name="Picture 12" descr="VÃ½sledok vyhÄ¾adÃ¡vania obrÃ¡zkov pre dopyt camouflage animals in na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571479"/>
            <a:ext cx="8429684" cy="5724279"/>
          </a:xfrm>
          <a:prstGeom prst="rect">
            <a:avLst/>
          </a:prstGeom>
          <a:noFill/>
        </p:spPr>
      </p:pic>
      <p:pic>
        <p:nvPicPr>
          <p:cNvPr id="46094" name="Picture 14" descr="SÃºvisiaci obrÃ¡zo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00042"/>
            <a:ext cx="8429684" cy="5852991"/>
          </a:xfrm>
          <a:prstGeom prst="rect">
            <a:avLst/>
          </a:prstGeom>
          <a:noFill/>
        </p:spPr>
      </p:pic>
      <p:pic>
        <p:nvPicPr>
          <p:cNvPr id="46096" name="Picture 16" descr="VÃ½sledok vyhÄ¾adÃ¡vania obrÃ¡zkov pre dopyt camouflage animals in natu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00042"/>
            <a:ext cx="8501122" cy="585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18:03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214282" y="0"/>
            <a:ext cx="5643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Prečítajte si rozprávku. </a:t>
            </a:r>
            <a:endParaRPr lang="sk-SK" sz="3500" b="1" i="1" dirty="0">
              <a:latin typeface="Century Schoolbook" pitchFamily="18" charset="0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85720" y="785794"/>
            <a:ext cx="8549300" cy="4929222"/>
            <a:chOff x="285720" y="785794"/>
            <a:chExt cx="8549300" cy="4929222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/>
            <a:srcRect l="34590" t="26367" r="19839" b="31640"/>
            <a:stretch>
              <a:fillRect/>
            </a:stretch>
          </p:blipFill>
          <p:spPr bwMode="auto">
            <a:xfrm>
              <a:off x="285720" y="785794"/>
              <a:ext cx="8549300" cy="49292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Obdĺžnik 4"/>
            <p:cNvSpPr/>
            <p:nvPr/>
          </p:nvSpPr>
          <p:spPr>
            <a:xfrm>
              <a:off x="642910" y="928670"/>
              <a:ext cx="578647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18:03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214282" y="285728"/>
            <a:ext cx="7715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Odpovedzte na otázky kuriatka. 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85720" y="114298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Stavba  tela živočíchov je prispôsobená ich životu, prostrediu, v ktorom žijú,</a:t>
            </a:r>
          </a:p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spôsobu získavania potravy, a preto sú ich telá rôzne.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7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2"/>
          <a:srcRect l="17565" t="2757" r="9461" b="9007"/>
          <a:stretch>
            <a:fillRect/>
          </a:stretch>
        </p:blipFill>
        <p:spPr bwMode="auto">
          <a:xfrm>
            <a:off x="8358214" y="214290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18:03</a:t>
            </a:fld>
            <a:endParaRPr lang="es-ES"/>
          </a:p>
        </p:txBody>
      </p:sp>
      <p:sp>
        <p:nvSpPr>
          <p:cNvPr id="5" name="BlokTextu 4"/>
          <p:cNvSpPr txBox="1"/>
          <p:nvPr/>
        </p:nvSpPr>
        <p:spPr>
          <a:xfrm>
            <a:off x="214282" y="214290"/>
            <a:ext cx="8572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Ako by mohol kohút odpovedať  kuriatku? 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4282" y="1500174"/>
            <a:ext cx="835824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i="1" dirty="0" smtClean="0">
                <a:solidFill>
                  <a:srgbClr val="0070C0"/>
                </a:solidFill>
                <a:latin typeface="Century Schoolbook" pitchFamily="18" charset="0"/>
              </a:rPr>
              <a:t>Ryba má šupiny, aby sa jej ľahšie pohybovalo vo vode, ty vo vode nežiješ, a tak ich nepotrebuješ. </a:t>
            </a:r>
          </a:p>
          <a:p>
            <a:r>
              <a:rPr lang="sk-SK" sz="3500" i="1" dirty="0" smtClean="0">
                <a:solidFill>
                  <a:srgbClr val="0070C0"/>
                </a:solidFill>
                <a:latin typeface="Century Schoolbook" pitchFamily="18" charset="0"/>
              </a:rPr>
              <a:t>Pretože ty už máš všetko, čo pre svoj život potrebuješ, a ostatné len iným závidíš.</a:t>
            </a:r>
            <a:endParaRPr lang="sk-SK" sz="3500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7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2"/>
          <a:srcRect l="17565" t="2757" r="9461" b="9007"/>
          <a:stretch>
            <a:fillRect/>
          </a:stretch>
        </p:blipFill>
        <p:spPr bwMode="auto">
          <a:xfrm>
            <a:off x="8358214" y="214290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18:03</a:t>
            </a:fld>
            <a:endParaRPr lang="es-ES"/>
          </a:p>
        </p:txBody>
      </p:sp>
      <p:sp>
        <p:nvSpPr>
          <p:cNvPr id="3" name="BlokTextu 2"/>
          <p:cNvSpPr txBox="1"/>
          <p:nvPr/>
        </p:nvSpPr>
        <p:spPr>
          <a:xfrm>
            <a:off x="214282" y="285728"/>
            <a:ext cx="7715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MOJE POZNÁMKY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0747" t="37109" r="20937" b="35547"/>
          <a:stretch>
            <a:fillRect/>
          </a:stretch>
        </p:blipFill>
        <p:spPr bwMode="auto">
          <a:xfrm>
            <a:off x="357158" y="1214422"/>
            <a:ext cx="85317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357158" y="5000636"/>
            <a:ext cx="8429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mäsom, trávou, semenami, hmyzom, 	líška, križiak, sokol</a:t>
            </a:r>
            <a:endParaRPr lang="sk-SK" sz="3500" b="1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EB899-88B1-4DF8-821A-60242867B04B}" type="datetime8">
              <a:rPr lang="sk-SK" smtClean="0"/>
              <a:pPr/>
              <a:t>19. 4. 2020 18:03</a:t>
            </a:fld>
            <a:endParaRPr lang="es-ES"/>
          </a:p>
        </p:txBody>
      </p:sp>
      <p:pic>
        <p:nvPicPr>
          <p:cNvPr id="24578" name="Picture 2" descr="SÃºvisiaci obrÃ¡z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7105650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5D46691C-C678-4BD5-BEF6-4EF3CE71BB62}" type="datetime8">
              <a:rPr lang="sk-SK" smtClean="0"/>
              <a:pPr/>
              <a:t>19. 4. 2020 18:04</a:t>
            </a:fld>
            <a:endParaRPr lang="es-ES" dirty="0"/>
          </a:p>
        </p:txBody>
      </p:sp>
      <p:sp>
        <p:nvSpPr>
          <p:cNvPr id="5" name="BlokTextu 4"/>
          <p:cNvSpPr txBox="1"/>
          <p:nvPr/>
        </p:nvSpPr>
        <p:spPr>
          <a:xfrm>
            <a:off x="3500430" y="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ZDROJE: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285720" y="571480"/>
            <a:ext cx="858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DOBIŠOVÁ ADAME, R., KOVÁČIKOVÁ,O.: </a:t>
            </a:r>
            <a:r>
              <a:rPr lang="sk-SK" i="1" dirty="0" err="1" smtClean="0"/>
              <a:t>Prvouka</a:t>
            </a:r>
            <a:r>
              <a:rPr lang="sk-SK" i="1" dirty="0" smtClean="0"/>
              <a:t> pre 1. ročník základnej školy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285720" y="1142984"/>
            <a:ext cx="88582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100" dirty="0" smtClean="0">
                <a:hlinkClick r:id="rId2"/>
              </a:rPr>
              <a:t>https://encrypted-tbn0.gstatic.com/images?q=tbn:ANd9GcT2XGWBUxBDdPo8avChy89ZpZkgt3no8ne3gd_5EYMSPZltQCrGng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3"/>
              </a:rPr>
              <a:t>https://i.pinimg.com/originals/d7/01/40/d701400184b53efebc94c1cae48bf92b.gif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4"/>
              </a:rPr>
              <a:t>https://www.akc.org/wp-content/themes/akc/component-library/assets/img/welcome.jpg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5"/>
              </a:rPr>
              <a:t>https://www.thehills.nsw.gov.au/files/assets/public/environment/fox-baiting-program.jpg?dimension=pageimage&amp;w=480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6"/>
              </a:rPr>
              <a:t>https://timedotcom.files.wordpress.com/2018/12/lion-conservators-center.jpg?quality=85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7"/>
              </a:rPr>
              <a:t>https://cdn.britannica.com/91/1291-004-8FED0EE7.jpg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8"/>
              </a:rPr>
              <a:t>https://upload.wikimedia.org/wikipedia/commons/0/05/Cow-bw.JPG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9"/>
              </a:rPr>
              <a:t>https://upload.wikimedia.org/wikipedia/commons/thumb/d/d7/Li%C4%8Dka_pramenka.jpg/220px-Li%C4%8Dka_pramenka.jpg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0"/>
              </a:rPr>
              <a:t>https://cdn.pixabay.com/photo/2016/01/20/15/09/giraffe-1151683_960_720.png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1"/>
              </a:rPr>
              <a:t>https://cdn1.theweek.co.uk/sites/theweek/files/styles/16x8_465/public/2018/02/hare-cropped.jpg?itok=LCcJRU0v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2"/>
              </a:rPr>
              <a:t>http://img2.rtve.es/v/4156622/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3"/>
              </a:rPr>
              <a:t>https://www.gardenbird.co.uk/media/catalog/product/cache/1/image/662x/040ec09b1e35df139433887a97daa66f/g/r/great_tit.jpg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4"/>
              </a:rPr>
              <a:t>https://imgc.allpostersimages.com/img/print/poster/lesniewski-alpine-marmot-marmota-marmota-standing-on-hind-legs-feeding-on-flowers-hohe-tauern-np-austria_a-G-10578898-14258384.jpg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5"/>
              </a:rPr>
              <a:t>https://img.purch.com/w/660/aHR0cDovL3d3dy5saXZlc2NpZW5jZS5jb20vaW1hZ2VzL2kvMDAwLzAzNC85MTYvb3JpZ2luYWwvYmF0cy1sb25nZXZpdHkuanBn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6"/>
              </a:rPr>
              <a:t>https://media.mnn.com/assets/images/2016/11/Hedgehog-Flowers-Meadow-Field.jpg.653x0_q80_crop-smart.jpg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7"/>
              </a:rPr>
              <a:t>https://www.trevitalia.it/wp-content/uploads/2015/09/talpa.jpg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8"/>
              </a:rPr>
              <a:t>https://www.rspb.org.uk/globalassets/images/birds-and-wildlife/bird-species-illustrations/swallow_1200x675.jpg?preset=landscape_mobile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19"/>
              </a:rPr>
              <a:t>https://thecontraryfarmer.files.wordpress.com/2012/03/h.jpg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0"/>
              </a:rPr>
              <a:t>https://foodevolution.com.ph/wp-content/uploads/2019/01/wild-boar-1.jpg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1"/>
              </a:rPr>
              <a:t>https://secure.i.telegraph.co.uk/multimedia/archive/02418/pheasant_2418019b.jpg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2"/>
              </a:rPr>
              <a:t>http://www.birdsofbritain.co.uk/images/carrion-crow.jpg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3"/>
              </a:rPr>
              <a:t>http://ipravda.sk/res/2013/06/30/thumbs/rys-ostrovid-clanokW.jpg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4"/>
              </a:rPr>
              <a:t>https://i.pinimg.com/originals/91/1d/87/911d87ab3a19fa19d50f1ed00218aeb5.jpg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5"/>
              </a:rPr>
              <a:t>https://ichef.bbci.co.uk/news/660/cpsprodpb/6261/production/_104458152_nov23-foxhuntjimfeng.jpg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6"/>
              </a:rPr>
              <a:t>https://upload.wikimedia.org/wikipedia/commons/3/37/Oryctolagus_cuniculus_Tasmania_2.jpg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7"/>
              </a:rPr>
              <a:t>https://www.forfarmers.co.uk/bestanden/UK_countrywebsite/Sector-images/Sheep/Themes/w528-37778-1/UK-sheep-lambs-theme-block.jpg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8"/>
              </a:rPr>
              <a:t>https://jager1.webnode.sk/_files/system_preview_detail_200000041-8bb798caf2-public/Vlk%20Karpatsk%C3%BD.jpg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29"/>
              </a:rPr>
              <a:t>https://img.mediacentrum.sk/gallery/640/1760707.jpg</a:t>
            </a:r>
            <a:r>
              <a:rPr lang="sk-SK" sz="1100" dirty="0" smtClean="0"/>
              <a:t> </a:t>
            </a:r>
          </a:p>
          <a:p>
            <a:r>
              <a:rPr lang="sk-SK" sz="1100" dirty="0" smtClean="0">
                <a:hlinkClick r:id="rId30"/>
              </a:rPr>
              <a:t>https://magazin.centrum.sk/galeria/?IdText=813905&amp;pic=0</a:t>
            </a:r>
            <a:r>
              <a:rPr lang="sk-SK" sz="1100" dirty="0" smtClean="0"/>
              <a:t> </a:t>
            </a:r>
            <a:endParaRPr lang="sk-SK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F476AC5B-0AA0-44E4-9DD5-DA64C3B9E40E}" type="datetime8">
              <a:rPr lang="sk-SK" smtClean="0"/>
              <a:pPr/>
              <a:t>19. 4. 2020 18:00</a:t>
            </a:fld>
            <a:endParaRPr lang="es-ES" dirty="0"/>
          </a:p>
        </p:txBody>
      </p:sp>
      <p:sp>
        <p:nvSpPr>
          <p:cNvPr id="5" name="BlokTextu 4"/>
          <p:cNvSpPr txBox="1"/>
          <p:nvPr/>
        </p:nvSpPr>
        <p:spPr>
          <a:xfrm>
            <a:off x="3000364" y="0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0070C0"/>
                </a:solidFill>
                <a:latin typeface="Century Schoolbook" pitchFamily="18" charset="0"/>
              </a:rPr>
              <a:t>MOTIVÁCIA </a:t>
            </a:r>
            <a:endParaRPr lang="sk-SK" sz="32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14282" y="857232"/>
            <a:ext cx="89297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i="1" dirty="0" smtClean="0">
                <a:latin typeface="Century Schoolbook" pitchFamily="18" charset="0"/>
              </a:rPr>
              <a:t>„To je nič,“ namyslene povedal pavúk, „ja  utkám takú pevnú sieť, že sa do nej chytí každá muška, lienka alebo mravce!“ </a:t>
            </a:r>
          </a:p>
          <a:p>
            <a:r>
              <a:rPr lang="sk-SK" sz="3500" i="1" dirty="0" smtClean="0">
                <a:latin typeface="Century Schoolbook" pitchFamily="18" charset="0"/>
              </a:rPr>
              <a:t>Slimák sa len pousmial a povedal: „No mne stačí na raňajky jeden lístok z púpavy a stebielko trávy a mám takú silu , že odnesiem celý svoj dom!“ </a:t>
            </a:r>
          </a:p>
          <a:p>
            <a:r>
              <a:rPr lang="sk-SK" sz="3500" i="1" dirty="0" smtClean="0">
                <a:latin typeface="Century Schoolbook" pitchFamily="18" charset="0"/>
              </a:rPr>
              <a:t>Zvieratká uznanlivo pokývali hlavami. Najväčšiu silu má naozaj slimák.</a:t>
            </a:r>
            <a:endParaRPr lang="sk-SK" sz="3500" i="1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83057A15-CFF8-4C73-A544-C53F577C01D4}" type="datetime8">
              <a:rPr lang="sk-SK" smtClean="0"/>
              <a:pPr/>
              <a:t>19. 4. 2020 18:00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34" t="21484" r="34114" b="58008"/>
          <a:stretch>
            <a:fillRect/>
          </a:stretch>
        </p:blipFill>
        <p:spPr bwMode="auto">
          <a:xfrm>
            <a:off x="214282" y="1214422"/>
            <a:ext cx="8759659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214282" y="0"/>
            <a:ext cx="89297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Pomenujte živočíchy na obrázku.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028" name="AutoShape 4" descr="VÃ½sledok vyhÄ¾adÃ¡vania obrÃ¡zkov pre dopyt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3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214282" y="3000372"/>
            <a:ext cx="1857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ZAJAC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143108" y="3000372"/>
            <a:ext cx="22860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KRIŽIAK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786314" y="3000372"/>
            <a:ext cx="1857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LÍŠKA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500826" y="3000372"/>
            <a:ext cx="28575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VEVERICA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14282" y="4214818"/>
            <a:ext cx="89297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Čím sa živia?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83057A15-CFF8-4C73-A544-C53F577C01D4}" type="datetime8">
              <a:rPr lang="sk-SK" smtClean="0"/>
              <a:pPr/>
              <a:t>19. 4. 2020 18:00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34" t="21484" r="77752" b="58008"/>
          <a:stretch>
            <a:fillRect/>
          </a:stretch>
        </p:blipFill>
        <p:spPr bwMode="auto">
          <a:xfrm>
            <a:off x="285719" y="928670"/>
            <a:ext cx="256033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8" name="AutoShape 4" descr="VÃ½sledok vyhÄ¾adÃ¡vania obrÃ¡zkov pre dopyt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3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642910" y="3286124"/>
            <a:ext cx="1857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ZAJAC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14282" y="0"/>
            <a:ext cx="35004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Čím sa živí?</a:t>
            </a:r>
            <a:endParaRPr lang="sk-SK" sz="3500" b="1" i="1" dirty="0">
              <a:latin typeface="Century Schoolbook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 l="12079" t="22461" r="74195" b="21875"/>
          <a:stretch>
            <a:fillRect/>
          </a:stretch>
        </p:blipFill>
        <p:spPr bwMode="auto">
          <a:xfrm>
            <a:off x="3000364" y="214290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BlokTextu 13"/>
          <p:cNvSpPr txBox="1"/>
          <p:nvPr/>
        </p:nvSpPr>
        <p:spPr>
          <a:xfrm>
            <a:off x="5643570" y="1714488"/>
            <a:ext cx="350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tráva,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listy,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semená</a:t>
            </a:r>
            <a:endParaRPr lang="sk-SK" sz="4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83057A15-CFF8-4C73-A544-C53F577C01D4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1028" name="AutoShape 4" descr="VÃ½sledok vyhÄ¾adÃ¡vania obrÃ¡zkov pre dopyt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2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428596" y="3214686"/>
            <a:ext cx="24288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KRIŽIAK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14282" y="0"/>
            <a:ext cx="35004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Čím sa živí?</a:t>
            </a:r>
            <a:endParaRPr lang="sk-SK" sz="3500" b="1" i="1" dirty="0">
              <a:latin typeface="Century Schoolbook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000364" y="214290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BlokTextu 13"/>
          <p:cNvSpPr txBox="1"/>
          <p:nvPr/>
        </p:nvSpPr>
        <p:spPr>
          <a:xfrm>
            <a:off x="5643570" y="1714488"/>
            <a:ext cx="350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hmyz</a:t>
            </a:r>
            <a:endParaRPr lang="sk-SK" sz="4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2709" t="21484" r="63916" b="58008"/>
          <a:stretch>
            <a:fillRect/>
          </a:stretch>
        </p:blipFill>
        <p:spPr bwMode="auto">
          <a:xfrm>
            <a:off x="285720" y="714356"/>
            <a:ext cx="256891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83057A15-CFF8-4C73-A544-C53F577C01D4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1028" name="AutoShape 4" descr="VÃ½sledok vyhÄ¾adÃ¡vania obrÃ¡zkov pre dopyt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2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428596" y="3214686"/>
            <a:ext cx="24288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LÍŠKA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14282" y="0"/>
            <a:ext cx="35004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Čím sa živí?</a:t>
            </a:r>
            <a:endParaRPr lang="sk-SK" sz="3500" b="1" i="1" dirty="0">
              <a:latin typeface="Century Schoolbook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500430" y="0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BlokTextu 13"/>
          <p:cNvSpPr txBox="1"/>
          <p:nvPr/>
        </p:nvSpPr>
        <p:spPr>
          <a:xfrm>
            <a:off x="6143636" y="1714488"/>
            <a:ext cx="35004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drobné živočíchy,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zajac,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kosti,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mäso</a:t>
            </a:r>
            <a:endParaRPr lang="sk-SK" sz="4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36545" t="22304" r="45468" b="57188"/>
          <a:stretch>
            <a:fillRect/>
          </a:stretch>
        </p:blipFill>
        <p:spPr bwMode="auto">
          <a:xfrm>
            <a:off x="357158" y="1000108"/>
            <a:ext cx="2786082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83057A15-CFF8-4C73-A544-C53F577C01D4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1028" name="AutoShape 4" descr="VÃ½sledok vyhÄ¾adÃ¡vania obrÃ¡zkov pre dopyt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2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BlokTextu 8"/>
          <p:cNvSpPr txBox="1"/>
          <p:nvPr/>
        </p:nvSpPr>
        <p:spPr>
          <a:xfrm>
            <a:off x="214282" y="3214686"/>
            <a:ext cx="27860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VEVERICA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14282" y="0"/>
            <a:ext cx="35004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Čím sa živí?</a:t>
            </a:r>
            <a:endParaRPr lang="sk-SK" sz="3500" b="1" i="1" dirty="0">
              <a:latin typeface="Century Schoolbook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2079" t="22461" r="74195" b="21875"/>
          <a:stretch>
            <a:fillRect/>
          </a:stretch>
        </p:blipFill>
        <p:spPr bwMode="auto">
          <a:xfrm>
            <a:off x="3000364" y="214290"/>
            <a:ext cx="2643206" cy="6026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BlokTextu 13"/>
          <p:cNvSpPr txBox="1"/>
          <p:nvPr/>
        </p:nvSpPr>
        <p:spPr>
          <a:xfrm>
            <a:off x="5643570" y="1714488"/>
            <a:ext cx="35004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semená,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huby,</a:t>
            </a:r>
          </a:p>
          <a:p>
            <a:r>
              <a:rPr lang="sk-SK" sz="4400" b="1" i="1" dirty="0" smtClean="0">
                <a:solidFill>
                  <a:srgbClr val="0070C0"/>
                </a:solidFill>
                <a:latin typeface="Century Schoolbook" pitchFamily="18" charset="0"/>
              </a:rPr>
              <a:t>semená šišiek</a:t>
            </a:r>
            <a:endParaRPr lang="sk-SK" sz="44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54532" t="22304" r="34114" b="58008"/>
          <a:stretch>
            <a:fillRect/>
          </a:stretch>
        </p:blipFill>
        <p:spPr bwMode="auto">
          <a:xfrm>
            <a:off x="428596" y="857232"/>
            <a:ext cx="2357454" cy="2298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83057A15-CFF8-4C73-A544-C53F577C01D4}" type="datetime8">
              <a:rPr lang="sk-SK" smtClean="0"/>
              <a:pPr/>
              <a:t>19. 4. 2020 18:01</a:t>
            </a:fld>
            <a:endParaRPr lang="es-ES" dirty="0"/>
          </a:p>
        </p:txBody>
      </p:sp>
      <p:sp>
        <p:nvSpPr>
          <p:cNvPr id="1028" name="AutoShape 4" descr="VÃ½sledok vyhÄ¾adÃ¡vania obrÃ¡zkov pre dopyt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VÃ½sledok vyhÄ¾adÃ¡vania obrÃ¡zkov pre dopyt question mark"/>
          <p:cNvPicPr>
            <a:picLocks noChangeAspect="1" noChangeArrowheads="1"/>
          </p:cNvPicPr>
          <p:nvPr/>
        </p:nvPicPr>
        <p:blipFill>
          <a:blip r:embed="rId2"/>
          <a:srcRect l="17565" t="2757" r="9461" b="9007"/>
          <a:stretch>
            <a:fillRect/>
          </a:stretch>
        </p:blipFill>
        <p:spPr bwMode="auto">
          <a:xfrm>
            <a:off x="8215338" y="142852"/>
            <a:ext cx="522377" cy="928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BlokTextu 12"/>
          <p:cNvSpPr txBox="1"/>
          <p:nvPr/>
        </p:nvSpPr>
        <p:spPr>
          <a:xfrm>
            <a:off x="214282" y="571480"/>
            <a:ext cx="55007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solidFill>
                  <a:srgbClr val="0070C0"/>
                </a:solidFill>
                <a:latin typeface="Century Schoolbook" pitchFamily="18" charset="0"/>
              </a:rPr>
              <a:t>VESELÁ ROZPRÁVKA</a:t>
            </a:r>
            <a:endParaRPr lang="sk-SK" sz="3500" b="1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9766" t="30273" r="34663" b="40430"/>
          <a:stretch>
            <a:fillRect/>
          </a:stretch>
        </p:blipFill>
        <p:spPr bwMode="auto">
          <a:xfrm>
            <a:off x="285719" y="1285860"/>
            <a:ext cx="8696385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BlokTextu 15"/>
          <p:cNvSpPr txBox="1"/>
          <p:nvPr/>
        </p:nvSpPr>
        <p:spPr>
          <a:xfrm>
            <a:off x="214282" y="0"/>
            <a:ext cx="564360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Prečítajte si rozprávku. 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14282" y="5000636"/>
            <a:ext cx="82868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500" b="1" i="1" dirty="0" smtClean="0">
                <a:latin typeface="Century Schoolbook" pitchFamily="18" charset="0"/>
              </a:rPr>
              <a:t>Upravte text tak, aby bol pravdivý. </a:t>
            </a:r>
            <a:endParaRPr lang="sk-SK" sz="3500" b="1" i="1" dirty="0">
              <a:latin typeface="Century Schoolbook" pitchFamily="18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85720" y="1285860"/>
            <a:ext cx="8643998" cy="34778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Bol raz jeden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</a:rPr>
              <a:t>zajac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 a chrúmal </a:t>
            </a:r>
            <a:r>
              <a:rPr lang="sk-SK" sz="4400" i="1" dirty="0" smtClean="0">
                <a:solidFill>
                  <a:srgbClr val="00CC00"/>
                </a:solidFill>
                <a:latin typeface="Century Schoolbook" pitchFamily="18" charset="0"/>
              </a:rPr>
              <a:t>kapustičku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.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</a:rPr>
              <a:t>Veverička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 si pochutnávala na </a:t>
            </a:r>
            <a:r>
              <a:rPr lang="sk-SK" sz="4400" i="1" dirty="0" smtClean="0">
                <a:solidFill>
                  <a:srgbClr val="00CC00"/>
                </a:solidFill>
                <a:latin typeface="Century Schoolbook" pitchFamily="18" charset="0"/>
              </a:rPr>
              <a:t>orieškoch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.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</a:rPr>
              <a:t>Pavúk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 si do siete ulovil chutnú </a:t>
            </a:r>
            <a:r>
              <a:rPr lang="sk-SK" sz="4400" i="1" dirty="0" smtClean="0">
                <a:solidFill>
                  <a:srgbClr val="00CC00"/>
                </a:solidFill>
                <a:latin typeface="Century Schoolbook" pitchFamily="18" charset="0"/>
              </a:rPr>
              <a:t>mušku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. </a:t>
            </a:r>
            <a:r>
              <a:rPr lang="sk-SK" sz="4400" i="1" dirty="0" smtClean="0">
                <a:solidFill>
                  <a:srgbClr val="C00000"/>
                </a:solidFill>
                <a:latin typeface="Century Schoolbook" pitchFamily="18" charset="0"/>
              </a:rPr>
              <a:t>Líška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 našla </a:t>
            </a:r>
            <a:r>
              <a:rPr lang="sk-SK" sz="4400" i="1" dirty="0" smtClean="0">
                <a:solidFill>
                  <a:srgbClr val="00CC00"/>
                </a:solidFill>
                <a:latin typeface="Century Schoolbook" pitchFamily="18" charset="0"/>
              </a:rPr>
              <a:t>kosti</a:t>
            </a:r>
            <a:r>
              <a:rPr lang="sk-SK" sz="4400" i="1" dirty="0" smtClean="0">
                <a:solidFill>
                  <a:srgbClr val="0070C0"/>
                </a:solidFill>
                <a:latin typeface="Century Schoolbook" pitchFamily="18" charset="0"/>
              </a:rPr>
              <a:t>. </a:t>
            </a:r>
            <a:endParaRPr lang="sk-SK" sz="4400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716</Words>
  <Application>Microsoft Office PowerPoint</Application>
  <PresentationFormat>Prezentácia na obrazovke (4:3)</PresentationFormat>
  <Paragraphs>142</Paragraphs>
  <Slides>29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0" baseType="lpstr">
      <vt:lpstr>Diseño predeterminado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Mgr. Danka Spišáková</dc:creator>
  <cp:lastModifiedBy>Kika</cp:lastModifiedBy>
  <cp:revision>426</cp:revision>
  <dcterms:created xsi:type="dcterms:W3CDTF">2010-05-23T14:28:12Z</dcterms:created>
  <dcterms:modified xsi:type="dcterms:W3CDTF">2020-04-19T16:05:13Z</dcterms:modified>
</cp:coreProperties>
</file>